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8"/>
  </p:notesMasterIdLst>
  <p:sldIdLst>
    <p:sldId id="256" r:id="rId2"/>
    <p:sldId id="359" r:id="rId3"/>
    <p:sldId id="360" r:id="rId4"/>
    <p:sldId id="364" r:id="rId5"/>
    <p:sldId id="363" r:id="rId6"/>
    <p:sldId id="259" r:id="rId7"/>
    <p:sldId id="366" r:id="rId8"/>
    <p:sldId id="260" r:id="rId9"/>
    <p:sldId id="261" r:id="rId10"/>
    <p:sldId id="262" r:id="rId11"/>
    <p:sldId id="263" r:id="rId12"/>
    <p:sldId id="264" r:id="rId13"/>
    <p:sldId id="265" r:id="rId14"/>
    <p:sldId id="269" r:id="rId15"/>
    <p:sldId id="270" r:id="rId16"/>
    <p:sldId id="266" r:id="rId17"/>
    <p:sldId id="267" r:id="rId18"/>
    <p:sldId id="268" r:id="rId19"/>
    <p:sldId id="271" r:id="rId20"/>
    <p:sldId id="272" r:id="rId21"/>
    <p:sldId id="273" r:id="rId22"/>
    <p:sldId id="274" r:id="rId23"/>
    <p:sldId id="275" r:id="rId24"/>
    <p:sldId id="367" r:id="rId25"/>
    <p:sldId id="276" r:id="rId26"/>
    <p:sldId id="277" r:id="rId27"/>
    <p:sldId id="278" r:id="rId28"/>
    <p:sldId id="279" r:id="rId29"/>
    <p:sldId id="280" r:id="rId30"/>
    <p:sldId id="281" r:id="rId31"/>
    <p:sldId id="282" r:id="rId32"/>
    <p:sldId id="368" r:id="rId33"/>
    <p:sldId id="362" r:id="rId34"/>
    <p:sldId id="369" r:id="rId35"/>
    <p:sldId id="284" r:id="rId36"/>
    <p:sldId id="370" r:id="rId37"/>
    <p:sldId id="285" r:id="rId38"/>
    <p:sldId id="286" r:id="rId39"/>
    <p:sldId id="287" r:id="rId40"/>
    <p:sldId id="290" r:id="rId41"/>
    <p:sldId id="291" r:id="rId42"/>
    <p:sldId id="292" r:id="rId43"/>
    <p:sldId id="293" r:id="rId44"/>
    <p:sldId id="294" r:id="rId45"/>
    <p:sldId id="295" r:id="rId46"/>
    <p:sldId id="296" r:id="rId47"/>
    <p:sldId id="297" r:id="rId48"/>
    <p:sldId id="298" r:id="rId49"/>
    <p:sldId id="299" r:id="rId50"/>
    <p:sldId id="365" r:id="rId51"/>
    <p:sldId id="300" r:id="rId52"/>
    <p:sldId id="301" r:id="rId53"/>
    <p:sldId id="302" r:id="rId54"/>
    <p:sldId id="353" r:id="rId55"/>
    <p:sldId id="354" r:id="rId56"/>
    <p:sldId id="304" r:id="rId57"/>
    <p:sldId id="305" r:id="rId58"/>
    <p:sldId id="306" r:id="rId59"/>
    <p:sldId id="307" r:id="rId60"/>
    <p:sldId id="308" r:id="rId61"/>
    <p:sldId id="309" r:id="rId62"/>
    <p:sldId id="310" r:id="rId63"/>
    <p:sldId id="311" r:id="rId64"/>
    <p:sldId id="312" r:id="rId65"/>
    <p:sldId id="313" r:id="rId66"/>
    <p:sldId id="314" r:id="rId67"/>
    <p:sldId id="315" r:id="rId68"/>
    <p:sldId id="316" r:id="rId69"/>
    <p:sldId id="317" r:id="rId70"/>
    <p:sldId id="318" r:id="rId71"/>
    <p:sldId id="319" r:id="rId72"/>
    <p:sldId id="320" r:id="rId73"/>
    <p:sldId id="321" r:id="rId74"/>
    <p:sldId id="322" r:id="rId75"/>
    <p:sldId id="324" r:id="rId76"/>
    <p:sldId id="349" r:id="rId7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371" autoAdjust="0"/>
  </p:normalViewPr>
  <p:slideViewPr>
    <p:cSldViewPr>
      <p:cViewPr varScale="1">
        <p:scale>
          <a:sx n="104" d="100"/>
          <a:sy n="104" d="100"/>
        </p:scale>
        <p:origin x="182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8C6641-1047-46F8-98C0-46E8D3DCFF99}" type="datetimeFigureOut">
              <a:rPr lang="tr-TR" smtClean="0"/>
              <a:t>20.05.2024</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28A369-2EBC-4D3D-B175-0F30C588E7F5}" type="slidenum">
              <a:rPr lang="tr-TR" smtClean="0"/>
              <a:t>‹#›</a:t>
            </a:fld>
            <a:endParaRPr lang="tr-TR"/>
          </a:p>
        </p:txBody>
      </p:sp>
    </p:spTree>
    <p:extLst>
      <p:ext uri="{BB962C8B-B14F-4D97-AF65-F5344CB8AC3E}">
        <p14:creationId xmlns:p14="http://schemas.microsoft.com/office/powerpoint/2010/main" val="50512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228A369-2EBC-4D3D-B175-0F30C588E7F5}" type="slidenum">
              <a:rPr lang="tr-TR" smtClean="0"/>
              <a:t>1</a:t>
            </a:fld>
            <a:endParaRPr lang="tr-TR"/>
          </a:p>
        </p:txBody>
      </p:sp>
    </p:spTree>
    <p:extLst>
      <p:ext uri="{BB962C8B-B14F-4D97-AF65-F5344CB8AC3E}">
        <p14:creationId xmlns:p14="http://schemas.microsoft.com/office/powerpoint/2010/main" val="876871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228A369-2EBC-4D3D-B175-0F30C588E7F5}" type="slidenum">
              <a:rPr lang="tr-TR" smtClean="0"/>
              <a:t>2</a:t>
            </a:fld>
            <a:endParaRPr lang="tr-TR"/>
          </a:p>
        </p:txBody>
      </p:sp>
    </p:spTree>
    <p:extLst>
      <p:ext uri="{BB962C8B-B14F-4D97-AF65-F5344CB8AC3E}">
        <p14:creationId xmlns:p14="http://schemas.microsoft.com/office/powerpoint/2010/main" val="1179023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524510" marR="394970" lvl="0" indent="0" algn="just" defTabSz="914400" rtl="0" eaLnBrk="1" fontAlgn="auto" latinLnBrk="0" hangingPunct="1">
              <a:lnSpc>
                <a:spcPct val="98000"/>
              </a:lnSpc>
              <a:spcBef>
                <a:spcPct val="20000"/>
              </a:spcBef>
              <a:spcAft>
                <a:spcPts val="0"/>
              </a:spcAft>
              <a:buClrTx/>
              <a:buSzTx/>
              <a:buFont typeface="Arial" panose="020B0604020202020204" pitchFamily="34" charset="0"/>
              <a:buNone/>
              <a:tabLst/>
              <a:defRPr/>
            </a:pPr>
            <a:r>
              <a:rPr kumimoji="0" lang="tr-TR" sz="2400" b="0" i="0" u="none" strike="noStrike" kern="1200" cap="none" spc="0" normalizeH="0" baseline="0" noProof="0" dirty="0" smtClean="0">
                <a:ln>
                  <a:noFill/>
                </a:ln>
                <a:solidFill>
                  <a:prstClr val="black"/>
                </a:solidFill>
                <a:effectLst/>
                <a:uLnTx/>
                <a:uFillTx/>
                <a:latin typeface="Arial"/>
                <a:ea typeface="Arial"/>
                <a:cs typeface="+mn-cs"/>
              </a:rPr>
              <a:t>Örnek verecek olursak;</a:t>
            </a:r>
          </a:p>
          <a:p>
            <a:pPr marL="524510" marR="394970" lvl="0" indent="0" algn="just" defTabSz="914400" rtl="0" eaLnBrk="1" fontAlgn="auto" latinLnBrk="0" hangingPunct="1">
              <a:lnSpc>
                <a:spcPct val="98000"/>
              </a:lnSpc>
              <a:spcBef>
                <a:spcPct val="20000"/>
              </a:spcBef>
              <a:spcAft>
                <a:spcPts val="0"/>
              </a:spcAft>
              <a:buClrTx/>
              <a:buSzTx/>
              <a:buFont typeface="Arial" panose="020B0604020202020204" pitchFamily="34" charset="0"/>
              <a:buNone/>
              <a:tabLst/>
              <a:defRPr/>
            </a:pPr>
            <a:r>
              <a:rPr kumimoji="0" lang="tr-TR" sz="2400" b="0" i="0" u="none" strike="noStrike" kern="1200" cap="none" spc="0" normalizeH="0" baseline="0" noProof="0" dirty="0" smtClean="0">
                <a:ln>
                  <a:noFill/>
                </a:ln>
                <a:solidFill>
                  <a:prstClr val="black"/>
                </a:solidFill>
                <a:effectLst/>
                <a:uLnTx/>
                <a:uFillTx/>
                <a:latin typeface="Arial"/>
                <a:ea typeface="Arial"/>
                <a:cs typeface="+mn-cs"/>
              </a:rPr>
              <a:t>-Hizmet dışında itibar ve güven duygusunu sarsacak nitelikte davranışlarda bulunmak fiilleri görev yeri dışında, </a:t>
            </a:r>
          </a:p>
          <a:p>
            <a:pPr marL="524510" marR="394970" lvl="0" indent="0" algn="just" defTabSz="914400" rtl="0" eaLnBrk="1" fontAlgn="auto" latinLnBrk="0" hangingPunct="1">
              <a:lnSpc>
                <a:spcPct val="98000"/>
              </a:lnSpc>
              <a:spcBef>
                <a:spcPct val="20000"/>
              </a:spcBef>
              <a:spcAft>
                <a:spcPts val="0"/>
              </a:spcAft>
              <a:buClrTx/>
              <a:buSzTx/>
              <a:buFont typeface="Arial" panose="020B0604020202020204" pitchFamily="34" charset="0"/>
              <a:buNone/>
              <a:tabLst/>
              <a:defRPr/>
            </a:pPr>
            <a:r>
              <a:rPr kumimoji="0" lang="tr-TR" sz="2400" b="0" i="0" u="none" strike="noStrike" kern="1200" cap="none" spc="0" normalizeH="0" baseline="0" noProof="0" dirty="0" smtClean="0">
                <a:ln>
                  <a:noFill/>
                </a:ln>
                <a:solidFill>
                  <a:prstClr val="black"/>
                </a:solidFill>
                <a:effectLst/>
                <a:uLnTx/>
                <a:uFillTx/>
                <a:latin typeface="Arial"/>
                <a:ea typeface="Arial"/>
                <a:cs typeface="+mn-cs"/>
              </a:rPr>
              <a:t>-Gerçeğe aykırı rapor ve belge düzenlemek fiilleri ise hem kurum içinde, hem kurum dışında işlenebilecek disiplin suçlarına  örnek verilebilir.</a:t>
            </a:r>
          </a:p>
          <a:p>
            <a:pPr marL="524510" marR="394970" lvl="0" indent="0" algn="just" defTabSz="914400" rtl="0" eaLnBrk="1" fontAlgn="auto" latinLnBrk="0" hangingPunct="1">
              <a:lnSpc>
                <a:spcPct val="98000"/>
              </a:lnSpc>
              <a:spcBef>
                <a:spcPct val="20000"/>
              </a:spcBef>
              <a:spcAft>
                <a:spcPts val="0"/>
              </a:spcAft>
              <a:buClrTx/>
              <a:buSzTx/>
              <a:buFont typeface="Arial" panose="020B0604020202020204" pitchFamily="34" charset="0"/>
              <a:buNone/>
              <a:tabLst/>
              <a:defRPr/>
            </a:pPr>
            <a:r>
              <a:rPr kumimoji="0" lang="tr-TR" sz="2800" b="0" i="0" u="none" strike="noStrike" kern="1200" cap="none" spc="-30" normalizeH="0" baseline="0" noProof="0" dirty="0" smtClean="0">
                <a:ln>
                  <a:noFill/>
                </a:ln>
                <a:solidFill>
                  <a:prstClr val="black"/>
                </a:solidFill>
                <a:effectLst/>
                <a:uLnTx/>
                <a:uFillTx/>
                <a:latin typeface="Arial"/>
                <a:ea typeface="Arial"/>
                <a:cs typeface="+mn-cs"/>
              </a:rPr>
              <a:t> </a:t>
            </a:r>
            <a:endParaRPr kumimoji="0" lang="tr-TR" sz="2800" b="0" i="0" u="none" strike="noStrike" kern="1200" cap="none" spc="0" normalizeH="0" baseline="0" noProof="0" dirty="0" smtClean="0">
              <a:ln>
                <a:noFill/>
              </a:ln>
              <a:solidFill>
                <a:prstClr val="black"/>
              </a:solidFill>
              <a:effectLst/>
              <a:uLnTx/>
              <a:uFillTx/>
              <a:latin typeface="Arial"/>
              <a:ea typeface="Arial"/>
              <a:cs typeface="+mn-cs"/>
            </a:endParaRPr>
          </a:p>
          <a:p>
            <a:endParaRPr lang="tr-TR" dirty="0"/>
          </a:p>
        </p:txBody>
      </p:sp>
      <p:sp>
        <p:nvSpPr>
          <p:cNvPr id="4" name="Slayt Numarası Yer Tutucusu 3"/>
          <p:cNvSpPr>
            <a:spLocks noGrp="1"/>
          </p:cNvSpPr>
          <p:nvPr>
            <p:ph type="sldNum" sz="quarter" idx="10"/>
          </p:nvPr>
        </p:nvSpPr>
        <p:spPr/>
        <p:txBody>
          <a:bodyPr/>
          <a:lstStyle/>
          <a:p>
            <a:fld id="{D228A369-2EBC-4D3D-B175-0F30C588E7F5}" type="slidenum">
              <a:rPr lang="tr-TR" smtClean="0"/>
              <a:t>8</a:t>
            </a:fld>
            <a:endParaRPr lang="tr-TR"/>
          </a:p>
        </p:txBody>
      </p:sp>
    </p:spTree>
    <p:extLst>
      <p:ext uri="{BB962C8B-B14F-4D97-AF65-F5344CB8AC3E}">
        <p14:creationId xmlns:p14="http://schemas.microsoft.com/office/powerpoint/2010/main" val="552703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NOT: Devlet Üniversitelerinde görev yapan öğretim elemanlarına kademe ilerlemesinin durdurulması cezası verilebilirken, birden fazla ücretten kesme” cezası verilemez. “birden fazla ücretten kesme” vakıf üniversitelerinde ücret alan öğretim elemanları için geçerli bir ceza uygulamasıdır.</a:t>
            </a:r>
          </a:p>
          <a:p>
            <a:endParaRPr lang="tr-TR" dirty="0"/>
          </a:p>
        </p:txBody>
      </p:sp>
      <p:sp>
        <p:nvSpPr>
          <p:cNvPr id="4" name="Slayt Numarası Yer Tutucusu 3"/>
          <p:cNvSpPr>
            <a:spLocks noGrp="1"/>
          </p:cNvSpPr>
          <p:nvPr>
            <p:ph type="sldNum" sz="quarter" idx="10"/>
          </p:nvPr>
        </p:nvSpPr>
        <p:spPr/>
        <p:txBody>
          <a:bodyPr/>
          <a:lstStyle/>
          <a:p>
            <a:fld id="{D228A369-2EBC-4D3D-B175-0F30C588E7F5}" type="slidenum">
              <a:rPr lang="tr-TR" smtClean="0"/>
              <a:t>9</a:t>
            </a:fld>
            <a:endParaRPr lang="tr-TR"/>
          </a:p>
        </p:txBody>
      </p:sp>
    </p:spTree>
    <p:extLst>
      <p:ext uri="{BB962C8B-B14F-4D97-AF65-F5344CB8AC3E}">
        <p14:creationId xmlns:p14="http://schemas.microsoft.com/office/powerpoint/2010/main" val="365214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b="1" dirty="0" smtClean="0">
                <a:solidFill>
                  <a:schemeClr val="tx1"/>
                </a:solidFill>
                <a:effectLst/>
                <a:latin typeface="Times New Roman" panose="02020603050405020304" pitchFamily="18" charset="0"/>
                <a:ea typeface="Arial"/>
                <a:cs typeface="Times New Roman" panose="02020603050405020304" pitchFamily="18" charset="0"/>
              </a:rPr>
              <a:t>Bu ilkenin ihlal edilmesi hukuka aykırılık teşkil eder ve verilen ceza mahkemece iptal edilir.</a:t>
            </a:r>
            <a:endParaRPr lang="tr-TR" sz="1200" dirty="0" smtClean="0">
              <a:solidFill>
                <a:schemeClr val="tx1"/>
              </a:solidFill>
              <a:effectLst/>
              <a:latin typeface="Times New Roman" panose="02020603050405020304" pitchFamily="18" charset="0"/>
              <a:ea typeface="Arial"/>
              <a:cs typeface="Times New Roman" panose="02020603050405020304" pitchFamily="18" charset="0"/>
            </a:endParaRPr>
          </a:p>
          <a:p>
            <a:endParaRPr lang="tr-TR" dirty="0"/>
          </a:p>
        </p:txBody>
      </p:sp>
      <p:sp>
        <p:nvSpPr>
          <p:cNvPr id="4" name="Slayt Numarası Yer Tutucusu 3"/>
          <p:cNvSpPr>
            <a:spLocks noGrp="1"/>
          </p:cNvSpPr>
          <p:nvPr>
            <p:ph type="sldNum" sz="quarter" idx="10"/>
          </p:nvPr>
        </p:nvSpPr>
        <p:spPr/>
        <p:txBody>
          <a:bodyPr/>
          <a:lstStyle/>
          <a:p>
            <a:fld id="{D228A369-2EBC-4D3D-B175-0F30C588E7F5}" type="slidenum">
              <a:rPr lang="tr-TR" smtClean="0"/>
              <a:t>11</a:t>
            </a:fld>
            <a:endParaRPr lang="tr-TR"/>
          </a:p>
        </p:txBody>
      </p:sp>
    </p:spTree>
    <p:extLst>
      <p:ext uri="{BB962C8B-B14F-4D97-AF65-F5344CB8AC3E}">
        <p14:creationId xmlns:p14="http://schemas.microsoft.com/office/powerpoint/2010/main" val="3087837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Örnek</a:t>
            </a:r>
            <a:r>
              <a:rPr lang="tr-TR" baseline="0" dirty="0" smtClean="0"/>
              <a:t> verecek olursak soruşturulacak kişi tek o birimde tek profesör unvanlı öğretim üyesi ise Dekan soruşturmayı kendisi yapabileceği gibi Rektörlükten başka birimden soruşturmacı atamasını isteyebilir.</a:t>
            </a:r>
            <a:endParaRPr lang="tr-TR" dirty="0"/>
          </a:p>
        </p:txBody>
      </p:sp>
      <p:sp>
        <p:nvSpPr>
          <p:cNvPr id="4" name="Slayt Numarası Yer Tutucusu 3"/>
          <p:cNvSpPr>
            <a:spLocks noGrp="1"/>
          </p:cNvSpPr>
          <p:nvPr>
            <p:ph type="sldNum" sz="quarter" idx="10"/>
          </p:nvPr>
        </p:nvSpPr>
        <p:spPr/>
        <p:txBody>
          <a:bodyPr/>
          <a:lstStyle/>
          <a:p>
            <a:fld id="{D228A369-2EBC-4D3D-B175-0F30C588E7F5}" type="slidenum">
              <a:rPr lang="tr-TR" smtClean="0"/>
              <a:t>16</a:t>
            </a:fld>
            <a:endParaRPr lang="tr-TR"/>
          </a:p>
        </p:txBody>
      </p:sp>
    </p:spTree>
    <p:extLst>
      <p:ext uri="{BB962C8B-B14F-4D97-AF65-F5344CB8AC3E}">
        <p14:creationId xmlns:p14="http://schemas.microsoft.com/office/powerpoint/2010/main" val="10283194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Örnek:</a:t>
            </a:r>
            <a:r>
              <a:rPr lang="tr-TR" baseline="0" dirty="0" smtClean="0"/>
              <a:t> Bir tutanak var ise soruşturma emrinde ekteki tutanak gibi ifadeler kullanılmamalı soruşturma emrinde tutanaktaki ifadeler yer almalıdır.</a:t>
            </a:r>
            <a:endParaRPr lang="tr-TR" dirty="0"/>
          </a:p>
        </p:txBody>
      </p:sp>
      <p:sp>
        <p:nvSpPr>
          <p:cNvPr id="4" name="Slayt Numarası Yer Tutucusu 3"/>
          <p:cNvSpPr>
            <a:spLocks noGrp="1"/>
          </p:cNvSpPr>
          <p:nvPr>
            <p:ph type="sldNum" sz="quarter" idx="10"/>
          </p:nvPr>
        </p:nvSpPr>
        <p:spPr/>
        <p:txBody>
          <a:bodyPr/>
          <a:lstStyle/>
          <a:p>
            <a:fld id="{D228A369-2EBC-4D3D-B175-0F30C588E7F5}" type="slidenum">
              <a:rPr lang="tr-TR" smtClean="0"/>
              <a:t>19</a:t>
            </a:fld>
            <a:endParaRPr lang="tr-TR"/>
          </a:p>
        </p:txBody>
      </p:sp>
    </p:spTree>
    <p:extLst>
      <p:ext uri="{BB962C8B-B14F-4D97-AF65-F5344CB8AC3E}">
        <p14:creationId xmlns:p14="http://schemas.microsoft.com/office/powerpoint/2010/main" val="3962340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spc="-15" dirty="0" smtClean="0">
                <a:solidFill>
                  <a:schemeClr val="tx1"/>
                </a:solidFill>
                <a:latin typeface="Arial"/>
                <a:ea typeface="Arial"/>
              </a:rPr>
              <a:t>Önemli Not: Soruşturma, soruşturmacının  soruşturma dosyasını teslimi ile değil, soruşturma dosyasının tesliminden sonra kişiden savunma alınması ile biter.</a:t>
            </a:r>
            <a:endParaRPr lang="tr-TR" sz="1200" dirty="0" smtClean="0">
              <a:solidFill>
                <a:schemeClr val="tx1"/>
              </a:solidFill>
              <a:effectLst/>
              <a:latin typeface="Arial"/>
              <a:ea typeface="Arial"/>
            </a:endParaRPr>
          </a:p>
          <a:p>
            <a:endParaRPr lang="tr-TR" dirty="0"/>
          </a:p>
        </p:txBody>
      </p:sp>
      <p:sp>
        <p:nvSpPr>
          <p:cNvPr id="4" name="Slayt Numarası Yer Tutucusu 3"/>
          <p:cNvSpPr>
            <a:spLocks noGrp="1"/>
          </p:cNvSpPr>
          <p:nvPr>
            <p:ph type="sldNum" sz="quarter" idx="10"/>
          </p:nvPr>
        </p:nvSpPr>
        <p:spPr/>
        <p:txBody>
          <a:bodyPr/>
          <a:lstStyle/>
          <a:p>
            <a:fld id="{D228A369-2EBC-4D3D-B175-0F30C588E7F5}" type="slidenum">
              <a:rPr lang="tr-TR" smtClean="0"/>
              <a:t>31</a:t>
            </a:fld>
            <a:endParaRPr lang="tr-TR"/>
          </a:p>
        </p:txBody>
      </p:sp>
    </p:spTree>
    <p:extLst>
      <p:ext uri="{BB962C8B-B14F-4D97-AF65-F5344CB8AC3E}">
        <p14:creationId xmlns:p14="http://schemas.microsoft.com/office/powerpoint/2010/main" val="281383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a:t>Asıl başlık stili için tıklatın</a:t>
            </a: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9196C2D4-1680-4A53-BB28-BAE0B54F335A}" type="datetimeFigureOut">
              <a:rPr lang="tr-TR" smtClean="0"/>
              <a:t>20.05.2024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F22747-A513-4569-9AD1-D64067733829}" type="slidenum">
              <a:rPr lang="tr-TR" smtClean="0"/>
              <a:t>‹#›</a:t>
            </a:fld>
            <a:endParaRPr lang="tr-TR"/>
          </a:p>
        </p:txBody>
      </p:sp>
    </p:spTree>
    <p:extLst>
      <p:ext uri="{BB962C8B-B14F-4D97-AF65-F5344CB8AC3E}">
        <p14:creationId xmlns:p14="http://schemas.microsoft.com/office/powerpoint/2010/main" val="412154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9196C2D4-1680-4A53-BB28-BAE0B54F335A}" type="datetimeFigureOut">
              <a:rPr lang="tr-TR" smtClean="0"/>
              <a:t>20.05.2024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F22747-A513-4569-9AD1-D64067733829}" type="slidenum">
              <a:rPr lang="tr-TR" smtClean="0"/>
              <a:t>‹#›</a:t>
            </a:fld>
            <a:endParaRPr lang="tr-TR"/>
          </a:p>
        </p:txBody>
      </p:sp>
    </p:spTree>
    <p:extLst>
      <p:ext uri="{BB962C8B-B14F-4D97-AF65-F5344CB8AC3E}">
        <p14:creationId xmlns:p14="http://schemas.microsoft.com/office/powerpoint/2010/main" val="2304649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9196C2D4-1680-4A53-BB28-BAE0B54F335A}" type="datetimeFigureOut">
              <a:rPr lang="tr-TR" smtClean="0"/>
              <a:t>20.05.2024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F22747-A513-4569-9AD1-D64067733829}" type="slidenum">
              <a:rPr lang="tr-TR" smtClean="0"/>
              <a:t>‹#›</a:t>
            </a:fld>
            <a:endParaRPr lang="tr-TR"/>
          </a:p>
        </p:txBody>
      </p:sp>
    </p:spTree>
    <p:extLst>
      <p:ext uri="{BB962C8B-B14F-4D97-AF65-F5344CB8AC3E}">
        <p14:creationId xmlns:p14="http://schemas.microsoft.com/office/powerpoint/2010/main" val="3725871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9196C2D4-1680-4A53-BB28-BAE0B54F335A}" type="datetimeFigureOut">
              <a:rPr lang="tr-TR" smtClean="0"/>
              <a:t>20.05.2024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F22747-A513-4569-9AD1-D64067733829}" type="slidenum">
              <a:rPr lang="tr-TR" smtClean="0"/>
              <a:t>‹#›</a:t>
            </a:fld>
            <a:endParaRPr lang="tr-TR"/>
          </a:p>
        </p:txBody>
      </p:sp>
    </p:spTree>
    <p:extLst>
      <p:ext uri="{BB962C8B-B14F-4D97-AF65-F5344CB8AC3E}">
        <p14:creationId xmlns:p14="http://schemas.microsoft.com/office/powerpoint/2010/main" val="2671729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9196C2D4-1680-4A53-BB28-BAE0B54F335A}" type="datetimeFigureOut">
              <a:rPr lang="tr-TR" smtClean="0"/>
              <a:t>20.05.2024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F22747-A513-4569-9AD1-D64067733829}" type="slidenum">
              <a:rPr lang="tr-TR" smtClean="0"/>
              <a:t>‹#›</a:t>
            </a:fld>
            <a:endParaRPr lang="tr-TR"/>
          </a:p>
        </p:txBody>
      </p:sp>
    </p:spTree>
    <p:extLst>
      <p:ext uri="{BB962C8B-B14F-4D97-AF65-F5344CB8AC3E}">
        <p14:creationId xmlns:p14="http://schemas.microsoft.com/office/powerpoint/2010/main" val="915444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9196C2D4-1680-4A53-BB28-BAE0B54F335A}" type="datetimeFigureOut">
              <a:rPr lang="tr-TR" smtClean="0"/>
              <a:t>20.05.2024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4F22747-A513-4569-9AD1-D64067733829}" type="slidenum">
              <a:rPr lang="tr-TR" smtClean="0"/>
              <a:t>‹#›</a:t>
            </a:fld>
            <a:endParaRPr lang="tr-TR"/>
          </a:p>
        </p:txBody>
      </p:sp>
    </p:spTree>
    <p:extLst>
      <p:ext uri="{BB962C8B-B14F-4D97-AF65-F5344CB8AC3E}">
        <p14:creationId xmlns:p14="http://schemas.microsoft.com/office/powerpoint/2010/main" val="852877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9196C2D4-1680-4A53-BB28-BAE0B54F335A}" type="datetimeFigureOut">
              <a:rPr lang="tr-TR" smtClean="0"/>
              <a:t>20.05.2024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4F22747-A513-4569-9AD1-D64067733829}" type="slidenum">
              <a:rPr lang="tr-TR" smtClean="0"/>
              <a:t>‹#›</a:t>
            </a:fld>
            <a:endParaRPr lang="tr-TR"/>
          </a:p>
        </p:txBody>
      </p:sp>
    </p:spTree>
    <p:extLst>
      <p:ext uri="{BB962C8B-B14F-4D97-AF65-F5344CB8AC3E}">
        <p14:creationId xmlns:p14="http://schemas.microsoft.com/office/powerpoint/2010/main" val="1763863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9196C2D4-1680-4A53-BB28-BAE0B54F335A}" type="datetimeFigureOut">
              <a:rPr lang="tr-TR" smtClean="0"/>
              <a:t>20.05.2024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4F22747-A513-4569-9AD1-D64067733829}" type="slidenum">
              <a:rPr lang="tr-TR" smtClean="0"/>
              <a:t>‹#›</a:t>
            </a:fld>
            <a:endParaRPr lang="tr-TR"/>
          </a:p>
        </p:txBody>
      </p:sp>
    </p:spTree>
    <p:extLst>
      <p:ext uri="{BB962C8B-B14F-4D97-AF65-F5344CB8AC3E}">
        <p14:creationId xmlns:p14="http://schemas.microsoft.com/office/powerpoint/2010/main" val="3780294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196C2D4-1680-4A53-BB28-BAE0B54F335A}" type="datetimeFigureOut">
              <a:rPr lang="tr-TR" smtClean="0"/>
              <a:t>20.05.2024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4F22747-A513-4569-9AD1-D64067733829}" type="slidenum">
              <a:rPr lang="tr-TR" smtClean="0"/>
              <a:t>‹#›</a:t>
            </a:fld>
            <a:endParaRPr lang="tr-TR"/>
          </a:p>
        </p:txBody>
      </p:sp>
    </p:spTree>
    <p:extLst>
      <p:ext uri="{BB962C8B-B14F-4D97-AF65-F5344CB8AC3E}">
        <p14:creationId xmlns:p14="http://schemas.microsoft.com/office/powerpoint/2010/main" val="3559045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9196C2D4-1680-4A53-BB28-BAE0B54F335A}" type="datetimeFigureOut">
              <a:rPr lang="tr-TR" smtClean="0"/>
              <a:t>20.05.2024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4F22747-A513-4569-9AD1-D64067733829}" type="slidenum">
              <a:rPr lang="tr-TR" smtClean="0"/>
              <a:t>‹#›</a:t>
            </a:fld>
            <a:endParaRPr lang="tr-TR"/>
          </a:p>
        </p:txBody>
      </p:sp>
    </p:spTree>
    <p:extLst>
      <p:ext uri="{BB962C8B-B14F-4D97-AF65-F5344CB8AC3E}">
        <p14:creationId xmlns:p14="http://schemas.microsoft.com/office/powerpoint/2010/main" val="2878061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9196C2D4-1680-4A53-BB28-BAE0B54F335A}" type="datetimeFigureOut">
              <a:rPr lang="tr-TR" smtClean="0"/>
              <a:t>20.05.2024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4F22747-A513-4569-9AD1-D64067733829}" type="slidenum">
              <a:rPr lang="tr-TR" smtClean="0"/>
              <a:t>‹#›</a:t>
            </a:fld>
            <a:endParaRPr lang="tr-TR"/>
          </a:p>
        </p:txBody>
      </p:sp>
    </p:spTree>
    <p:extLst>
      <p:ext uri="{BB962C8B-B14F-4D97-AF65-F5344CB8AC3E}">
        <p14:creationId xmlns:p14="http://schemas.microsoft.com/office/powerpoint/2010/main" val="791992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96C2D4-1680-4A53-BB28-BAE0B54F335A}" type="datetimeFigureOut">
              <a:rPr lang="tr-TR" smtClean="0"/>
              <a:t>20.05.2024</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F22747-A513-4569-9AD1-D64067733829}" type="slidenum">
              <a:rPr lang="tr-TR" smtClean="0"/>
              <a:t>‹#›</a:t>
            </a:fld>
            <a:endParaRPr lang="tr-TR"/>
          </a:p>
        </p:txBody>
      </p:sp>
    </p:spTree>
    <p:extLst>
      <p:ext uri="{BB962C8B-B14F-4D97-AF65-F5344CB8AC3E}">
        <p14:creationId xmlns:p14="http://schemas.microsoft.com/office/powerpoint/2010/main" val="1807946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75729" y="880830"/>
            <a:ext cx="7056784" cy="3168351"/>
          </a:xfrm>
        </p:spPr>
        <p:txBody>
          <a:bodyPr>
            <a:normAutofit/>
          </a:bodyPr>
          <a:lstStyle/>
          <a:p>
            <a:r>
              <a:rPr lang="tr-TR" sz="4000" dirty="0" smtClean="0">
                <a:solidFill>
                  <a:srgbClr val="C00000"/>
                </a:solidFill>
                <a:effectLst>
                  <a:outerShdw blurRad="38100" dist="38100" dir="2700000" algn="tl">
                    <a:srgbClr val="000000">
                      <a:alpha val="43137"/>
                    </a:srgbClr>
                  </a:outerShdw>
                </a:effectLst>
                <a:latin typeface="Arial Black" panose="020B0A04020102020204" pitchFamily="34" charset="0"/>
              </a:rPr>
              <a:t>İZMİR YÜKSEK TEKNOLOJİ ENSTİTÜSÜ</a:t>
            </a:r>
            <a:endParaRPr lang="tr-TR" sz="4000" dirty="0">
              <a:solidFill>
                <a:srgbClr val="C00000"/>
              </a:solidFill>
              <a:effectLst>
                <a:outerShdw blurRad="38100" dist="38100" dir="2700000" algn="tl">
                  <a:srgbClr val="000000">
                    <a:alpha val="43137"/>
                  </a:srgbClr>
                </a:outerShdw>
              </a:effectLst>
              <a:latin typeface="Arial Black" panose="020B0A04020102020204" pitchFamily="34" charset="0"/>
            </a:endParaRPr>
          </a:p>
        </p:txBody>
      </p:sp>
      <p:sp>
        <p:nvSpPr>
          <p:cNvPr id="4" name="Alt Başlık 3"/>
          <p:cNvSpPr>
            <a:spLocks noGrp="1"/>
          </p:cNvSpPr>
          <p:nvPr>
            <p:ph type="subTitle" idx="1"/>
          </p:nvPr>
        </p:nvSpPr>
        <p:spPr>
          <a:xfrm>
            <a:off x="467544" y="3717032"/>
            <a:ext cx="6656832" cy="1656184"/>
          </a:xfrm>
        </p:spPr>
        <p:txBody>
          <a:bodyPr>
            <a:normAutofit lnSpcReduction="10000"/>
          </a:bodyPr>
          <a:lstStyle/>
          <a:p>
            <a:r>
              <a:rPr lang="tr-TR" b="1" dirty="0">
                <a:solidFill>
                  <a:schemeClr val="tx1"/>
                </a:solidFill>
                <a:latin typeface="+mj-lt"/>
              </a:rPr>
              <a:t>PERSONEL </a:t>
            </a:r>
            <a:r>
              <a:rPr lang="tr-TR" b="1" dirty="0" smtClean="0">
                <a:solidFill>
                  <a:schemeClr val="tx1"/>
                </a:solidFill>
                <a:latin typeface="+mj-lt"/>
              </a:rPr>
              <a:t>DİSİPLİN</a:t>
            </a:r>
          </a:p>
          <a:p>
            <a:r>
              <a:rPr lang="tr-TR" b="1" dirty="0" smtClean="0">
                <a:solidFill>
                  <a:schemeClr val="tx1"/>
                </a:solidFill>
                <a:latin typeface="+mj-lt"/>
              </a:rPr>
              <a:t> ve</a:t>
            </a:r>
          </a:p>
          <a:p>
            <a:r>
              <a:rPr lang="tr-TR" b="1" dirty="0" smtClean="0">
                <a:solidFill>
                  <a:schemeClr val="tx1"/>
                </a:solidFill>
                <a:latin typeface="+mj-lt"/>
              </a:rPr>
              <a:t>CEZA MEVZUATI</a:t>
            </a:r>
            <a:endParaRPr lang="tr-TR" b="1" dirty="0">
              <a:solidFill>
                <a:schemeClr val="tx1"/>
              </a:solidFill>
              <a:latin typeface="+mj-lt"/>
            </a:endParaRPr>
          </a:p>
        </p:txBody>
      </p:sp>
      <p:sp>
        <p:nvSpPr>
          <p:cNvPr id="6" name="Akış Çizelgesi: Önceden Tanımlı İşlem 5"/>
          <p:cNvSpPr/>
          <p:nvPr/>
        </p:nvSpPr>
        <p:spPr>
          <a:xfrm>
            <a:off x="7452320" y="0"/>
            <a:ext cx="1691679" cy="6858000"/>
          </a:xfrm>
          <a:prstGeom prst="flowChartPredefinedProcess">
            <a:avLst/>
          </a:prstGeom>
          <a:solidFill>
            <a:srgbClr val="9A0E20"/>
          </a:solidFill>
          <a:ln w="25400" cap="flat" cmpd="dbl">
            <a:solidFill>
              <a:schemeClr val="bg1">
                <a:alpha val="82000"/>
              </a:schemeClr>
            </a:solidFill>
            <a:round/>
          </a:ln>
          <a:effectLst>
            <a:outerShdw blurRad="50800" dist="50800" sx="1000" sy="1000" algn="ctr" rotWithShape="0">
              <a:srgbClr val="000000"/>
            </a:outerShdw>
            <a:reflection endPos="0" dir="5400000" sy="-100000" algn="bl" rotWithShape="0"/>
            <a:softEdge rad="88900"/>
          </a:effectLst>
        </p:spPr>
        <p:style>
          <a:lnRef idx="2">
            <a:schemeClr val="accent1">
              <a:shade val="50000"/>
            </a:schemeClr>
          </a:lnRef>
          <a:fillRef idx="1">
            <a:schemeClr val="accent1"/>
          </a:fillRef>
          <a:effectRef idx="0">
            <a:schemeClr val="accent1"/>
          </a:effectRef>
          <a:fontRef idx="minor">
            <a:schemeClr val="lt1"/>
          </a:fontRef>
        </p:style>
        <p:txBody>
          <a:bodyPr lIns="360000" rIns="360000" rtlCol="0" anchor="ctr"/>
          <a:lstStyle/>
          <a:p>
            <a:pPr algn="ctr"/>
            <a:endParaRPr lang="tr-TR" dirty="0"/>
          </a:p>
        </p:txBody>
      </p:sp>
      <p:pic>
        <p:nvPicPr>
          <p:cNvPr id="7" name="Resi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416" y="2465006"/>
            <a:ext cx="1659584" cy="1659584"/>
          </a:xfrm>
          <a:prstGeom prst="rect">
            <a:avLst/>
          </a:prstGeom>
          <a:effectLst>
            <a:outerShdw blurRad="50800" dist="50800" algn="ctr" rotWithShape="0">
              <a:srgbClr val="000000">
                <a:alpha val="43137"/>
              </a:srgbClr>
            </a:outerShdw>
          </a:effectLst>
        </p:spPr>
      </p:pic>
    </p:spTree>
    <p:extLst>
      <p:ext uri="{BB962C8B-B14F-4D97-AF65-F5344CB8AC3E}">
        <p14:creationId xmlns:p14="http://schemas.microsoft.com/office/powerpoint/2010/main" val="1193206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755576" y="1340768"/>
            <a:ext cx="7776864" cy="4226024"/>
          </a:xfrm>
        </p:spPr>
        <p:txBody>
          <a:bodyPr>
            <a:normAutofit/>
          </a:bodyPr>
          <a:lstStyle/>
          <a:p>
            <a:pPr algn="just">
              <a:spcBef>
                <a:spcPts val="45"/>
              </a:spcBef>
              <a:spcAft>
                <a:spcPts val="0"/>
              </a:spcAft>
            </a:pPr>
            <a:r>
              <a:rPr lang="tr-TR" sz="2400" dirty="0" smtClean="0">
                <a:solidFill>
                  <a:schemeClr val="tx1"/>
                </a:solidFill>
                <a:effectLst/>
                <a:latin typeface="Times New Roman" panose="02020603050405020304" pitchFamily="18" charset="0"/>
                <a:ea typeface="Arial"/>
                <a:cs typeface="Times New Roman" panose="02020603050405020304" pitchFamily="18" charset="0"/>
              </a:rPr>
              <a:t>	</a:t>
            </a:r>
            <a:r>
              <a:rPr lang="tr-TR" sz="2000" dirty="0" smtClean="0">
                <a:solidFill>
                  <a:schemeClr val="tx1"/>
                </a:solidFill>
                <a:effectLst/>
                <a:latin typeface="Times New Roman" panose="02020603050405020304" pitchFamily="18" charset="0"/>
                <a:ea typeface="Arial"/>
                <a:cs typeface="Times New Roman" panose="02020603050405020304" pitchFamily="18" charset="0"/>
              </a:rPr>
              <a:t>Yükseköğretim </a:t>
            </a:r>
            <a:r>
              <a:rPr lang="tr-TR" sz="2000" dirty="0">
                <a:solidFill>
                  <a:schemeClr val="tx1"/>
                </a:solidFill>
                <a:effectLst/>
                <a:latin typeface="Times New Roman" panose="02020603050405020304" pitchFamily="18" charset="0"/>
                <a:ea typeface="Arial"/>
                <a:cs typeface="Times New Roman" panose="02020603050405020304" pitchFamily="18" charset="0"/>
              </a:rPr>
              <a:t>Kurumlarında çalışan Kamu görevlilerinin, görevleri dolayısıyla ya da görevlerini yaptıkları sırada işledikleri ileri sürülen suçlar nedeniyle haklarında iki türlü soruşturma </a:t>
            </a:r>
            <a:r>
              <a:rPr lang="tr-TR" sz="2000" dirty="0" smtClean="0">
                <a:solidFill>
                  <a:schemeClr val="tx1"/>
                </a:solidFill>
                <a:effectLst/>
                <a:latin typeface="Times New Roman" panose="02020603050405020304" pitchFamily="18" charset="0"/>
                <a:ea typeface="Arial"/>
                <a:cs typeface="Times New Roman" panose="02020603050405020304" pitchFamily="18" charset="0"/>
              </a:rPr>
              <a:t>yürütülmektedir</a:t>
            </a:r>
            <a:endParaRPr lang="tr-TR" sz="2000" dirty="0">
              <a:solidFill>
                <a:schemeClr val="tx1"/>
              </a:solidFill>
              <a:effectLst/>
              <a:latin typeface="Times New Roman" panose="02020603050405020304" pitchFamily="18" charset="0"/>
              <a:ea typeface="Arial"/>
              <a:cs typeface="Times New Roman" panose="02020603050405020304" pitchFamily="18" charset="0"/>
            </a:endParaRPr>
          </a:p>
          <a:p>
            <a:pPr marL="379730" indent="-342900" algn="just">
              <a:spcBef>
                <a:spcPts val="2275"/>
              </a:spcBef>
              <a:buClr>
                <a:srgbClr val="C00000"/>
              </a:buClr>
              <a:buFont typeface="Arial" panose="020B0604020202020204" pitchFamily="34" charset="0"/>
              <a:buChar char="•"/>
            </a:pPr>
            <a:r>
              <a:rPr lang="tr-TR" sz="2000" b="1" dirty="0" smtClean="0">
                <a:solidFill>
                  <a:schemeClr val="tx1"/>
                </a:solidFill>
                <a:effectLst/>
                <a:latin typeface="Times New Roman" panose="02020603050405020304" pitchFamily="18" charset="0"/>
                <a:ea typeface="Arial"/>
                <a:cs typeface="Times New Roman" panose="02020603050405020304" pitchFamily="18" charset="0"/>
              </a:rPr>
              <a:t>Personel </a:t>
            </a:r>
            <a:r>
              <a:rPr lang="tr-TR" sz="2000" b="1" dirty="0">
                <a:solidFill>
                  <a:schemeClr val="tx1"/>
                </a:solidFill>
                <a:effectLst/>
                <a:latin typeface="Times New Roman" panose="02020603050405020304" pitchFamily="18" charset="0"/>
                <a:ea typeface="Arial"/>
                <a:cs typeface="Times New Roman" panose="02020603050405020304" pitchFamily="18" charset="0"/>
              </a:rPr>
              <a:t>Disiplin </a:t>
            </a:r>
            <a:r>
              <a:rPr lang="tr-TR" sz="2000" b="1" dirty="0" smtClean="0">
                <a:solidFill>
                  <a:schemeClr val="tx1"/>
                </a:solidFill>
                <a:effectLst/>
                <a:latin typeface="Times New Roman" panose="02020603050405020304" pitchFamily="18" charset="0"/>
                <a:ea typeface="Arial"/>
                <a:cs typeface="Times New Roman" panose="02020603050405020304" pitchFamily="18" charset="0"/>
              </a:rPr>
              <a:t>Soruşturması</a:t>
            </a:r>
          </a:p>
          <a:p>
            <a:pPr marL="379730" indent="-342900" algn="just">
              <a:spcBef>
                <a:spcPts val="2275"/>
              </a:spcBef>
              <a:buClr>
                <a:srgbClr val="C00000"/>
              </a:buClr>
              <a:buFont typeface="Arial" panose="020B0604020202020204" pitchFamily="34" charset="0"/>
              <a:buChar char="•"/>
            </a:pPr>
            <a:r>
              <a:rPr lang="tr-TR" sz="2000" b="1" dirty="0" smtClean="0">
                <a:solidFill>
                  <a:schemeClr val="tx1"/>
                </a:solidFill>
                <a:effectLst/>
                <a:latin typeface="Times New Roman" panose="02020603050405020304" pitchFamily="18" charset="0"/>
                <a:ea typeface="Arial"/>
                <a:cs typeface="Times New Roman" panose="02020603050405020304" pitchFamily="18" charset="0"/>
              </a:rPr>
              <a:t>Personel </a:t>
            </a:r>
            <a:r>
              <a:rPr lang="tr-TR" sz="2000" b="1" dirty="0">
                <a:solidFill>
                  <a:schemeClr val="tx1"/>
                </a:solidFill>
                <a:effectLst/>
                <a:latin typeface="Times New Roman" panose="02020603050405020304" pitchFamily="18" charset="0"/>
                <a:ea typeface="Arial"/>
                <a:cs typeface="Times New Roman" panose="02020603050405020304" pitchFamily="18" charset="0"/>
              </a:rPr>
              <a:t>Ceza Soruşturması</a:t>
            </a:r>
            <a:endParaRPr lang="tr-TR" sz="2000" dirty="0">
              <a:solidFill>
                <a:schemeClr val="tx1"/>
              </a:solidFill>
              <a:effectLst/>
              <a:latin typeface="Times New Roman" panose="02020603050405020304" pitchFamily="18" charset="0"/>
              <a:ea typeface="Arial"/>
              <a:cs typeface="Times New Roman" panose="02020603050405020304" pitchFamily="18" charset="0"/>
            </a:endParaRPr>
          </a:p>
          <a:p>
            <a:endParaRPr lang="tr-TR" dirty="0"/>
          </a:p>
        </p:txBody>
      </p:sp>
      <p:sp>
        <p:nvSpPr>
          <p:cNvPr id="4" name="Rectangle 5"/>
          <p:cNvSpPr txBox="1">
            <a:spLocks noChangeArrowheads="1"/>
          </p:cNvSpPr>
          <p:nvPr/>
        </p:nvSpPr>
        <p:spPr>
          <a:xfrm>
            <a:off x="0" y="0"/>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b="1" dirty="0" smtClean="0">
                <a:solidFill>
                  <a:schemeClr val="bg1"/>
                </a:solidFill>
              </a:rPr>
              <a:t>SORUŞTURMA</a:t>
            </a:r>
            <a:endParaRPr lang="tr-TR"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28384" y="-85700"/>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6210907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251520" y="1052736"/>
            <a:ext cx="8280920" cy="4004022"/>
          </a:xfrm>
        </p:spPr>
        <p:txBody>
          <a:bodyPr>
            <a:normAutofit fontScale="77500" lnSpcReduction="20000"/>
          </a:bodyPr>
          <a:lstStyle/>
          <a:p>
            <a:pPr algn="just"/>
            <a:r>
              <a:rPr lang="tr-TR" sz="2600" dirty="0">
                <a:solidFill>
                  <a:schemeClr val="tx1"/>
                </a:solidFill>
                <a:latin typeface="Times New Roman" panose="02020603050405020304" pitchFamily="18" charset="0"/>
                <a:cs typeface="Times New Roman" panose="02020603050405020304" pitchFamily="18" charset="0"/>
              </a:rPr>
              <a:t>Kimlere Disiplin soruşturması yapılabilir </a:t>
            </a:r>
            <a:r>
              <a:rPr lang="tr-TR" sz="2600" dirty="0" smtClean="0">
                <a:solidFill>
                  <a:schemeClr val="tx1"/>
                </a:solidFill>
                <a:latin typeface="Times New Roman" panose="02020603050405020304" pitchFamily="18" charset="0"/>
                <a:cs typeface="Times New Roman" panose="02020603050405020304" pitchFamily="18" charset="0"/>
              </a:rPr>
              <a:t>?</a:t>
            </a:r>
          </a:p>
          <a:p>
            <a:pPr algn="just"/>
            <a:endParaRPr lang="tr-TR" sz="2600" dirty="0">
              <a:solidFill>
                <a:schemeClr val="tx1"/>
              </a:solidFill>
              <a:latin typeface="Times New Roman" panose="02020603050405020304" pitchFamily="18" charset="0"/>
              <a:cs typeface="Times New Roman" panose="02020603050405020304" pitchFamily="18" charset="0"/>
            </a:endParaRPr>
          </a:p>
          <a:p>
            <a:pPr algn="just"/>
            <a:r>
              <a:rPr lang="tr-TR" sz="2600" dirty="0" smtClean="0">
                <a:solidFill>
                  <a:schemeClr val="tx1"/>
                </a:solidFill>
                <a:latin typeface="Times New Roman" panose="02020603050405020304" pitchFamily="18" charset="0"/>
                <a:cs typeface="Times New Roman" panose="02020603050405020304" pitchFamily="18" charset="0"/>
              </a:rPr>
              <a:t>	Disiplin </a:t>
            </a:r>
            <a:r>
              <a:rPr lang="tr-TR" sz="2600" dirty="0">
                <a:solidFill>
                  <a:schemeClr val="tx1"/>
                </a:solidFill>
                <a:latin typeface="Times New Roman" panose="02020603050405020304" pitchFamily="18" charset="0"/>
                <a:cs typeface="Times New Roman" panose="02020603050405020304" pitchFamily="18" charset="0"/>
              </a:rPr>
              <a:t>suçunu işlediği anda görevli bulunan ancak daha sonra emekliye ayrılan, istifa eden, müstafi sayılan ve Devlet memurluğundan veya Üniversite öğretim Mesleğinden çıkarma cezası almış olan akademisyenlerde  dahil tüm Devlet memurları hakkında disiplin soruşturması yapılabilir.</a:t>
            </a:r>
          </a:p>
          <a:p>
            <a:pPr algn="just"/>
            <a:endParaRPr lang="tr-TR" sz="2600" dirty="0">
              <a:solidFill>
                <a:schemeClr val="tx1"/>
              </a:solidFill>
              <a:latin typeface="Times New Roman" panose="02020603050405020304" pitchFamily="18" charset="0"/>
              <a:cs typeface="Times New Roman" panose="02020603050405020304" pitchFamily="18" charset="0"/>
            </a:endParaRPr>
          </a:p>
          <a:p>
            <a:pPr algn="just"/>
            <a:r>
              <a:rPr lang="tr-TR" sz="2600" dirty="0" smtClean="0">
                <a:solidFill>
                  <a:schemeClr val="tx1"/>
                </a:solidFill>
                <a:effectLst/>
                <a:latin typeface="Times New Roman" panose="02020603050405020304" pitchFamily="18" charset="0"/>
                <a:ea typeface="Arial"/>
                <a:cs typeface="Times New Roman" panose="02020603050405020304" pitchFamily="18" charset="0"/>
              </a:rPr>
              <a:t>	Yükseköğretim </a:t>
            </a:r>
            <a:r>
              <a:rPr lang="tr-TR" sz="2600" dirty="0">
                <a:solidFill>
                  <a:schemeClr val="tx1"/>
                </a:solidFill>
                <a:effectLst/>
                <a:latin typeface="Times New Roman" panose="02020603050405020304" pitchFamily="18" charset="0"/>
                <a:ea typeface="Arial"/>
                <a:cs typeface="Times New Roman" panose="02020603050405020304" pitchFamily="18" charset="0"/>
              </a:rPr>
              <a:t>Kurumlarında çalışan Kamu </a:t>
            </a:r>
            <a:r>
              <a:rPr lang="tr-TR" sz="2600" dirty="0" smtClean="0">
                <a:solidFill>
                  <a:schemeClr val="tx1"/>
                </a:solidFill>
                <a:effectLst/>
                <a:latin typeface="Times New Roman" panose="02020603050405020304" pitchFamily="18" charset="0"/>
                <a:ea typeface="Arial"/>
                <a:cs typeface="Times New Roman" panose="02020603050405020304" pitchFamily="18" charset="0"/>
              </a:rPr>
              <a:t>görevlilerine, disiplin </a:t>
            </a:r>
            <a:r>
              <a:rPr lang="tr-TR" sz="2600" dirty="0">
                <a:solidFill>
                  <a:schemeClr val="tx1"/>
                </a:solidFill>
                <a:effectLst/>
                <a:latin typeface="Times New Roman" panose="02020603050405020304" pitchFamily="18" charset="0"/>
                <a:ea typeface="Arial"/>
                <a:cs typeface="Times New Roman" panose="02020603050405020304" pitchFamily="18" charset="0"/>
              </a:rPr>
              <a:t>soruşturması yapılmadan disiplin cezası verilemez</a:t>
            </a:r>
            <a:r>
              <a:rPr lang="tr-TR" sz="2600" dirty="0" smtClean="0">
                <a:solidFill>
                  <a:schemeClr val="tx1"/>
                </a:solidFill>
                <a:effectLst/>
                <a:latin typeface="Times New Roman" panose="02020603050405020304" pitchFamily="18" charset="0"/>
                <a:ea typeface="Arial"/>
                <a:cs typeface="Times New Roman" panose="02020603050405020304" pitchFamily="18" charset="0"/>
              </a:rPr>
              <a:t>.</a:t>
            </a:r>
          </a:p>
          <a:p>
            <a:pPr algn="just"/>
            <a:endParaRPr lang="tr-TR" sz="2600" dirty="0">
              <a:solidFill>
                <a:schemeClr val="tx1"/>
              </a:solidFill>
              <a:effectLst/>
              <a:latin typeface="Times New Roman" panose="02020603050405020304" pitchFamily="18" charset="0"/>
              <a:ea typeface="Arial"/>
              <a:cs typeface="Times New Roman" panose="02020603050405020304" pitchFamily="18" charset="0"/>
            </a:endParaRPr>
          </a:p>
          <a:p>
            <a:pPr algn="just"/>
            <a:r>
              <a:rPr lang="tr-TR" sz="2600" dirty="0" smtClean="0">
                <a:solidFill>
                  <a:schemeClr val="tx1"/>
                </a:solidFill>
                <a:effectLst/>
                <a:latin typeface="Times New Roman" panose="02020603050405020304" pitchFamily="18" charset="0"/>
                <a:ea typeface="Arial"/>
                <a:cs typeface="Times New Roman" panose="02020603050405020304" pitchFamily="18" charset="0"/>
              </a:rPr>
              <a:t>	Disiplin </a:t>
            </a:r>
            <a:r>
              <a:rPr lang="tr-TR" sz="2600" dirty="0">
                <a:solidFill>
                  <a:schemeClr val="tx1"/>
                </a:solidFill>
                <a:effectLst/>
                <a:latin typeface="Times New Roman" panose="02020603050405020304" pitchFamily="18" charset="0"/>
                <a:ea typeface="Arial"/>
                <a:cs typeface="Times New Roman" panose="02020603050405020304" pitchFamily="18" charset="0"/>
              </a:rPr>
              <a:t>suçunun varlığı ve buna bağlı olarak disiplin cezası verilip verilemeyeceği ancak disiplin soruşturması sonucunda anlaşılabilir. Hukuka uygun bir disiplin sürecinden söz edilebilmesi için önce  usule uygun bir disiplin soruşturmasının varlığı gerekmektedir. </a:t>
            </a:r>
            <a:endParaRPr lang="tr-TR" sz="2600" dirty="0" smtClean="0">
              <a:solidFill>
                <a:schemeClr val="tx1"/>
              </a:solidFill>
              <a:effectLst/>
              <a:latin typeface="Times New Roman" panose="02020603050405020304" pitchFamily="18" charset="0"/>
              <a:ea typeface="Arial"/>
              <a:cs typeface="Times New Roman" panose="02020603050405020304" pitchFamily="18" charset="0"/>
            </a:endParaRPr>
          </a:p>
          <a:p>
            <a:pPr algn="just"/>
            <a:endParaRPr lang="tr-TR" sz="3100" b="1" dirty="0">
              <a:solidFill>
                <a:schemeClr val="tx1"/>
              </a:solidFill>
              <a:effectLst/>
              <a:latin typeface="Times New Roman" panose="02020603050405020304" pitchFamily="18" charset="0"/>
              <a:ea typeface="Arial"/>
              <a:cs typeface="Times New Roman" panose="02020603050405020304" pitchFamily="18" charset="0"/>
            </a:endParaRPr>
          </a:p>
          <a:p>
            <a:endParaRPr lang="tr-TR" dirty="0"/>
          </a:p>
        </p:txBody>
      </p:sp>
      <p:sp>
        <p:nvSpPr>
          <p:cNvPr id="4" name="Rectangle 5"/>
          <p:cNvSpPr txBox="1">
            <a:spLocks noChangeArrowheads="1"/>
          </p:cNvSpPr>
          <p:nvPr/>
        </p:nvSpPr>
        <p:spPr>
          <a:xfrm>
            <a:off x="0" y="0"/>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b="1" dirty="0" smtClean="0">
                <a:solidFill>
                  <a:schemeClr val="bg1"/>
                </a:solidFill>
              </a:rPr>
              <a:t>Disiplin Soruşturması</a:t>
            </a:r>
            <a:endParaRPr lang="tr-TR" b="1" dirty="0">
              <a:solidFill>
                <a:schemeClr val="bg1"/>
              </a:solidFill>
            </a:endParaRPr>
          </a:p>
        </p:txBody>
      </p:sp>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85700"/>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6829751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512" y="1196752"/>
            <a:ext cx="8496944" cy="4665786"/>
          </a:xfrm>
        </p:spPr>
        <p:txBody>
          <a:bodyPr>
            <a:normAutofit fontScale="85000" lnSpcReduction="20000"/>
          </a:bodyPr>
          <a:lstStyle/>
          <a:p>
            <a:r>
              <a:rPr lang="tr-TR" b="1" i="1" dirty="0">
                <a:solidFill>
                  <a:srgbClr val="548DD4"/>
                </a:solidFill>
                <a:effectLst/>
                <a:latin typeface="Arial"/>
                <a:ea typeface="Arial"/>
              </a:rPr>
              <a:t> </a:t>
            </a:r>
            <a:endParaRPr lang="tr-TR" sz="3600" dirty="0" smtClean="0">
              <a:effectLst/>
              <a:latin typeface="Arial"/>
              <a:ea typeface="Arial"/>
            </a:endParaRPr>
          </a:p>
          <a:p>
            <a:pPr algn="just">
              <a:spcBef>
                <a:spcPts val="0"/>
              </a:spcBef>
              <a:spcAft>
                <a:spcPts val="1800"/>
              </a:spcAft>
            </a:pPr>
            <a:r>
              <a:rPr lang="tr-TR" dirty="0" smtClean="0">
                <a:solidFill>
                  <a:schemeClr val="tx1"/>
                </a:solidFill>
                <a:effectLst/>
                <a:latin typeface="Times New Roman" panose="02020603050405020304" pitchFamily="18" charset="0"/>
                <a:ea typeface="Times New Roman"/>
                <a:cs typeface="Times New Roman" panose="02020603050405020304" pitchFamily="18" charset="0"/>
              </a:rPr>
              <a:t>	</a:t>
            </a:r>
            <a:r>
              <a:rPr lang="tr-TR" sz="2600" dirty="0" smtClean="0">
                <a:solidFill>
                  <a:schemeClr val="tx1"/>
                </a:solidFill>
                <a:effectLst/>
                <a:latin typeface="Times New Roman" panose="02020603050405020304" pitchFamily="18" charset="0"/>
                <a:ea typeface="Times New Roman"/>
                <a:cs typeface="Times New Roman" panose="02020603050405020304" pitchFamily="18" charset="0"/>
              </a:rPr>
              <a:t>Üniversite İdari ve Akademik personelinin  disiplin soruşturması,  disiplin suçu işlendiği şüphesi üzerine ya da bu yönde bir başvuru veya şikâyet sonucu </a:t>
            </a:r>
            <a:r>
              <a:rPr lang="tr-TR" sz="2600" b="1" dirty="0" smtClean="0">
                <a:solidFill>
                  <a:schemeClr val="tx1"/>
                </a:solidFill>
                <a:effectLst/>
                <a:latin typeface="Times New Roman" panose="02020603050405020304" pitchFamily="18" charset="0"/>
                <a:ea typeface="Times New Roman"/>
                <a:cs typeface="Times New Roman" panose="02020603050405020304" pitchFamily="18" charset="0"/>
              </a:rPr>
              <a:t>yetkili disiplin amiri tarafından başlatılır</a:t>
            </a:r>
            <a:r>
              <a:rPr lang="tr-TR" sz="2600" dirty="0" smtClean="0">
                <a:solidFill>
                  <a:schemeClr val="tx1"/>
                </a:solidFill>
                <a:effectLst/>
                <a:latin typeface="Times New Roman" panose="02020603050405020304" pitchFamily="18" charset="0"/>
                <a:ea typeface="Times New Roman"/>
                <a:cs typeface="Times New Roman" panose="02020603050405020304" pitchFamily="18" charset="0"/>
              </a:rPr>
              <a:t>.</a:t>
            </a:r>
          </a:p>
          <a:p>
            <a:pPr algn="just">
              <a:spcBef>
                <a:spcPts val="0"/>
              </a:spcBef>
              <a:spcAft>
                <a:spcPts val="1800"/>
              </a:spcAft>
            </a:pPr>
            <a:r>
              <a:rPr lang="tr-TR" sz="2600" dirty="0">
                <a:solidFill>
                  <a:schemeClr val="tx1"/>
                </a:solidFill>
                <a:latin typeface="Times New Roman" panose="02020603050405020304" pitchFamily="18" charset="0"/>
                <a:ea typeface="Times New Roman"/>
                <a:cs typeface="Times New Roman" panose="02020603050405020304" pitchFamily="18" charset="0"/>
              </a:rPr>
              <a:t>	</a:t>
            </a:r>
            <a:r>
              <a:rPr lang="tr-TR" sz="2600" dirty="0" smtClean="0">
                <a:solidFill>
                  <a:schemeClr val="tx1"/>
                </a:solidFill>
                <a:effectLst/>
                <a:latin typeface="Times New Roman" panose="02020603050405020304" pitchFamily="18" charset="0"/>
                <a:ea typeface="Times New Roman"/>
                <a:cs typeface="Times New Roman" panose="02020603050405020304" pitchFamily="18" charset="0"/>
              </a:rPr>
              <a:t>Disiplin </a:t>
            </a:r>
            <a:r>
              <a:rPr lang="tr-TR" sz="2600" dirty="0">
                <a:solidFill>
                  <a:schemeClr val="tx1"/>
                </a:solidFill>
                <a:effectLst/>
                <a:latin typeface="Times New Roman" panose="02020603050405020304" pitchFamily="18" charset="0"/>
                <a:ea typeface="Times New Roman"/>
                <a:cs typeface="Times New Roman" panose="02020603050405020304" pitchFamily="18" charset="0"/>
              </a:rPr>
              <a:t>soruşturması başlatıp başlatmamak disiplin amirinin takdirindedir. Takdir hakkını kullanırken; son derece hassas değerlendirilme yapılması gerekmektedir. </a:t>
            </a:r>
            <a:endParaRPr lang="tr-TR" sz="2600" dirty="0" smtClean="0">
              <a:solidFill>
                <a:schemeClr val="tx1"/>
              </a:solidFill>
              <a:effectLst/>
              <a:latin typeface="Times New Roman" panose="02020603050405020304" pitchFamily="18" charset="0"/>
              <a:ea typeface="Times New Roman"/>
              <a:cs typeface="Times New Roman" panose="02020603050405020304" pitchFamily="18" charset="0"/>
            </a:endParaRPr>
          </a:p>
          <a:p>
            <a:pPr algn="just">
              <a:spcBef>
                <a:spcPts val="0"/>
              </a:spcBef>
              <a:spcAft>
                <a:spcPts val="1800"/>
              </a:spcAft>
            </a:pPr>
            <a:r>
              <a:rPr lang="tr-TR" sz="2600" dirty="0" smtClean="0">
                <a:solidFill>
                  <a:schemeClr val="tx1"/>
                </a:solidFill>
                <a:effectLst/>
                <a:latin typeface="Times New Roman" panose="02020603050405020304" pitchFamily="18" charset="0"/>
                <a:ea typeface="Times New Roman"/>
                <a:cs typeface="Times New Roman" panose="02020603050405020304" pitchFamily="18" charset="0"/>
              </a:rPr>
              <a:t>	Zira </a:t>
            </a:r>
            <a:r>
              <a:rPr lang="tr-TR" sz="2600" dirty="0">
                <a:solidFill>
                  <a:schemeClr val="tx1"/>
                </a:solidFill>
                <a:effectLst/>
                <a:latin typeface="Times New Roman" panose="02020603050405020304" pitchFamily="18" charset="0"/>
                <a:ea typeface="Times New Roman"/>
                <a:cs typeface="Times New Roman" panose="02020603050405020304" pitchFamily="18" charset="0"/>
              </a:rPr>
              <a:t>bir yanda soruşturma açılmadığı takdirde işlenmiş olması muhtemel bir disiplin suçunun cezasız kalması, diğer yanda ise gereksiz yere açılmış bir disiplin soruşturması sonucunda kamu kaynaklarının israfı ve kişi hak ve menfaatlerinin zarar görmesi söz konusu olabilecektir. </a:t>
            </a:r>
            <a:endParaRPr lang="tr-TR" sz="2600" dirty="0" smtClean="0">
              <a:solidFill>
                <a:schemeClr val="tx1"/>
              </a:solidFill>
              <a:effectLst/>
              <a:latin typeface="Times New Roman" panose="02020603050405020304" pitchFamily="18" charset="0"/>
              <a:ea typeface="Times New Roman"/>
              <a:cs typeface="Times New Roman" panose="02020603050405020304" pitchFamily="18" charset="0"/>
            </a:endParaRPr>
          </a:p>
          <a:p>
            <a:pPr algn="just">
              <a:spcBef>
                <a:spcPts val="0"/>
              </a:spcBef>
              <a:spcAft>
                <a:spcPts val="1800"/>
              </a:spcAft>
            </a:pPr>
            <a:r>
              <a:rPr lang="tr-TR" sz="2600" dirty="0" smtClean="0">
                <a:solidFill>
                  <a:schemeClr val="tx1"/>
                </a:solidFill>
                <a:effectLst/>
                <a:latin typeface="Times New Roman" panose="02020603050405020304" pitchFamily="18" charset="0"/>
                <a:ea typeface="Times New Roman"/>
                <a:cs typeface="Times New Roman" panose="02020603050405020304" pitchFamily="18" charset="0"/>
              </a:rPr>
              <a:t>	Bu </a:t>
            </a:r>
            <a:r>
              <a:rPr lang="tr-TR" sz="2600" dirty="0">
                <a:solidFill>
                  <a:schemeClr val="tx1"/>
                </a:solidFill>
                <a:effectLst/>
                <a:latin typeface="Times New Roman" panose="02020603050405020304" pitchFamily="18" charset="0"/>
                <a:ea typeface="Times New Roman"/>
                <a:cs typeface="Times New Roman" panose="02020603050405020304" pitchFamily="18" charset="0"/>
              </a:rPr>
              <a:t>nedenle disiplin suçu işlendiği yönünde ve ciddi kuşkuların varlığı halinde disiplin soruşturması başlatılmalıdır.</a:t>
            </a:r>
            <a:endParaRPr lang="tr-TR" sz="2600" dirty="0">
              <a:solidFill>
                <a:schemeClr val="tx1"/>
              </a:solidFill>
              <a:latin typeface="Times New Roman" panose="02020603050405020304" pitchFamily="18" charset="0"/>
              <a:cs typeface="Times New Roman" panose="02020603050405020304" pitchFamily="18" charset="0"/>
            </a:endParaRPr>
          </a:p>
        </p:txBody>
      </p:sp>
      <p:sp>
        <p:nvSpPr>
          <p:cNvPr id="7" name="Rectangle 5"/>
          <p:cNvSpPr txBox="1">
            <a:spLocks noChangeArrowheads="1"/>
          </p:cNvSpPr>
          <p:nvPr/>
        </p:nvSpPr>
        <p:spPr>
          <a:xfrm>
            <a:off x="0" y="0"/>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b="1" dirty="0" smtClean="0">
                <a:solidFill>
                  <a:schemeClr val="bg1"/>
                </a:solidFill>
              </a:rPr>
              <a:t>Disiplin Soruşturması</a:t>
            </a:r>
            <a:endParaRPr lang="tr-TR" b="1" dirty="0">
              <a:solidFill>
                <a:schemeClr val="bg1"/>
              </a:solidFill>
            </a:endParaRPr>
          </a:p>
        </p:txBody>
      </p:sp>
      <p:pic>
        <p:nvPicPr>
          <p:cNvPr id="8" name="Resim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28384" y="-85700"/>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574229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08520" y="1628800"/>
            <a:ext cx="8714010" cy="3600400"/>
          </a:xfrm>
        </p:spPr>
        <p:txBody>
          <a:bodyPr>
            <a:normAutofit/>
          </a:bodyPr>
          <a:lstStyle/>
          <a:p>
            <a:pPr marL="651510" marR="253365" indent="-342900" algn="just">
              <a:lnSpc>
                <a:spcPct val="103000"/>
              </a:lnSpc>
              <a:spcAft>
                <a:spcPts val="0"/>
              </a:spcAft>
              <a:tabLst>
                <a:tab pos="652145" algn="l"/>
              </a:tabLst>
            </a:pPr>
            <a:r>
              <a:rPr lang="tr-TR" sz="2400" dirty="0" smtClean="0">
                <a:solidFill>
                  <a:schemeClr val="tx1"/>
                </a:solidFill>
                <a:effectLst/>
                <a:latin typeface="Times New Roman" panose="02020603050405020304" pitchFamily="18" charset="0"/>
                <a:ea typeface="Arial"/>
                <a:cs typeface="Times New Roman" panose="02020603050405020304" pitchFamily="18" charset="0"/>
              </a:rPr>
              <a:t>				</a:t>
            </a:r>
            <a:r>
              <a:rPr lang="tr-TR" sz="2000" dirty="0" smtClean="0">
                <a:solidFill>
                  <a:schemeClr val="tx1"/>
                </a:solidFill>
                <a:effectLst/>
                <a:latin typeface="Times New Roman" panose="02020603050405020304" pitchFamily="18" charset="0"/>
                <a:ea typeface="Arial"/>
                <a:cs typeface="Times New Roman" panose="02020603050405020304" pitchFamily="18" charset="0"/>
              </a:rPr>
              <a:t>Disiplin </a:t>
            </a:r>
            <a:r>
              <a:rPr lang="tr-TR" sz="2000" dirty="0">
                <a:solidFill>
                  <a:schemeClr val="tx1"/>
                </a:solidFill>
                <a:effectLst/>
                <a:latin typeface="Times New Roman" panose="02020603050405020304" pitchFamily="18" charset="0"/>
                <a:ea typeface="Arial"/>
                <a:cs typeface="Times New Roman" panose="02020603050405020304" pitchFamily="18" charset="0"/>
              </a:rPr>
              <a:t>soruşturması açmaya yetkili olanlar </a:t>
            </a:r>
            <a:r>
              <a:rPr lang="tr-TR" sz="2000" spc="-15" dirty="0">
                <a:solidFill>
                  <a:schemeClr val="tx1"/>
                </a:solidFill>
                <a:effectLst/>
                <a:latin typeface="Times New Roman" panose="02020603050405020304" pitchFamily="18" charset="0"/>
                <a:ea typeface="Arial"/>
                <a:cs typeface="Times New Roman" panose="02020603050405020304" pitchFamily="18" charset="0"/>
              </a:rPr>
              <a:t> (</a:t>
            </a:r>
            <a:r>
              <a:rPr lang="tr-TR" sz="2000" spc="-15" dirty="0" smtClean="0">
                <a:solidFill>
                  <a:schemeClr val="tx1"/>
                </a:solidFill>
                <a:effectLst/>
                <a:latin typeface="Times New Roman" panose="02020603050405020304" pitchFamily="18" charset="0"/>
                <a:ea typeface="Arial"/>
                <a:cs typeface="Times New Roman" panose="02020603050405020304" pitchFamily="18" charset="0"/>
              </a:rPr>
              <a:t>Disiplin Amirleri </a:t>
            </a:r>
            <a:r>
              <a:rPr lang="tr-TR" sz="2000" spc="-15" dirty="0">
                <a:solidFill>
                  <a:schemeClr val="tx1"/>
                </a:solidFill>
                <a:effectLst/>
                <a:latin typeface="Times New Roman" panose="02020603050405020304" pitchFamily="18" charset="0"/>
                <a:ea typeface="Arial"/>
                <a:cs typeface="Times New Roman" panose="02020603050405020304" pitchFamily="18" charset="0"/>
              </a:rPr>
              <a:t>2547 </a:t>
            </a:r>
            <a:r>
              <a:rPr lang="tr-TR" sz="2000" spc="-15" dirty="0" err="1">
                <a:solidFill>
                  <a:schemeClr val="tx1"/>
                </a:solidFill>
                <a:effectLst/>
                <a:latin typeface="Times New Roman" panose="02020603050405020304" pitchFamily="18" charset="0"/>
                <a:ea typeface="Arial"/>
                <a:cs typeface="Times New Roman" panose="02020603050405020304" pitchFamily="18" charset="0"/>
              </a:rPr>
              <a:t>Sk</a:t>
            </a:r>
            <a:r>
              <a:rPr lang="tr-TR" sz="2000" spc="-15" dirty="0">
                <a:solidFill>
                  <a:schemeClr val="tx1"/>
                </a:solidFill>
                <a:effectLst/>
                <a:latin typeface="Times New Roman" panose="02020603050405020304" pitchFamily="18" charset="0"/>
                <a:ea typeface="Arial"/>
                <a:cs typeface="Times New Roman" panose="02020603050405020304" pitchFamily="18" charset="0"/>
              </a:rPr>
              <a:t> madde  53/a), </a:t>
            </a:r>
            <a:r>
              <a:rPr lang="tr-TR" sz="2000" dirty="0">
                <a:solidFill>
                  <a:schemeClr val="tx1"/>
                </a:solidFill>
                <a:effectLst/>
                <a:latin typeface="Times New Roman" panose="02020603050405020304" pitchFamily="18" charset="0"/>
                <a:ea typeface="Arial"/>
                <a:cs typeface="Times New Roman" panose="02020603050405020304" pitchFamily="18" charset="0"/>
              </a:rPr>
              <a:t>suça </a:t>
            </a:r>
            <a:r>
              <a:rPr lang="tr-TR" sz="2000" spc="-110" dirty="0">
                <a:solidFill>
                  <a:schemeClr val="tx1"/>
                </a:solidFill>
                <a:effectLst/>
                <a:latin typeface="Times New Roman" panose="02020603050405020304" pitchFamily="18" charset="0"/>
                <a:ea typeface="Arial"/>
                <a:cs typeface="Times New Roman" panose="02020603050405020304" pitchFamily="18" charset="0"/>
              </a:rPr>
              <a:t>konu </a:t>
            </a:r>
            <a:r>
              <a:rPr lang="tr-TR" sz="2000" dirty="0">
                <a:solidFill>
                  <a:schemeClr val="tx1"/>
                </a:solidFill>
                <a:effectLst/>
                <a:latin typeface="Times New Roman" panose="02020603050405020304" pitchFamily="18" charset="0"/>
                <a:ea typeface="Arial"/>
                <a:cs typeface="Times New Roman" panose="02020603050405020304" pitchFamily="18" charset="0"/>
              </a:rPr>
              <a:t>eylemlerin personelin </a:t>
            </a:r>
            <a:r>
              <a:rPr lang="tr-TR" sz="2000" dirty="0">
                <a:solidFill>
                  <a:schemeClr val="tx1"/>
                </a:solidFill>
                <a:latin typeface="Times New Roman" panose="02020603050405020304" pitchFamily="18" charset="0"/>
                <a:ea typeface="Arial"/>
                <a:cs typeface="Times New Roman" panose="02020603050405020304" pitchFamily="18" charset="0"/>
              </a:rPr>
              <a:t>statüsüne göre </a:t>
            </a:r>
            <a:r>
              <a:rPr lang="tr-TR" sz="2000" dirty="0">
                <a:solidFill>
                  <a:schemeClr val="tx1"/>
                </a:solidFill>
                <a:effectLst/>
                <a:latin typeface="Times New Roman" panose="02020603050405020304" pitchFamily="18" charset="0"/>
                <a:ea typeface="Arial"/>
                <a:cs typeface="Times New Roman" panose="02020603050405020304" pitchFamily="18" charset="0"/>
              </a:rPr>
              <a:t>kanun hükümlerinden  hangisinde yer alıyorsa, ona atıfta </a:t>
            </a:r>
            <a:r>
              <a:rPr lang="tr-TR" sz="2000" spc="-15" dirty="0">
                <a:solidFill>
                  <a:schemeClr val="tx1"/>
                </a:solidFill>
                <a:effectLst/>
                <a:latin typeface="Times New Roman" panose="02020603050405020304" pitchFamily="18" charset="0"/>
                <a:ea typeface="Arial"/>
                <a:cs typeface="Times New Roman" panose="02020603050405020304" pitchFamily="18" charset="0"/>
              </a:rPr>
              <a:t>bulunacaktır.</a:t>
            </a:r>
            <a:endParaRPr lang="tr-TR" sz="2000" dirty="0">
              <a:solidFill>
                <a:schemeClr val="tx1"/>
              </a:solidFill>
              <a:effectLst/>
              <a:latin typeface="Times New Roman" panose="02020603050405020304" pitchFamily="18" charset="0"/>
              <a:ea typeface="Arial"/>
              <a:cs typeface="Times New Roman" panose="02020603050405020304" pitchFamily="18" charset="0"/>
            </a:endParaRPr>
          </a:p>
          <a:p>
            <a:pPr marL="651510" marR="253365" indent="-342900" algn="just">
              <a:lnSpc>
                <a:spcPct val="103000"/>
              </a:lnSpc>
              <a:spcAft>
                <a:spcPts val="0"/>
              </a:spcAft>
              <a:tabLst>
                <a:tab pos="652145" algn="l"/>
              </a:tabLst>
            </a:pPr>
            <a:r>
              <a:rPr lang="tr-TR" sz="2000" dirty="0">
                <a:solidFill>
                  <a:schemeClr val="tx1"/>
                </a:solidFill>
                <a:effectLst/>
                <a:latin typeface="Times New Roman" panose="02020603050405020304" pitchFamily="18" charset="0"/>
                <a:ea typeface="Arial"/>
                <a:cs typeface="Times New Roman" panose="02020603050405020304" pitchFamily="18" charset="0"/>
              </a:rPr>
              <a:t> </a:t>
            </a:r>
          </a:p>
          <a:p>
            <a:pPr marL="651510" marR="252095" indent="-342900" algn="just">
              <a:lnSpc>
                <a:spcPct val="103000"/>
              </a:lnSpc>
              <a:spcAft>
                <a:spcPts val="0"/>
              </a:spcAft>
              <a:tabLst>
                <a:tab pos="652145" algn="l"/>
              </a:tabLst>
            </a:pPr>
            <a:r>
              <a:rPr lang="tr-TR" sz="2000" dirty="0" smtClean="0">
                <a:solidFill>
                  <a:schemeClr val="tx1"/>
                </a:solidFill>
                <a:effectLst/>
                <a:latin typeface="Times New Roman" panose="02020603050405020304" pitchFamily="18" charset="0"/>
                <a:ea typeface="Arial"/>
                <a:cs typeface="Times New Roman" panose="02020603050405020304" pitchFamily="18" charset="0"/>
              </a:rPr>
              <a:t>				Suç </a:t>
            </a:r>
            <a:r>
              <a:rPr lang="tr-TR" sz="2000" dirty="0">
                <a:solidFill>
                  <a:schemeClr val="tx1"/>
                </a:solidFill>
                <a:effectLst/>
                <a:latin typeface="Times New Roman" panose="02020603050405020304" pitchFamily="18" charset="0"/>
                <a:ea typeface="Arial"/>
                <a:cs typeface="Times New Roman" panose="02020603050405020304" pitchFamily="18" charset="0"/>
              </a:rPr>
              <a:t>fiilinin yer aldığı madde bendinin ve </a:t>
            </a:r>
            <a:r>
              <a:rPr lang="tr-TR" sz="2000" spc="-190" dirty="0">
                <a:solidFill>
                  <a:schemeClr val="tx1"/>
                </a:solidFill>
                <a:effectLst/>
                <a:latin typeface="Times New Roman" panose="02020603050405020304" pitchFamily="18" charset="0"/>
                <a:ea typeface="Arial"/>
                <a:cs typeface="Times New Roman" panose="02020603050405020304" pitchFamily="18" charset="0"/>
              </a:rPr>
              <a:t>bu </a:t>
            </a:r>
            <a:r>
              <a:rPr lang="tr-TR" sz="2000" dirty="0">
                <a:solidFill>
                  <a:schemeClr val="tx1"/>
                </a:solidFill>
                <a:effectLst/>
                <a:latin typeface="Times New Roman" panose="02020603050405020304" pitchFamily="18" charset="0"/>
                <a:ea typeface="Arial"/>
                <a:cs typeface="Times New Roman" panose="02020603050405020304" pitchFamily="18" charset="0"/>
              </a:rPr>
              <a:t>bentteki fiilin açık olarak belirtilmesi, yargıdan dönmemesi için </a:t>
            </a:r>
            <a:r>
              <a:rPr lang="tr-TR" sz="2000" spc="-15" dirty="0">
                <a:solidFill>
                  <a:schemeClr val="tx1"/>
                </a:solidFill>
                <a:effectLst/>
                <a:latin typeface="Times New Roman" panose="02020603050405020304" pitchFamily="18" charset="0"/>
                <a:ea typeface="Arial"/>
                <a:cs typeface="Times New Roman" panose="02020603050405020304" pitchFamily="18" charset="0"/>
              </a:rPr>
              <a:t>önemli bir kuraldır</a:t>
            </a:r>
            <a:r>
              <a:rPr lang="tr-TR" sz="2000" spc="-15" dirty="0">
                <a:solidFill>
                  <a:schemeClr val="tx1"/>
                </a:solidFill>
                <a:latin typeface="Times New Roman" panose="02020603050405020304" pitchFamily="18" charset="0"/>
                <a:ea typeface="Arial"/>
                <a:cs typeface="Times New Roman" panose="02020603050405020304" pitchFamily="18" charset="0"/>
              </a:rPr>
              <a:t>. </a:t>
            </a:r>
          </a:p>
          <a:p>
            <a:pPr>
              <a:spcAft>
                <a:spcPts val="0"/>
              </a:spcAft>
            </a:pPr>
            <a:r>
              <a:rPr lang="tr-TR" dirty="0">
                <a:effectLst/>
                <a:latin typeface="Arial"/>
                <a:ea typeface="Arial"/>
              </a:rPr>
              <a:t> </a:t>
            </a:r>
            <a:endParaRPr lang="tr-TR" sz="3600" dirty="0">
              <a:effectLst/>
              <a:latin typeface="Arial"/>
              <a:ea typeface="Arial"/>
            </a:endParaRPr>
          </a:p>
          <a:p>
            <a:endParaRPr lang="tr-TR" dirty="0"/>
          </a:p>
        </p:txBody>
      </p:sp>
      <p:sp>
        <p:nvSpPr>
          <p:cNvPr id="7" name="Rectangle 5"/>
          <p:cNvSpPr txBox="1">
            <a:spLocks noChangeArrowheads="1"/>
          </p:cNvSpPr>
          <p:nvPr/>
        </p:nvSpPr>
        <p:spPr>
          <a:xfrm>
            <a:off x="0" y="0"/>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b="1" dirty="0" smtClean="0">
                <a:solidFill>
                  <a:schemeClr val="bg1"/>
                </a:solidFill>
              </a:rPr>
              <a:t>Disiplin Soruşturması</a:t>
            </a:r>
            <a:endParaRPr lang="tr-TR" b="1" dirty="0">
              <a:solidFill>
                <a:schemeClr val="bg1"/>
              </a:solidFill>
            </a:endParaRPr>
          </a:p>
        </p:txBody>
      </p:sp>
      <p:pic>
        <p:nvPicPr>
          <p:cNvPr id="8" name="Resim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28384" y="-85700"/>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752651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513077" y="1268760"/>
            <a:ext cx="7920880" cy="4464496"/>
          </a:xfrm>
        </p:spPr>
        <p:txBody>
          <a:bodyPr>
            <a:normAutofit/>
          </a:bodyPr>
          <a:lstStyle/>
          <a:p>
            <a:pPr marL="914400" marR="1729105" algn="l">
              <a:lnSpc>
                <a:spcPct val="103000"/>
              </a:lnSpc>
              <a:spcBef>
                <a:spcPts val="440"/>
              </a:spcBef>
              <a:spcAft>
                <a:spcPts val="0"/>
              </a:spcAft>
            </a:pPr>
            <a:r>
              <a:rPr lang="tr-TR" b="1" dirty="0">
                <a:solidFill>
                  <a:srgbClr val="FF0000"/>
                </a:solidFill>
                <a:effectLst/>
                <a:latin typeface="Arial"/>
                <a:ea typeface="Arial"/>
              </a:rPr>
              <a:t> </a:t>
            </a:r>
            <a:endParaRPr lang="tr-TR" sz="3600" b="1" dirty="0" smtClean="0">
              <a:effectLst/>
              <a:latin typeface="Arial"/>
              <a:ea typeface="Arial"/>
            </a:endParaRPr>
          </a:p>
          <a:p>
            <a:pPr marL="742950" marR="322580" lvl="1" indent="-285750" algn="just">
              <a:lnSpc>
                <a:spcPct val="103000"/>
              </a:lnSpc>
              <a:spcAft>
                <a:spcPts val="0"/>
              </a:spcAft>
              <a:buClr>
                <a:srgbClr val="C00000"/>
              </a:buClr>
              <a:buFont typeface="Arial"/>
              <a:buChar char="•"/>
              <a:tabLst>
                <a:tab pos="505460" algn="l"/>
              </a:tabLst>
            </a:pPr>
            <a:r>
              <a:rPr lang="tr-TR" sz="2000" dirty="0" smtClean="0">
                <a:solidFill>
                  <a:srgbClr val="000000"/>
                </a:solidFill>
                <a:effectLst/>
                <a:latin typeface="Times New Roman" panose="02020603050405020304" pitchFamily="18" charset="0"/>
                <a:ea typeface="Arial"/>
                <a:cs typeface="Times New Roman" panose="02020603050405020304" pitchFamily="18" charset="0"/>
              </a:rPr>
              <a:t>Rektör üniversitenin tümünün üst disiplin amiri olduğundan her kademedeki görevliler hakkında resen soruşturma açabilir. Örneğin,  bir dekanlıkta görev yapan öğretim elemanı veya memur hakkında, disiplin amiri olan dekan soruşturma açabileceği gibi, gerek görürse Üniversitedeki en üst disiplin amiri olarak Rektör de soruşturma açabilir.</a:t>
            </a:r>
          </a:p>
          <a:p>
            <a:pPr marL="742950" marR="322580" lvl="1" indent="-285750" algn="just">
              <a:lnSpc>
                <a:spcPct val="103000"/>
              </a:lnSpc>
              <a:spcAft>
                <a:spcPts val="0"/>
              </a:spcAft>
              <a:buClr>
                <a:srgbClr val="C00000"/>
              </a:buClr>
              <a:buFont typeface="Arial"/>
              <a:buChar char="•"/>
              <a:tabLst>
                <a:tab pos="505460" algn="l"/>
              </a:tabLst>
            </a:pPr>
            <a:r>
              <a:rPr lang="tr-TR" sz="2000" dirty="0" smtClean="0">
                <a:solidFill>
                  <a:srgbClr val="000000"/>
                </a:solidFill>
                <a:effectLst/>
                <a:latin typeface="Times New Roman" panose="02020603050405020304" pitchFamily="18" charset="0"/>
                <a:ea typeface="Arial"/>
                <a:cs typeface="Times New Roman" panose="02020603050405020304" pitchFamily="18" charset="0"/>
              </a:rPr>
              <a:t> </a:t>
            </a:r>
            <a:r>
              <a:rPr lang="tr-TR" sz="2000" dirty="0">
                <a:solidFill>
                  <a:srgbClr val="000000"/>
                </a:solidFill>
                <a:effectLst/>
                <a:latin typeface="Times New Roman" panose="02020603050405020304" pitchFamily="18" charset="0"/>
                <a:ea typeface="Arial"/>
                <a:cs typeface="Times New Roman" panose="02020603050405020304" pitchFamily="18" charset="0"/>
              </a:rPr>
              <a:t>Bu birimlerin genel sekreter veya sekreterleri de bağlı birim personelinin disiplin amirleridir.</a:t>
            </a:r>
            <a:endParaRPr lang="tr-TR" sz="2000" dirty="0">
              <a:effectLst/>
              <a:latin typeface="Times New Roman" panose="02020603050405020304" pitchFamily="18" charset="0"/>
              <a:ea typeface="Arial"/>
              <a:cs typeface="Times New Roman" panose="02020603050405020304" pitchFamily="18" charset="0"/>
            </a:endParaRPr>
          </a:p>
          <a:p>
            <a:pPr>
              <a:spcAft>
                <a:spcPts val="0"/>
              </a:spcAft>
            </a:pPr>
            <a:r>
              <a:rPr lang="tr-TR" dirty="0">
                <a:solidFill>
                  <a:srgbClr val="000000"/>
                </a:solidFill>
                <a:effectLst/>
                <a:latin typeface="Arial"/>
                <a:ea typeface="Arial"/>
              </a:rPr>
              <a:t> </a:t>
            </a:r>
            <a:endParaRPr lang="tr-TR" sz="3600" dirty="0">
              <a:effectLst/>
              <a:latin typeface="Arial"/>
              <a:ea typeface="Arial"/>
            </a:endParaRPr>
          </a:p>
          <a:p>
            <a:endParaRPr lang="tr-TR" dirty="0"/>
          </a:p>
        </p:txBody>
      </p:sp>
      <p:sp>
        <p:nvSpPr>
          <p:cNvPr id="4" name="Rectangle 5"/>
          <p:cNvSpPr txBox="1">
            <a:spLocks noChangeArrowheads="1"/>
          </p:cNvSpPr>
          <p:nvPr/>
        </p:nvSpPr>
        <p:spPr>
          <a:xfrm>
            <a:off x="0" y="0"/>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smtClean="0">
                <a:solidFill>
                  <a:schemeClr val="bg1"/>
                </a:solidFill>
                <a:latin typeface="Arial"/>
                <a:ea typeface="Arial"/>
              </a:rPr>
              <a:t>Soruşturma </a:t>
            </a:r>
            <a:r>
              <a:rPr lang="tr-TR" sz="2400" b="1" dirty="0">
                <a:solidFill>
                  <a:schemeClr val="bg1"/>
                </a:solidFill>
                <a:latin typeface="Arial"/>
                <a:ea typeface="Arial"/>
              </a:rPr>
              <a:t>Emri Vermeye Yetkili </a:t>
            </a:r>
            <a:r>
              <a:rPr lang="tr-TR" sz="2400" b="1" dirty="0" smtClean="0">
                <a:solidFill>
                  <a:schemeClr val="bg1"/>
                </a:solidFill>
                <a:latin typeface="Arial"/>
                <a:ea typeface="Arial"/>
              </a:rPr>
              <a:t>Makamlar</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28384" y="-85700"/>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827756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5470" y="1340768"/>
            <a:ext cx="8928992" cy="3744416"/>
          </a:xfrm>
        </p:spPr>
        <p:txBody>
          <a:bodyPr>
            <a:normAutofit fontScale="92500"/>
          </a:bodyPr>
          <a:lstStyle/>
          <a:p>
            <a:pPr marL="885190" marR="755650" algn="just">
              <a:lnSpc>
                <a:spcPct val="93000"/>
              </a:lnSpc>
              <a:spcBef>
                <a:spcPts val="1765"/>
              </a:spcBef>
              <a:spcAft>
                <a:spcPts val="0"/>
              </a:spcAft>
            </a:pPr>
            <a:r>
              <a:rPr lang="tr-TR" sz="3100" dirty="0" smtClean="0">
                <a:solidFill>
                  <a:schemeClr val="tx1"/>
                </a:solidFill>
                <a:effectLst/>
                <a:latin typeface="Times New Roman" panose="02020603050405020304" pitchFamily="18" charset="0"/>
                <a:ea typeface="Arial"/>
                <a:cs typeface="Times New Roman" panose="02020603050405020304" pitchFamily="18" charset="0"/>
              </a:rPr>
              <a:t>		</a:t>
            </a:r>
            <a:r>
              <a:rPr lang="tr-TR" sz="2200" dirty="0" smtClean="0">
                <a:solidFill>
                  <a:schemeClr val="tx1"/>
                </a:solidFill>
                <a:effectLst/>
                <a:latin typeface="Times New Roman" panose="02020603050405020304" pitchFamily="18" charset="0"/>
                <a:ea typeface="Arial"/>
                <a:cs typeface="Times New Roman" panose="02020603050405020304" pitchFamily="18" charset="0"/>
              </a:rPr>
              <a:t>Disiplin </a:t>
            </a:r>
            <a:r>
              <a:rPr lang="tr-TR" sz="2200" dirty="0">
                <a:solidFill>
                  <a:schemeClr val="tx1"/>
                </a:solidFill>
                <a:effectLst/>
                <a:latin typeface="Times New Roman" panose="02020603050405020304" pitchFamily="18" charset="0"/>
                <a:ea typeface="Arial"/>
                <a:cs typeface="Times New Roman" panose="02020603050405020304" pitchFamily="18" charset="0"/>
              </a:rPr>
              <a:t>amirlerinin yardımcıları soruşturma açamazlar; ancak disiplin amirine vekalet eden amir (</a:t>
            </a:r>
            <a:r>
              <a:rPr lang="tr-TR" sz="2200" dirty="0" err="1">
                <a:solidFill>
                  <a:schemeClr val="tx1"/>
                </a:solidFill>
                <a:effectLst/>
                <a:latin typeface="Times New Roman" panose="02020603050405020304" pitchFamily="18" charset="0"/>
                <a:ea typeface="Arial"/>
                <a:cs typeface="Times New Roman" panose="02020603050405020304" pitchFamily="18" charset="0"/>
              </a:rPr>
              <a:t>örn</a:t>
            </a:r>
            <a:r>
              <a:rPr lang="tr-TR" sz="2200" dirty="0">
                <a:solidFill>
                  <a:schemeClr val="tx1"/>
                </a:solidFill>
                <a:effectLst/>
                <a:latin typeface="Times New Roman" panose="02020603050405020304" pitchFamily="18" charset="0"/>
                <a:ea typeface="Arial"/>
                <a:cs typeface="Times New Roman" panose="02020603050405020304" pitchFamily="18" charset="0"/>
              </a:rPr>
              <a:t>. Rektör </a:t>
            </a:r>
            <a:r>
              <a:rPr lang="tr-TR" sz="2200" dirty="0" err="1">
                <a:solidFill>
                  <a:schemeClr val="tx1"/>
                </a:solidFill>
                <a:effectLst/>
                <a:latin typeface="Times New Roman" panose="02020603050405020304" pitchFamily="18" charset="0"/>
                <a:ea typeface="Arial"/>
                <a:cs typeface="Times New Roman" panose="02020603050405020304" pitchFamily="18" charset="0"/>
              </a:rPr>
              <a:t>yard</a:t>
            </a:r>
            <a:r>
              <a:rPr lang="tr-TR" sz="2200" dirty="0">
                <a:solidFill>
                  <a:schemeClr val="tx1"/>
                </a:solidFill>
                <a:effectLst/>
                <a:latin typeface="Times New Roman" panose="02020603050405020304" pitchFamily="18" charset="0"/>
                <a:ea typeface="Arial"/>
                <a:cs typeface="Times New Roman" panose="02020603050405020304" pitchFamily="18" charset="0"/>
              </a:rPr>
              <a:t>. Rektör vekili ise) soruşturma açabilir.</a:t>
            </a:r>
          </a:p>
          <a:p>
            <a:pPr>
              <a:spcBef>
                <a:spcPts val="30"/>
              </a:spcBef>
              <a:spcAft>
                <a:spcPts val="0"/>
              </a:spcAft>
            </a:pPr>
            <a:r>
              <a:rPr lang="tr-TR" sz="2200" dirty="0">
                <a:solidFill>
                  <a:schemeClr val="tx1"/>
                </a:solidFill>
                <a:effectLst/>
                <a:latin typeface="Times New Roman" panose="02020603050405020304" pitchFamily="18" charset="0"/>
                <a:ea typeface="Arial"/>
                <a:cs typeface="Times New Roman" panose="02020603050405020304" pitchFamily="18" charset="0"/>
              </a:rPr>
              <a:t> </a:t>
            </a:r>
          </a:p>
          <a:p>
            <a:pPr marL="885190" marR="755650" algn="just">
              <a:lnSpc>
                <a:spcPct val="93000"/>
              </a:lnSpc>
              <a:spcBef>
                <a:spcPts val="5"/>
              </a:spcBef>
              <a:spcAft>
                <a:spcPts val="0"/>
              </a:spcAft>
            </a:pPr>
            <a:r>
              <a:rPr lang="tr-TR" sz="2200" dirty="0" smtClean="0">
                <a:solidFill>
                  <a:schemeClr val="tx1"/>
                </a:solidFill>
                <a:effectLst/>
                <a:latin typeface="Times New Roman" panose="02020603050405020304" pitchFamily="18" charset="0"/>
                <a:ea typeface="Arial"/>
                <a:cs typeface="Times New Roman" panose="02020603050405020304" pitchFamily="18" charset="0"/>
              </a:rPr>
              <a:t>		Bölüm</a:t>
            </a:r>
            <a:r>
              <a:rPr lang="tr-TR" sz="2200" dirty="0">
                <a:solidFill>
                  <a:schemeClr val="tx1"/>
                </a:solidFill>
                <a:effectLst/>
                <a:latin typeface="Times New Roman" panose="02020603050405020304" pitchFamily="18" charset="0"/>
                <a:ea typeface="Arial"/>
                <a:cs typeface="Times New Roman" panose="02020603050405020304" pitchFamily="18" charset="0"/>
              </a:rPr>
              <a:t>, anabilim, </a:t>
            </a:r>
            <a:r>
              <a:rPr lang="tr-TR" sz="2200" dirty="0" err="1">
                <a:solidFill>
                  <a:schemeClr val="tx1"/>
                </a:solidFill>
                <a:effectLst/>
                <a:latin typeface="Times New Roman" panose="02020603050405020304" pitchFamily="18" charset="0"/>
                <a:ea typeface="Arial"/>
                <a:cs typeface="Times New Roman" panose="02020603050405020304" pitchFamily="18" charset="0"/>
              </a:rPr>
              <a:t>anasanat</a:t>
            </a:r>
            <a:r>
              <a:rPr lang="tr-TR" sz="2200" dirty="0">
                <a:solidFill>
                  <a:schemeClr val="tx1"/>
                </a:solidFill>
                <a:effectLst/>
                <a:latin typeface="Times New Roman" panose="02020603050405020304" pitchFamily="18" charset="0"/>
                <a:ea typeface="Arial"/>
                <a:cs typeface="Times New Roman" panose="02020603050405020304" pitchFamily="18" charset="0"/>
              </a:rPr>
              <a:t>, bilim ve sanat </a:t>
            </a:r>
            <a:r>
              <a:rPr lang="tr-TR" sz="2200" dirty="0" smtClean="0">
                <a:solidFill>
                  <a:schemeClr val="tx1"/>
                </a:solidFill>
                <a:effectLst/>
                <a:latin typeface="Times New Roman" panose="02020603050405020304" pitchFamily="18" charset="0"/>
                <a:ea typeface="Arial"/>
                <a:cs typeface="Times New Roman" panose="02020603050405020304" pitchFamily="18" charset="0"/>
              </a:rPr>
              <a:t>dalı başkanları</a:t>
            </a:r>
            <a:r>
              <a:rPr lang="tr-TR" sz="2200" dirty="0">
                <a:solidFill>
                  <a:schemeClr val="tx1"/>
                </a:solidFill>
                <a:effectLst/>
                <a:latin typeface="Times New Roman" panose="02020603050405020304" pitchFamily="18" charset="0"/>
                <a:ea typeface="Arial"/>
                <a:cs typeface="Times New Roman" panose="02020603050405020304" pitchFamily="18" charset="0"/>
              </a:rPr>
              <a:t>, araştırma merkezi müdürleri ve bunların yardımcıları, hukuk müşaviri, daire başkanları, şube müdürleri disiplin amiri sayılmadıklarından soruşturma açma yetkileri yoktur.</a:t>
            </a:r>
          </a:p>
          <a:p>
            <a:pPr>
              <a:spcBef>
                <a:spcPts val="25"/>
              </a:spcBef>
              <a:spcAft>
                <a:spcPts val="0"/>
              </a:spcAft>
            </a:pPr>
            <a:r>
              <a:rPr lang="tr-TR" sz="2200" dirty="0">
                <a:solidFill>
                  <a:schemeClr val="tx1"/>
                </a:solidFill>
                <a:effectLst/>
                <a:latin typeface="Times New Roman" panose="02020603050405020304" pitchFamily="18" charset="0"/>
                <a:ea typeface="Arial"/>
                <a:cs typeface="Times New Roman" panose="02020603050405020304" pitchFamily="18" charset="0"/>
              </a:rPr>
              <a:t> </a:t>
            </a:r>
          </a:p>
          <a:p>
            <a:pPr marL="885190" marR="755650" algn="just">
              <a:lnSpc>
                <a:spcPct val="93000"/>
              </a:lnSpc>
              <a:spcAft>
                <a:spcPts val="0"/>
              </a:spcAft>
            </a:pPr>
            <a:r>
              <a:rPr lang="tr-TR" sz="2200" dirty="0" smtClean="0">
                <a:solidFill>
                  <a:schemeClr val="tx1"/>
                </a:solidFill>
                <a:effectLst/>
                <a:latin typeface="Times New Roman" panose="02020603050405020304" pitchFamily="18" charset="0"/>
                <a:ea typeface="Arial"/>
                <a:cs typeface="Times New Roman" panose="02020603050405020304" pitchFamily="18" charset="0"/>
              </a:rPr>
              <a:t>		Bunlar, kendilerine bağlı personelin disiplin eylemleri söz konusu olduğunda, bağlı oldukları ilk disiplin amirine başvurarak soruşturma açılmasını isteyebilir.</a:t>
            </a:r>
          </a:p>
          <a:p>
            <a:endParaRPr lang="tr-TR" sz="2600" dirty="0"/>
          </a:p>
        </p:txBody>
      </p:sp>
      <p:sp>
        <p:nvSpPr>
          <p:cNvPr id="4" name="Rectangle 5"/>
          <p:cNvSpPr txBox="1">
            <a:spLocks noChangeArrowheads="1"/>
          </p:cNvSpPr>
          <p:nvPr/>
        </p:nvSpPr>
        <p:spPr>
          <a:xfrm>
            <a:off x="0" y="0"/>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smtClean="0">
                <a:solidFill>
                  <a:schemeClr val="bg1"/>
                </a:solidFill>
                <a:latin typeface="Arial"/>
                <a:ea typeface="Arial"/>
              </a:rPr>
              <a:t>Soruşturma </a:t>
            </a:r>
            <a:r>
              <a:rPr lang="tr-TR" sz="2400" b="1" dirty="0">
                <a:solidFill>
                  <a:schemeClr val="bg1"/>
                </a:solidFill>
                <a:latin typeface="Arial"/>
                <a:ea typeface="Arial"/>
              </a:rPr>
              <a:t>Emri Vermeye Yetkili </a:t>
            </a:r>
            <a:r>
              <a:rPr lang="tr-TR" sz="2400" b="1" dirty="0" smtClean="0">
                <a:solidFill>
                  <a:schemeClr val="bg1"/>
                </a:solidFill>
                <a:latin typeface="Arial"/>
                <a:ea typeface="Arial"/>
              </a:rPr>
              <a:t>Makamlar</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28384" y="-85700"/>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050252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251520" y="1124744"/>
            <a:ext cx="8424936" cy="5112568"/>
          </a:xfrm>
        </p:spPr>
        <p:txBody>
          <a:bodyPr>
            <a:normAutofit/>
          </a:bodyPr>
          <a:lstStyle/>
          <a:p>
            <a:pPr lvl="0" algn="just"/>
            <a:r>
              <a:rPr lang="tr-TR" sz="2400" dirty="0" smtClean="0">
                <a:solidFill>
                  <a:schemeClr val="tx1"/>
                </a:solidFill>
                <a:latin typeface="Times New Roman" panose="02020603050405020304" pitchFamily="18" charset="0"/>
                <a:ea typeface="Times New Roman"/>
                <a:cs typeface="Times New Roman" panose="02020603050405020304" pitchFamily="18" charset="0"/>
              </a:rPr>
              <a:t>	</a:t>
            </a:r>
            <a:r>
              <a:rPr lang="tr-TR" sz="2000" dirty="0" smtClean="0">
                <a:solidFill>
                  <a:schemeClr val="tx1"/>
                </a:solidFill>
                <a:latin typeface="Times New Roman" panose="02020603050405020304" pitchFamily="18" charset="0"/>
                <a:ea typeface="Times New Roman"/>
                <a:cs typeface="Times New Roman" panose="02020603050405020304" pitchFamily="18" charset="0"/>
              </a:rPr>
              <a:t>Disiplin </a:t>
            </a:r>
            <a:r>
              <a:rPr lang="tr-TR" sz="2000" dirty="0">
                <a:solidFill>
                  <a:schemeClr val="tx1"/>
                </a:solidFill>
                <a:latin typeface="Times New Roman" panose="02020603050405020304" pitchFamily="18" charset="0"/>
                <a:ea typeface="Times New Roman"/>
                <a:cs typeface="Times New Roman" panose="02020603050405020304" pitchFamily="18" charset="0"/>
              </a:rPr>
              <a:t>soruşturmalarında uyulacak esaslar 2547 sayılı Kanunun 53/A maddesinde şu şekilde belirtilmiştir</a:t>
            </a:r>
            <a:r>
              <a:rPr lang="tr-TR" sz="2000" dirty="0" smtClean="0">
                <a:solidFill>
                  <a:schemeClr val="tx1"/>
                </a:solidFill>
                <a:latin typeface="Times New Roman" panose="02020603050405020304" pitchFamily="18" charset="0"/>
                <a:ea typeface="Times New Roman"/>
                <a:cs typeface="Times New Roman" panose="02020603050405020304" pitchFamily="18" charset="0"/>
              </a:rPr>
              <a:t>:</a:t>
            </a:r>
            <a:endParaRPr lang="tr-TR" sz="2000" dirty="0">
              <a:solidFill>
                <a:schemeClr val="tx1"/>
              </a:solidFill>
              <a:latin typeface="Times New Roman" panose="02020603050405020304" pitchFamily="18" charset="0"/>
              <a:ea typeface="Arial"/>
              <a:cs typeface="Times New Roman" panose="02020603050405020304" pitchFamily="18" charset="0"/>
            </a:endParaRPr>
          </a:p>
          <a:p>
            <a:pPr indent="-457200" algn="just">
              <a:spcAft>
                <a:spcPts val="0"/>
              </a:spcAft>
            </a:pPr>
            <a:r>
              <a:rPr lang="tr-TR" sz="2000" dirty="0" smtClean="0">
                <a:solidFill>
                  <a:schemeClr val="tx1"/>
                </a:solidFill>
                <a:effectLst/>
                <a:latin typeface="Times New Roman" panose="02020603050405020304" pitchFamily="18" charset="0"/>
                <a:ea typeface="Times New Roman"/>
                <a:cs typeface="Times New Roman" panose="02020603050405020304" pitchFamily="18" charset="0"/>
              </a:rPr>
              <a:t>	Disiplin </a:t>
            </a:r>
            <a:r>
              <a:rPr lang="tr-TR" sz="2000" dirty="0">
                <a:solidFill>
                  <a:schemeClr val="tx1"/>
                </a:solidFill>
                <a:effectLst/>
                <a:latin typeface="Times New Roman" panose="02020603050405020304" pitchFamily="18" charset="0"/>
                <a:ea typeface="Times New Roman"/>
                <a:cs typeface="Times New Roman" panose="02020603050405020304" pitchFamily="18" charset="0"/>
              </a:rPr>
              <a:t>cezası verilmesini gerektiren bir fiilin işlendiğini öğrenen disiplin amiri yazılı olarak disiplin soruşturması başlatır</a:t>
            </a:r>
            <a:r>
              <a:rPr lang="tr-TR" sz="2000" dirty="0">
                <a:solidFill>
                  <a:schemeClr val="tx1"/>
                </a:solidFill>
                <a:latin typeface="Times New Roman" panose="02020603050405020304" pitchFamily="18" charset="0"/>
                <a:ea typeface="Times New Roman"/>
                <a:cs typeface="Times New Roman" panose="02020603050405020304" pitchFamily="18" charset="0"/>
              </a:rPr>
              <a:t>. Amir</a:t>
            </a:r>
            <a:r>
              <a:rPr lang="tr-TR" sz="2000" dirty="0" smtClean="0">
                <a:solidFill>
                  <a:schemeClr val="tx1"/>
                </a:solidFill>
                <a:latin typeface="Times New Roman" panose="02020603050405020304" pitchFamily="18" charset="0"/>
                <a:ea typeface="Times New Roman"/>
                <a:cs typeface="Times New Roman" panose="02020603050405020304" pitchFamily="18" charset="0"/>
              </a:rPr>
              <a:t>, soruşturmayı </a:t>
            </a:r>
            <a:r>
              <a:rPr lang="tr-TR" sz="2000" dirty="0">
                <a:solidFill>
                  <a:schemeClr val="tx1"/>
                </a:solidFill>
                <a:latin typeface="Times New Roman" panose="02020603050405020304" pitchFamily="18" charset="0"/>
                <a:ea typeface="Times New Roman"/>
                <a:cs typeface="Times New Roman" panose="02020603050405020304" pitchFamily="18" charset="0"/>
              </a:rPr>
              <a:t>kendisi yapabileceği gibi</a:t>
            </a:r>
            <a:r>
              <a:rPr lang="tr-TR" sz="2000" dirty="0" smtClean="0">
                <a:solidFill>
                  <a:schemeClr val="tx1"/>
                </a:solidFill>
                <a:latin typeface="Times New Roman" panose="02020603050405020304" pitchFamily="18" charset="0"/>
                <a:ea typeface="Times New Roman"/>
                <a:cs typeface="Times New Roman" panose="02020603050405020304" pitchFamily="18" charset="0"/>
              </a:rPr>
              <a:t>, birim </a:t>
            </a:r>
            <a:r>
              <a:rPr lang="tr-TR" sz="2000" dirty="0">
                <a:solidFill>
                  <a:schemeClr val="tx1"/>
                </a:solidFill>
                <a:latin typeface="Times New Roman" panose="02020603050405020304" pitchFamily="18" charset="0"/>
                <a:ea typeface="Times New Roman"/>
                <a:cs typeface="Times New Roman" panose="02020603050405020304" pitchFamily="18" charset="0"/>
              </a:rPr>
              <a:t>içerisinden soruşturmacı veya komisyon </a:t>
            </a:r>
            <a:r>
              <a:rPr lang="tr-TR" sz="2000" dirty="0" smtClean="0">
                <a:solidFill>
                  <a:schemeClr val="tx1"/>
                </a:solidFill>
                <a:latin typeface="Times New Roman" panose="02020603050405020304" pitchFamily="18" charset="0"/>
                <a:ea typeface="Times New Roman"/>
                <a:cs typeface="Times New Roman" panose="02020603050405020304" pitchFamily="18" charset="0"/>
              </a:rPr>
              <a:t>görevlendirebilir.</a:t>
            </a:r>
          </a:p>
          <a:p>
            <a:pPr indent="-457200" algn="just">
              <a:spcAft>
                <a:spcPts val="0"/>
              </a:spcAft>
            </a:pPr>
            <a:r>
              <a:rPr lang="tr-TR" sz="2000" dirty="0">
                <a:solidFill>
                  <a:schemeClr val="tx1"/>
                </a:solidFill>
                <a:latin typeface="Times New Roman" panose="02020603050405020304" pitchFamily="18" charset="0"/>
                <a:ea typeface="Times New Roman"/>
                <a:cs typeface="Times New Roman" panose="02020603050405020304" pitchFamily="18" charset="0"/>
              </a:rPr>
              <a:t>	</a:t>
            </a:r>
            <a:r>
              <a:rPr lang="tr-TR" sz="2000" dirty="0" smtClean="0">
                <a:solidFill>
                  <a:schemeClr val="tx1"/>
                </a:solidFill>
                <a:latin typeface="Times New Roman" panose="02020603050405020304" pitchFamily="18" charset="0"/>
                <a:ea typeface="Times New Roman"/>
                <a:cs typeface="Times New Roman" panose="02020603050405020304" pitchFamily="18" charset="0"/>
              </a:rPr>
              <a:t>Ancak </a:t>
            </a:r>
            <a:r>
              <a:rPr lang="tr-TR" sz="2000" dirty="0">
                <a:solidFill>
                  <a:schemeClr val="tx1"/>
                </a:solidFill>
                <a:latin typeface="Times New Roman" panose="02020603050405020304" pitchFamily="18" charset="0"/>
                <a:ea typeface="Times New Roman"/>
                <a:cs typeface="Times New Roman" panose="02020603050405020304" pitchFamily="18" charset="0"/>
              </a:rPr>
              <a:t>zorunlu hallerde rektörlük aracılığıyla diğer birimlerden soruşturmacı talep edilebilir.</a:t>
            </a:r>
            <a:endParaRPr lang="tr-TR" sz="2000" dirty="0">
              <a:solidFill>
                <a:schemeClr val="tx1"/>
              </a:solidFill>
              <a:effectLst/>
              <a:latin typeface="Times New Roman" panose="02020603050405020304" pitchFamily="18" charset="0"/>
              <a:ea typeface="Arial"/>
              <a:cs typeface="Times New Roman" panose="02020603050405020304" pitchFamily="18" charset="0"/>
            </a:endParaRPr>
          </a:p>
          <a:p>
            <a:pPr algn="just">
              <a:spcAft>
                <a:spcPts val="0"/>
              </a:spcAft>
            </a:pPr>
            <a:r>
              <a:rPr lang="tr-TR" sz="2000" dirty="0" smtClean="0">
                <a:solidFill>
                  <a:schemeClr val="tx1"/>
                </a:solidFill>
                <a:effectLst/>
                <a:latin typeface="Times New Roman" panose="02020603050405020304" pitchFamily="18" charset="0"/>
                <a:ea typeface="Times New Roman"/>
                <a:cs typeface="Times New Roman" panose="02020603050405020304" pitchFamily="18" charset="0"/>
              </a:rPr>
              <a:t>	Bilimsel </a:t>
            </a:r>
            <a:r>
              <a:rPr lang="tr-TR" sz="2000" dirty="0">
                <a:solidFill>
                  <a:schemeClr val="tx1"/>
                </a:solidFill>
                <a:effectLst/>
                <a:latin typeface="Times New Roman" panose="02020603050405020304" pitchFamily="18" charset="0"/>
                <a:ea typeface="Times New Roman"/>
                <a:cs typeface="Times New Roman" panose="02020603050405020304" pitchFamily="18" charset="0"/>
              </a:rPr>
              <a:t>araştırma ve yayın etiğine ilişkin disiplin cezası verilmesini gerektiren fiiller açısından soruşturma başlatılmadan önce bilimsel araştırma ve yayın etiği kurullarınca inceleme yapılması zorunludur.</a:t>
            </a:r>
            <a:endParaRPr lang="tr-TR" sz="2000" dirty="0">
              <a:solidFill>
                <a:schemeClr val="tx1"/>
              </a:solidFill>
              <a:effectLst/>
              <a:latin typeface="Times New Roman" panose="02020603050405020304" pitchFamily="18" charset="0"/>
              <a:ea typeface="Arial"/>
              <a:cs typeface="Times New Roman" panose="02020603050405020304" pitchFamily="18" charset="0"/>
            </a:endParaRPr>
          </a:p>
          <a:p>
            <a:pPr algn="just">
              <a:spcAft>
                <a:spcPts val="0"/>
              </a:spcAft>
            </a:pPr>
            <a:r>
              <a:rPr lang="tr-TR" sz="2000" dirty="0" smtClean="0">
                <a:solidFill>
                  <a:schemeClr val="tx1"/>
                </a:solidFill>
                <a:effectLst/>
                <a:latin typeface="Times New Roman" panose="02020603050405020304" pitchFamily="18" charset="0"/>
                <a:ea typeface="Times New Roman"/>
                <a:cs typeface="Times New Roman" panose="02020603050405020304" pitchFamily="18" charset="0"/>
              </a:rPr>
              <a:t>	Soruşturmacının </a:t>
            </a:r>
            <a:r>
              <a:rPr lang="tr-TR" sz="2000" dirty="0">
                <a:solidFill>
                  <a:schemeClr val="tx1"/>
                </a:solidFill>
                <a:effectLst/>
                <a:latin typeface="Times New Roman" panose="02020603050405020304" pitchFamily="18" charset="0"/>
                <a:ea typeface="Times New Roman"/>
                <a:cs typeface="Times New Roman" panose="02020603050405020304" pitchFamily="18" charset="0"/>
              </a:rPr>
              <a:t>görev ve unvanı, soruşturulanın görev ve unvanının üstünde veya onunla aynı düzeyde olmalıdır.</a:t>
            </a:r>
            <a:endParaRPr lang="tr-TR" sz="2000" dirty="0">
              <a:solidFill>
                <a:schemeClr val="tx1"/>
              </a:solidFill>
              <a:effectLst/>
              <a:latin typeface="Times New Roman" panose="02020603050405020304" pitchFamily="18" charset="0"/>
              <a:ea typeface="Arial"/>
              <a:cs typeface="Times New Roman" panose="02020603050405020304" pitchFamily="18" charset="0"/>
            </a:endParaRPr>
          </a:p>
          <a:p>
            <a:pPr marL="457200" lvl="0" indent="-457200" algn="just"/>
            <a:endParaRPr lang="tr-TR" sz="2500" dirty="0">
              <a:solidFill>
                <a:prstClr val="black">
                  <a:tint val="75000"/>
                </a:prstClr>
              </a:solidFill>
              <a:latin typeface="Arial"/>
              <a:ea typeface="Arial"/>
            </a:endParaRPr>
          </a:p>
        </p:txBody>
      </p:sp>
      <p:sp>
        <p:nvSpPr>
          <p:cNvPr id="4" name="Rectangle 5"/>
          <p:cNvSpPr txBox="1">
            <a:spLocks noChangeArrowheads="1"/>
          </p:cNvSpPr>
          <p:nvPr/>
        </p:nvSpPr>
        <p:spPr>
          <a:xfrm>
            <a:off x="0" y="0"/>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smtClean="0">
                <a:solidFill>
                  <a:schemeClr val="bg1"/>
                </a:solidFill>
                <a:latin typeface="Arial"/>
                <a:ea typeface="Arial"/>
              </a:rPr>
              <a:t>Soruşturma Esasları</a:t>
            </a:r>
            <a:endParaRPr lang="tr-TR" sz="2400" b="1" dirty="0">
              <a:solidFill>
                <a:schemeClr val="bg1"/>
              </a:solidFill>
            </a:endParaRPr>
          </a:p>
        </p:txBody>
      </p:sp>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85700"/>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6417655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512" y="1700808"/>
            <a:ext cx="8496944" cy="4392488"/>
          </a:xfrm>
        </p:spPr>
        <p:txBody>
          <a:bodyPr>
            <a:normAutofit/>
          </a:bodyPr>
          <a:lstStyle/>
          <a:p>
            <a:pPr marL="457200" indent="-457200" algn="just">
              <a:spcAft>
                <a:spcPts val="0"/>
              </a:spcAft>
            </a:pPr>
            <a:r>
              <a:rPr lang="tr-TR" sz="2000" dirty="0" smtClean="0">
                <a:solidFill>
                  <a:schemeClr val="tx1"/>
                </a:solidFill>
                <a:latin typeface="Times New Roman" panose="02020603050405020304" pitchFamily="18" charset="0"/>
                <a:ea typeface="Times New Roman"/>
                <a:cs typeface="Times New Roman" panose="02020603050405020304" pitchFamily="18" charset="0"/>
              </a:rPr>
              <a:t>		Soruşturmacı </a:t>
            </a:r>
            <a:r>
              <a:rPr lang="tr-TR" sz="2000" dirty="0">
                <a:solidFill>
                  <a:schemeClr val="tx1"/>
                </a:solidFill>
                <a:latin typeface="Times New Roman" panose="02020603050405020304" pitchFamily="18" charset="0"/>
                <a:ea typeface="Times New Roman"/>
                <a:cs typeface="Times New Roman" panose="02020603050405020304" pitchFamily="18" charset="0"/>
              </a:rPr>
              <a:t>d</a:t>
            </a:r>
            <a:r>
              <a:rPr lang="tr-TR" sz="2000" dirty="0">
                <a:solidFill>
                  <a:schemeClr val="tx1"/>
                </a:solidFill>
                <a:effectLst/>
                <a:latin typeface="Times New Roman" panose="02020603050405020304" pitchFamily="18" charset="0"/>
                <a:ea typeface="Times New Roman"/>
                <a:cs typeface="Times New Roman" panose="02020603050405020304" pitchFamily="18" charset="0"/>
              </a:rPr>
              <a:t>isiplin soruşturmasıyla ilgili bilgi ve belgeleri toplama, </a:t>
            </a:r>
            <a:r>
              <a:rPr lang="tr-TR" sz="2000" dirty="0" smtClean="0">
                <a:solidFill>
                  <a:schemeClr val="tx1"/>
                </a:solidFill>
                <a:effectLst/>
                <a:latin typeface="Times New Roman" panose="02020603050405020304" pitchFamily="18" charset="0"/>
                <a:ea typeface="Times New Roman"/>
                <a:cs typeface="Times New Roman" panose="02020603050405020304" pitchFamily="18" charset="0"/>
              </a:rPr>
              <a:t>ifade alma</a:t>
            </a:r>
            <a:r>
              <a:rPr lang="tr-TR" sz="2000" dirty="0">
                <a:solidFill>
                  <a:schemeClr val="tx1"/>
                </a:solidFill>
                <a:effectLst/>
                <a:latin typeface="Times New Roman" panose="02020603050405020304" pitchFamily="18" charset="0"/>
                <a:ea typeface="Times New Roman"/>
                <a:cs typeface="Times New Roman" panose="02020603050405020304" pitchFamily="18" charset="0"/>
              </a:rPr>
              <a:t>, tanık dinleme, bilirkişiye başvurma, keşif yapma, inceleme yapma ve ilgili makamlarla yazışma yetkisine haizdir</a:t>
            </a:r>
            <a:r>
              <a:rPr lang="tr-TR" sz="2000" dirty="0" smtClean="0">
                <a:solidFill>
                  <a:schemeClr val="tx1"/>
                </a:solidFill>
                <a:effectLst/>
                <a:latin typeface="Times New Roman" panose="02020603050405020304" pitchFamily="18" charset="0"/>
                <a:ea typeface="Times New Roman"/>
                <a:cs typeface="Times New Roman" panose="02020603050405020304" pitchFamily="18" charset="0"/>
              </a:rPr>
              <a:t>.</a:t>
            </a:r>
          </a:p>
          <a:p>
            <a:pPr marL="457200" indent="-457200" algn="just">
              <a:spcAft>
                <a:spcPts val="0"/>
              </a:spcAft>
            </a:pPr>
            <a:endParaRPr lang="tr-TR" sz="2000" dirty="0">
              <a:solidFill>
                <a:schemeClr val="tx1"/>
              </a:solidFill>
              <a:effectLst/>
              <a:latin typeface="Times New Roman" panose="02020603050405020304" pitchFamily="18" charset="0"/>
              <a:ea typeface="Arial"/>
              <a:cs typeface="Times New Roman" panose="02020603050405020304" pitchFamily="18" charset="0"/>
            </a:endParaRPr>
          </a:p>
          <a:p>
            <a:pPr marL="457200" indent="-457200" algn="just">
              <a:spcAft>
                <a:spcPts val="0"/>
              </a:spcAft>
            </a:pPr>
            <a:r>
              <a:rPr lang="tr-TR" sz="2000" dirty="0" smtClean="0">
                <a:solidFill>
                  <a:schemeClr val="tx1"/>
                </a:solidFill>
                <a:effectLst/>
                <a:latin typeface="Times New Roman" panose="02020603050405020304" pitchFamily="18" charset="0"/>
                <a:ea typeface="Times New Roman"/>
                <a:cs typeface="Times New Roman" panose="02020603050405020304" pitchFamily="18" charset="0"/>
              </a:rPr>
              <a:t>		Soruşturmacının</a:t>
            </a:r>
            <a:r>
              <a:rPr lang="tr-TR" sz="2000" dirty="0">
                <a:solidFill>
                  <a:schemeClr val="tx1"/>
                </a:solidFill>
                <a:effectLst/>
                <a:latin typeface="Times New Roman" panose="02020603050405020304" pitchFamily="18" charset="0"/>
                <a:ea typeface="Times New Roman"/>
                <a:cs typeface="Times New Roman" panose="02020603050405020304" pitchFamily="18" charset="0"/>
              </a:rPr>
              <a:t>, görevlendirme kapsamında talep ettiği bilgi ve belgeler gecikmeksizin kendisine verilir</a:t>
            </a:r>
            <a:r>
              <a:rPr lang="tr-TR" sz="2000" dirty="0" smtClean="0">
                <a:solidFill>
                  <a:schemeClr val="tx1"/>
                </a:solidFill>
                <a:effectLst/>
                <a:latin typeface="Times New Roman" panose="02020603050405020304" pitchFamily="18" charset="0"/>
                <a:ea typeface="Times New Roman"/>
                <a:cs typeface="Times New Roman" panose="02020603050405020304" pitchFamily="18" charset="0"/>
              </a:rPr>
              <a:t>.</a:t>
            </a:r>
          </a:p>
          <a:p>
            <a:pPr marL="457200" indent="-457200" algn="just">
              <a:spcAft>
                <a:spcPts val="0"/>
              </a:spcAft>
            </a:pPr>
            <a:endParaRPr lang="tr-TR" sz="2000" dirty="0">
              <a:solidFill>
                <a:schemeClr val="tx1"/>
              </a:solidFill>
              <a:effectLst/>
              <a:latin typeface="Times New Roman" panose="02020603050405020304" pitchFamily="18" charset="0"/>
              <a:ea typeface="Arial"/>
              <a:cs typeface="Times New Roman" panose="02020603050405020304" pitchFamily="18" charset="0"/>
            </a:endParaRPr>
          </a:p>
          <a:p>
            <a:pPr marL="457200" indent="-457200" algn="just">
              <a:spcAft>
                <a:spcPts val="0"/>
              </a:spcAft>
            </a:pPr>
            <a:r>
              <a:rPr lang="tr-TR" sz="2000" dirty="0" smtClean="0">
                <a:solidFill>
                  <a:schemeClr val="tx1"/>
                </a:solidFill>
                <a:effectLst/>
                <a:latin typeface="Times New Roman" panose="02020603050405020304" pitchFamily="18" charset="0"/>
                <a:ea typeface="Times New Roman"/>
                <a:cs typeface="Times New Roman" panose="02020603050405020304" pitchFamily="18" charset="0"/>
              </a:rPr>
              <a:t>		Soruşturmacı</a:t>
            </a:r>
            <a:r>
              <a:rPr lang="tr-TR" sz="2000" dirty="0">
                <a:solidFill>
                  <a:schemeClr val="tx1"/>
                </a:solidFill>
                <a:effectLst/>
                <a:latin typeface="Times New Roman" panose="02020603050405020304" pitchFamily="18" charset="0"/>
                <a:ea typeface="Times New Roman"/>
                <a:cs typeface="Times New Roman" panose="02020603050405020304" pitchFamily="18" charset="0"/>
              </a:rPr>
              <a:t>, görevlendirildiği konuda soruşturma yürütür; soruşturma sırasında disiplin soruşturmasına konu olabilecek başka fiillerin ortaya çıkması durumunda bunları gecikmeksizin disiplin amirine bildirir.</a:t>
            </a:r>
            <a:endParaRPr lang="tr-TR" sz="2000" dirty="0">
              <a:solidFill>
                <a:schemeClr val="tx1"/>
              </a:solidFill>
              <a:effectLst/>
              <a:latin typeface="Times New Roman" panose="02020603050405020304" pitchFamily="18" charset="0"/>
              <a:ea typeface="Arial"/>
              <a:cs typeface="Times New Roman" panose="02020603050405020304" pitchFamily="18" charset="0"/>
            </a:endParaRPr>
          </a:p>
          <a:p>
            <a:pPr algn="just">
              <a:spcAft>
                <a:spcPts val="0"/>
              </a:spcAft>
            </a:pPr>
            <a:endParaRPr lang="tr-TR" dirty="0"/>
          </a:p>
        </p:txBody>
      </p:sp>
      <p:sp>
        <p:nvSpPr>
          <p:cNvPr id="4" name="Rectangle 5"/>
          <p:cNvSpPr txBox="1">
            <a:spLocks noChangeArrowheads="1"/>
          </p:cNvSpPr>
          <p:nvPr/>
        </p:nvSpPr>
        <p:spPr>
          <a:xfrm>
            <a:off x="0" y="0"/>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Arial"/>
              </a:rPr>
              <a:t>Soruşturma Esasları</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28384" y="-85700"/>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231727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575556" y="1628800"/>
            <a:ext cx="7992888" cy="3888432"/>
          </a:xfrm>
        </p:spPr>
        <p:txBody>
          <a:bodyPr>
            <a:normAutofit lnSpcReduction="10000"/>
          </a:bodyPr>
          <a:lstStyle/>
          <a:p>
            <a:pPr marL="342900" lvl="0" indent="-342900" algn="just">
              <a:lnSpc>
                <a:spcPct val="115000"/>
              </a:lnSpc>
              <a:spcAft>
                <a:spcPts val="1000"/>
              </a:spcAft>
              <a:buClr>
                <a:srgbClr val="C00000"/>
              </a:buClr>
              <a:buSzPct val="70000"/>
              <a:buFont typeface="Arial" panose="020B0604020202020204" pitchFamily="34" charset="0"/>
              <a:buChar char="•"/>
              <a:tabLst>
                <a:tab pos="457200" algn="l"/>
              </a:tabLst>
            </a:pPr>
            <a:r>
              <a:rPr lang="tr-TR" sz="2000" dirty="0" smtClean="0">
                <a:solidFill>
                  <a:schemeClr val="tx1"/>
                </a:solidFill>
                <a:effectLst/>
                <a:latin typeface="Times New Roman" panose="02020603050405020304" pitchFamily="18" charset="0"/>
                <a:ea typeface="Times New Roman"/>
                <a:cs typeface="Times New Roman" panose="02020603050405020304" pitchFamily="18" charset="0"/>
              </a:rPr>
              <a:t>Soruşturma</a:t>
            </a:r>
            <a:r>
              <a:rPr lang="tr-TR" sz="2000" dirty="0">
                <a:solidFill>
                  <a:schemeClr val="tx1"/>
                </a:solidFill>
                <a:effectLst/>
                <a:latin typeface="Times New Roman" panose="02020603050405020304" pitchFamily="18" charset="0"/>
                <a:ea typeface="Times New Roman"/>
                <a:cs typeface="Times New Roman" panose="02020603050405020304" pitchFamily="18" charset="0"/>
              </a:rPr>
              <a:t>, görevlendirme yazısının tebliğ tarihinden itibaren iki ay içinde tamamlanır. Soruşturma bu süre içinde tamamlanamaz ise soruşturmacı gerekçeli olarak ek süre talep edebilir, disiplin amiri gerekçeyi değerlendirerek ve zamanaşımı sürelerini dikkate alarak karar verir.</a:t>
            </a:r>
            <a:endParaRPr lang="tr-TR" sz="2000" dirty="0">
              <a:solidFill>
                <a:schemeClr val="tx1"/>
              </a:solidFill>
              <a:effectLst/>
              <a:latin typeface="Times New Roman" panose="02020603050405020304" pitchFamily="18" charset="0"/>
              <a:ea typeface="Arial"/>
              <a:cs typeface="Times New Roman" panose="02020603050405020304" pitchFamily="18" charset="0"/>
            </a:endParaRPr>
          </a:p>
          <a:p>
            <a:pPr marL="342900" lvl="0" indent="-342900" algn="just">
              <a:lnSpc>
                <a:spcPct val="115000"/>
              </a:lnSpc>
              <a:spcAft>
                <a:spcPts val="1000"/>
              </a:spcAft>
              <a:buClr>
                <a:srgbClr val="C00000"/>
              </a:buClr>
              <a:buSzPct val="70000"/>
              <a:buFont typeface="Arial" panose="020B0604020202020204" pitchFamily="34" charset="0"/>
              <a:buChar char="•"/>
              <a:tabLst>
                <a:tab pos="457200" algn="l"/>
              </a:tabLst>
            </a:pPr>
            <a:r>
              <a:rPr lang="tr-TR" sz="2000" dirty="0" smtClean="0">
                <a:solidFill>
                  <a:schemeClr val="tx1"/>
                </a:solidFill>
                <a:effectLst/>
                <a:latin typeface="Times New Roman" panose="02020603050405020304" pitchFamily="18" charset="0"/>
                <a:ea typeface="Times New Roman"/>
                <a:cs typeface="Times New Roman" panose="02020603050405020304" pitchFamily="18" charset="0"/>
              </a:rPr>
              <a:t>Bir </a:t>
            </a:r>
            <a:r>
              <a:rPr lang="tr-TR" sz="2000" dirty="0">
                <a:solidFill>
                  <a:schemeClr val="tx1"/>
                </a:solidFill>
                <a:effectLst/>
                <a:latin typeface="Times New Roman" panose="02020603050405020304" pitchFamily="18" charset="0"/>
                <a:ea typeface="Times New Roman"/>
                <a:cs typeface="Times New Roman" panose="02020603050405020304" pitchFamily="18" charset="0"/>
              </a:rPr>
              <a:t>fiilden dolayı ilgili hakkında ceza soruşturması veya kovuşturması yapılıyor olması, aynı fiilden dolayı disiplin soruşturması yapılmasına, ceza verilmesine ve bu cezanın yerine getirilmesine engel değildir. Gerektiğinde ceza kovuşturması bekletici mesele yapılabilir. Bu durumda disiplin soruşturmasına ilişkin zamanaşımı süreleri durur.</a:t>
            </a:r>
            <a:endParaRPr lang="tr-TR" sz="2000" dirty="0">
              <a:solidFill>
                <a:schemeClr val="tx1"/>
              </a:solidFill>
              <a:effectLst/>
              <a:latin typeface="Times New Roman" panose="02020603050405020304" pitchFamily="18" charset="0"/>
              <a:ea typeface="Arial"/>
              <a:cs typeface="Times New Roman" panose="02020603050405020304" pitchFamily="18" charset="0"/>
            </a:endParaRPr>
          </a:p>
          <a:p>
            <a:pPr lvl="0" algn="just">
              <a:lnSpc>
                <a:spcPct val="115000"/>
              </a:lnSpc>
              <a:spcAft>
                <a:spcPts val="1000"/>
              </a:spcAft>
              <a:buSzPts val="1000"/>
              <a:tabLst>
                <a:tab pos="457200" algn="l"/>
              </a:tabLst>
            </a:pPr>
            <a:endParaRPr lang="tr-TR" sz="2000" dirty="0">
              <a:solidFill>
                <a:schemeClr val="tx1"/>
              </a:solidFill>
              <a:latin typeface="Times New Roman" panose="02020603050405020304" pitchFamily="18" charset="0"/>
              <a:cs typeface="Times New Roman" panose="02020603050405020304" pitchFamily="18" charset="0"/>
            </a:endParaRPr>
          </a:p>
        </p:txBody>
      </p:sp>
      <p:sp>
        <p:nvSpPr>
          <p:cNvPr id="4" name="Rectangle 5"/>
          <p:cNvSpPr txBox="1">
            <a:spLocks noChangeArrowheads="1"/>
          </p:cNvSpPr>
          <p:nvPr/>
        </p:nvSpPr>
        <p:spPr>
          <a:xfrm>
            <a:off x="0" y="0"/>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Arial"/>
              </a:rPr>
              <a:t>Soruşturma Esasları</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28384" y="-85700"/>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60635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250999" y="693738"/>
            <a:ext cx="8642002" cy="5660206"/>
          </a:xfrm>
        </p:spPr>
        <p:txBody>
          <a:bodyPr wrap="square" rIns="72000">
            <a:normAutofit fontScale="25000" lnSpcReduction="20000"/>
          </a:bodyPr>
          <a:lstStyle/>
          <a:p>
            <a:pPr marR="730250" lvl="0">
              <a:lnSpc>
                <a:spcPct val="115000"/>
              </a:lnSpc>
              <a:spcBef>
                <a:spcPts val="165"/>
              </a:spcBef>
              <a:spcAft>
                <a:spcPts val="0"/>
              </a:spcAft>
              <a:buSzPts val="900"/>
              <a:tabLst>
                <a:tab pos="676910" algn="l"/>
              </a:tabLst>
            </a:pPr>
            <a:r>
              <a:rPr lang="tr-TR" dirty="0">
                <a:solidFill>
                  <a:schemeClr val="tx1"/>
                </a:solidFill>
                <a:effectLst/>
                <a:ea typeface="Arial"/>
              </a:rPr>
              <a:t> </a:t>
            </a:r>
          </a:p>
          <a:p>
            <a:pPr marR="730250" lvl="0" algn="just">
              <a:lnSpc>
                <a:spcPct val="115000"/>
              </a:lnSpc>
              <a:spcBef>
                <a:spcPts val="165"/>
              </a:spcBef>
              <a:spcAft>
                <a:spcPts val="0"/>
              </a:spcAft>
              <a:buSzPts val="900"/>
              <a:tabLst>
                <a:tab pos="676910" algn="l"/>
              </a:tabLst>
            </a:pPr>
            <a:r>
              <a:rPr lang="tr-TR" sz="4500" dirty="0" smtClean="0">
                <a:solidFill>
                  <a:schemeClr val="tx1"/>
                </a:solidFill>
                <a:latin typeface="Times New Roman" panose="02020603050405020304" pitchFamily="18" charset="0"/>
                <a:cs typeface="Times New Roman" panose="02020603050405020304" pitchFamily="18" charset="0"/>
              </a:rPr>
              <a:t>	</a:t>
            </a:r>
            <a:r>
              <a:rPr lang="tr-TR" sz="8000" dirty="0" smtClean="0">
                <a:solidFill>
                  <a:schemeClr val="tx1"/>
                </a:solidFill>
                <a:latin typeface="Times New Roman" panose="02020603050405020304" pitchFamily="18" charset="0"/>
                <a:cs typeface="Times New Roman" panose="02020603050405020304" pitchFamily="18" charset="0"/>
              </a:rPr>
              <a:t>Disiplin </a:t>
            </a:r>
            <a:r>
              <a:rPr lang="tr-TR" sz="8000" dirty="0">
                <a:solidFill>
                  <a:schemeClr val="tx1"/>
                </a:solidFill>
                <a:latin typeface="Times New Roman" panose="02020603050405020304" pitchFamily="18" charset="0"/>
                <a:cs typeface="Times New Roman" panose="02020603050405020304" pitchFamily="18" charset="0"/>
              </a:rPr>
              <a:t>cezası gerektiren bir fiilin işlendiğini öğrenen disiplin amiri yazılı  olarak </a:t>
            </a:r>
            <a:r>
              <a:rPr lang="tr-TR" sz="8000" dirty="0" smtClean="0">
                <a:solidFill>
                  <a:schemeClr val="tx1"/>
                </a:solidFill>
                <a:latin typeface="Times New Roman" panose="02020603050405020304" pitchFamily="18" charset="0"/>
                <a:cs typeface="Times New Roman" panose="02020603050405020304" pitchFamily="18" charset="0"/>
              </a:rPr>
              <a:t>disiplin soruşturması </a:t>
            </a:r>
            <a:r>
              <a:rPr lang="tr-TR" sz="8000" dirty="0">
                <a:solidFill>
                  <a:schemeClr val="tx1"/>
                </a:solidFill>
                <a:latin typeface="Times New Roman" panose="02020603050405020304" pitchFamily="18" charset="0"/>
                <a:cs typeface="Times New Roman" panose="02020603050405020304" pitchFamily="18" charset="0"/>
              </a:rPr>
              <a:t>başlatır. (2547 Sk.53/A-a), </a:t>
            </a:r>
            <a:endParaRPr lang="tr-TR" sz="8000" dirty="0" smtClean="0">
              <a:solidFill>
                <a:schemeClr val="tx1"/>
              </a:solidFill>
              <a:latin typeface="Times New Roman" panose="02020603050405020304" pitchFamily="18" charset="0"/>
              <a:cs typeface="Times New Roman" panose="02020603050405020304" pitchFamily="18" charset="0"/>
            </a:endParaRPr>
          </a:p>
          <a:p>
            <a:pPr marR="730250" lvl="0" algn="just">
              <a:lnSpc>
                <a:spcPct val="115000"/>
              </a:lnSpc>
              <a:spcBef>
                <a:spcPts val="165"/>
              </a:spcBef>
              <a:spcAft>
                <a:spcPts val="0"/>
              </a:spcAft>
              <a:buSzPts val="900"/>
              <a:tabLst>
                <a:tab pos="676910" algn="l"/>
              </a:tabLst>
            </a:pPr>
            <a:endParaRPr lang="tr-TR" sz="8000" dirty="0">
              <a:solidFill>
                <a:schemeClr val="tx1"/>
              </a:solidFill>
              <a:latin typeface="Times New Roman" panose="02020603050405020304" pitchFamily="18" charset="0"/>
              <a:cs typeface="Times New Roman" panose="02020603050405020304" pitchFamily="18" charset="0"/>
            </a:endParaRPr>
          </a:p>
          <a:p>
            <a:pPr marR="730250" lvl="0" algn="just">
              <a:lnSpc>
                <a:spcPct val="115000"/>
              </a:lnSpc>
              <a:spcBef>
                <a:spcPts val="165"/>
              </a:spcBef>
              <a:spcAft>
                <a:spcPts val="0"/>
              </a:spcAft>
              <a:buSzPts val="900"/>
              <a:tabLst>
                <a:tab pos="676910" algn="l"/>
              </a:tabLst>
            </a:pPr>
            <a:r>
              <a:rPr lang="tr-TR" sz="8000" dirty="0" smtClean="0">
                <a:solidFill>
                  <a:schemeClr val="tx1"/>
                </a:solidFill>
                <a:latin typeface="Times New Roman" panose="02020603050405020304" pitchFamily="18" charset="0"/>
                <a:cs typeface="Times New Roman" panose="02020603050405020304" pitchFamily="18" charset="0"/>
              </a:rPr>
              <a:t>	Üst </a:t>
            </a:r>
            <a:r>
              <a:rPr lang="tr-TR" sz="8000" dirty="0">
                <a:solidFill>
                  <a:schemeClr val="tx1"/>
                </a:solidFill>
                <a:latin typeface="Times New Roman" panose="02020603050405020304" pitchFamily="18" charset="0"/>
                <a:cs typeface="Times New Roman" panose="02020603050405020304" pitchFamily="18" charset="0"/>
              </a:rPr>
              <a:t>disiplin amirinin soruşturma açtığı veya açtırdığı disiplin olayında alt disiplin amiri ayrıca soruşturma yapamaz veya yaptıramaz. Daha önce açılmış soruşturma varsa bunlar üst amirin açtığı veya açtırdığı soruşturma ile </a:t>
            </a:r>
            <a:r>
              <a:rPr lang="tr-TR" sz="8000" dirty="0" smtClean="0">
                <a:solidFill>
                  <a:schemeClr val="tx1"/>
                </a:solidFill>
                <a:latin typeface="Times New Roman" panose="02020603050405020304" pitchFamily="18" charset="0"/>
                <a:cs typeface="Times New Roman" panose="02020603050405020304" pitchFamily="18" charset="0"/>
              </a:rPr>
              <a:t>birleştirilir.</a:t>
            </a:r>
          </a:p>
          <a:p>
            <a:pPr marR="730250" lvl="0" algn="just">
              <a:lnSpc>
                <a:spcPct val="115000"/>
              </a:lnSpc>
              <a:spcBef>
                <a:spcPts val="165"/>
              </a:spcBef>
              <a:spcAft>
                <a:spcPts val="0"/>
              </a:spcAft>
              <a:buSzPts val="900"/>
              <a:tabLst>
                <a:tab pos="676910" algn="l"/>
              </a:tabLst>
            </a:pPr>
            <a:endParaRPr lang="tr-TR" sz="8000" dirty="0">
              <a:solidFill>
                <a:schemeClr val="tx1"/>
              </a:solidFill>
              <a:latin typeface="Times New Roman" panose="02020603050405020304" pitchFamily="18" charset="0"/>
              <a:cs typeface="Times New Roman" panose="02020603050405020304" pitchFamily="18" charset="0"/>
            </a:endParaRPr>
          </a:p>
          <a:p>
            <a:pPr marR="730250" lvl="0" algn="just">
              <a:lnSpc>
                <a:spcPct val="115000"/>
              </a:lnSpc>
              <a:spcBef>
                <a:spcPts val="165"/>
              </a:spcBef>
              <a:spcAft>
                <a:spcPts val="0"/>
              </a:spcAft>
              <a:buSzPts val="900"/>
              <a:tabLst>
                <a:tab pos="676910" algn="l"/>
              </a:tabLst>
            </a:pPr>
            <a:r>
              <a:rPr lang="tr-TR" sz="8000" dirty="0" smtClean="0">
                <a:solidFill>
                  <a:schemeClr val="tx1"/>
                </a:solidFill>
                <a:latin typeface="Times New Roman" panose="02020603050405020304" pitchFamily="18" charset="0"/>
                <a:cs typeface="Times New Roman" panose="02020603050405020304" pitchFamily="18" charset="0"/>
              </a:rPr>
              <a:t>	Yazıda </a:t>
            </a:r>
            <a:r>
              <a:rPr lang="tr-TR" sz="8000" dirty="0">
                <a:solidFill>
                  <a:schemeClr val="tx1"/>
                </a:solidFill>
                <a:latin typeface="Times New Roman" panose="02020603050405020304" pitchFamily="18" charset="0"/>
                <a:cs typeface="Times New Roman" panose="02020603050405020304" pitchFamily="18" charset="0"/>
              </a:rPr>
              <a:t>suçlanan kişinin adı- soyadı, görevi ve unvanı ile </a:t>
            </a:r>
            <a:r>
              <a:rPr lang="tr-TR" sz="8000" dirty="0" smtClean="0">
                <a:solidFill>
                  <a:schemeClr val="tx1"/>
                </a:solidFill>
                <a:latin typeface="Times New Roman" panose="02020603050405020304" pitchFamily="18" charset="0"/>
                <a:cs typeface="Times New Roman" panose="02020603050405020304" pitchFamily="18" charset="0"/>
              </a:rPr>
              <a:t>olayın/eylemin </a:t>
            </a:r>
            <a:r>
              <a:rPr lang="tr-TR" sz="8000" dirty="0">
                <a:solidFill>
                  <a:schemeClr val="tx1"/>
                </a:solidFill>
                <a:latin typeface="Times New Roman" panose="02020603050405020304" pitchFamily="18" charset="0"/>
                <a:cs typeface="Times New Roman" panose="02020603050405020304" pitchFamily="18" charset="0"/>
              </a:rPr>
              <a:t>ne olduğu belirtilir. Amir, soruşturmayı kendisi yapabileceği gibi, birim içerisinden soruşturmacı veya komisyon </a:t>
            </a:r>
            <a:r>
              <a:rPr lang="tr-TR" sz="8000" dirty="0" smtClean="0">
                <a:solidFill>
                  <a:schemeClr val="tx1"/>
                </a:solidFill>
                <a:latin typeface="Times New Roman" panose="02020603050405020304" pitchFamily="18" charset="0"/>
                <a:cs typeface="Times New Roman" panose="02020603050405020304" pitchFamily="18" charset="0"/>
              </a:rPr>
              <a:t>görevlendirebilir.</a:t>
            </a:r>
          </a:p>
          <a:p>
            <a:pPr marR="730250" lvl="0" algn="just">
              <a:lnSpc>
                <a:spcPct val="115000"/>
              </a:lnSpc>
              <a:spcBef>
                <a:spcPts val="165"/>
              </a:spcBef>
              <a:spcAft>
                <a:spcPts val="0"/>
              </a:spcAft>
              <a:buSzPts val="900"/>
              <a:tabLst>
                <a:tab pos="676910" algn="l"/>
              </a:tabLst>
            </a:pPr>
            <a:endParaRPr lang="tr-TR" sz="8000" dirty="0">
              <a:solidFill>
                <a:schemeClr val="tx1"/>
              </a:solidFill>
              <a:latin typeface="Times New Roman" panose="02020603050405020304" pitchFamily="18" charset="0"/>
              <a:cs typeface="Times New Roman" panose="02020603050405020304" pitchFamily="18" charset="0"/>
            </a:endParaRPr>
          </a:p>
          <a:p>
            <a:pPr marR="730250" lvl="0" algn="just">
              <a:lnSpc>
                <a:spcPct val="115000"/>
              </a:lnSpc>
              <a:spcBef>
                <a:spcPts val="165"/>
              </a:spcBef>
              <a:spcAft>
                <a:spcPts val="0"/>
              </a:spcAft>
              <a:buSzPts val="900"/>
              <a:tabLst>
                <a:tab pos="676910" algn="l"/>
              </a:tabLst>
            </a:pPr>
            <a:r>
              <a:rPr lang="tr-TR" sz="8000" dirty="0" smtClean="0">
                <a:solidFill>
                  <a:schemeClr val="tx1"/>
                </a:solidFill>
                <a:latin typeface="Times New Roman" panose="02020603050405020304" pitchFamily="18" charset="0"/>
                <a:cs typeface="Times New Roman" panose="02020603050405020304" pitchFamily="18" charset="0"/>
              </a:rPr>
              <a:t>	Ancak</a:t>
            </a:r>
            <a:r>
              <a:rPr lang="tr-TR" sz="8000" dirty="0">
                <a:solidFill>
                  <a:schemeClr val="tx1"/>
                </a:solidFill>
                <a:latin typeface="Times New Roman" panose="02020603050405020304" pitchFamily="18" charset="0"/>
                <a:cs typeface="Times New Roman" panose="02020603050405020304" pitchFamily="18" charset="0"/>
              </a:rPr>
              <a:t>, zorunlu hallerde rektörlük aracılığıyla diğer birimlerden soruşturmacı talep </a:t>
            </a:r>
            <a:r>
              <a:rPr lang="tr-TR" sz="8000" dirty="0" smtClean="0">
                <a:solidFill>
                  <a:schemeClr val="tx1"/>
                </a:solidFill>
                <a:latin typeface="Times New Roman" panose="02020603050405020304" pitchFamily="18" charset="0"/>
                <a:cs typeface="Times New Roman" panose="02020603050405020304" pitchFamily="18" charset="0"/>
              </a:rPr>
              <a:t>edilebilir.</a:t>
            </a:r>
          </a:p>
          <a:p>
            <a:pPr marR="730250" lvl="0" algn="just">
              <a:lnSpc>
                <a:spcPct val="115000"/>
              </a:lnSpc>
              <a:spcBef>
                <a:spcPts val="165"/>
              </a:spcBef>
              <a:spcAft>
                <a:spcPts val="0"/>
              </a:spcAft>
              <a:buSzPts val="900"/>
              <a:tabLst>
                <a:tab pos="676910" algn="l"/>
              </a:tabLst>
            </a:pPr>
            <a:r>
              <a:rPr lang="tr-TR" sz="8000" dirty="0">
                <a:solidFill>
                  <a:schemeClr val="tx1"/>
                </a:solidFill>
                <a:latin typeface="Times New Roman" panose="02020603050405020304" pitchFamily="18" charset="0"/>
                <a:cs typeface="Times New Roman" panose="02020603050405020304" pitchFamily="18" charset="0"/>
              </a:rPr>
              <a:t>	</a:t>
            </a:r>
            <a:endParaRPr lang="tr-TR" sz="8000" dirty="0" smtClean="0">
              <a:solidFill>
                <a:schemeClr val="tx1"/>
              </a:solidFill>
              <a:latin typeface="Times New Roman" panose="02020603050405020304" pitchFamily="18" charset="0"/>
              <a:cs typeface="Times New Roman" panose="02020603050405020304" pitchFamily="18" charset="0"/>
            </a:endParaRPr>
          </a:p>
          <a:p>
            <a:pPr marR="730250" lvl="0" algn="just">
              <a:lnSpc>
                <a:spcPct val="115000"/>
              </a:lnSpc>
              <a:spcBef>
                <a:spcPts val="165"/>
              </a:spcBef>
              <a:spcAft>
                <a:spcPts val="0"/>
              </a:spcAft>
              <a:buSzPts val="900"/>
              <a:tabLst>
                <a:tab pos="676910" algn="l"/>
              </a:tabLst>
            </a:pPr>
            <a:r>
              <a:rPr lang="tr-TR" sz="8000" dirty="0">
                <a:solidFill>
                  <a:schemeClr val="tx1"/>
                </a:solidFill>
                <a:latin typeface="Times New Roman" panose="02020603050405020304" pitchFamily="18" charset="0"/>
                <a:cs typeface="Times New Roman" panose="02020603050405020304" pitchFamily="18" charset="0"/>
              </a:rPr>
              <a:t>	</a:t>
            </a:r>
            <a:r>
              <a:rPr lang="tr-TR" sz="8000" dirty="0" smtClean="0">
                <a:solidFill>
                  <a:schemeClr val="tx1"/>
                </a:solidFill>
                <a:latin typeface="Times New Roman" panose="02020603050405020304" pitchFamily="18" charset="0"/>
                <a:cs typeface="Times New Roman" panose="02020603050405020304" pitchFamily="18" charset="0"/>
              </a:rPr>
              <a:t>2547 </a:t>
            </a:r>
            <a:r>
              <a:rPr lang="tr-TR" sz="8000" dirty="0">
                <a:solidFill>
                  <a:schemeClr val="tx1"/>
                </a:solidFill>
                <a:latin typeface="Times New Roman" panose="02020603050405020304" pitchFamily="18" charset="0"/>
                <a:cs typeface="Times New Roman" panose="02020603050405020304" pitchFamily="18" charset="0"/>
              </a:rPr>
              <a:t>sayılı kanunun madde 53’te disiplin amirinin hem ceza soruşturması, hem de disiplin soruşturması açma yetkisi olduğundan, kargaşaya yol açmamak için soruşturma emrinde disiplin soruşturması ibaresi yer almalıdır.</a:t>
            </a:r>
          </a:p>
          <a:p>
            <a:pPr>
              <a:spcAft>
                <a:spcPts val="0"/>
              </a:spcAft>
            </a:pPr>
            <a:r>
              <a:rPr lang="tr-TR" sz="9600" dirty="0">
                <a:solidFill>
                  <a:srgbClr val="00B0F0"/>
                </a:solidFill>
                <a:effectLst/>
                <a:ea typeface="Arial"/>
              </a:rPr>
              <a:t> </a:t>
            </a:r>
            <a:endParaRPr lang="tr-TR" sz="9600" dirty="0">
              <a:effectLst/>
              <a:ea typeface="Arial"/>
            </a:endParaRPr>
          </a:p>
          <a:p>
            <a:pPr>
              <a:spcAft>
                <a:spcPts val="0"/>
              </a:spcAft>
            </a:pPr>
            <a:r>
              <a:rPr lang="tr-TR" sz="9600" dirty="0">
                <a:solidFill>
                  <a:srgbClr val="00B0F0"/>
                </a:solidFill>
                <a:effectLst/>
                <a:latin typeface="Arial"/>
                <a:ea typeface="Arial"/>
              </a:rPr>
              <a:t> </a:t>
            </a:r>
            <a:endParaRPr lang="tr-TR" sz="9600" dirty="0">
              <a:effectLst/>
              <a:latin typeface="Arial"/>
              <a:ea typeface="Arial"/>
            </a:endParaRPr>
          </a:p>
          <a:p>
            <a:endParaRPr lang="tr-TR" sz="9600" dirty="0"/>
          </a:p>
        </p:txBody>
      </p:sp>
      <p:sp>
        <p:nvSpPr>
          <p:cNvPr id="4" name="Rectangle 5"/>
          <p:cNvSpPr txBox="1">
            <a:spLocks noChangeArrowheads="1"/>
          </p:cNvSpPr>
          <p:nvPr/>
        </p:nvSpPr>
        <p:spPr>
          <a:xfrm>
            <a:off x="0" y="0"/>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Arial"/>
              </a:rPr>
              <a:t>Soruşturma </a:t>
            </a:r>
            <a:r>
              <a:rPr lang="tr-TR" sz="2400" b="1" dirty="0" smtClean="0">
                <a:solidFill>
                  <a:schemeClr val="bg1"/>
                </a:solidFill>
                <a:latin typeface="Arial"/>
                <a:ea typeface="Arial"/>
              </a:rPr>
              <a:t>Başlatılması</a:t>
            </a:r>
            <a:endParaRPr lang="tr-TR" sz="2400" b="1" dirty="0">
              <a:solidFill>
                <a:schemeClr val="bg1"/>
              </a:solidFill>
            </a:endParaRPr>
          </a:p>
        </p:txBody>
      </p:sp>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85700"/>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3690612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79512" y="763296"/>
            <a:ext cx="8712968" cy="5940088"/>
          </a:xfrm>
          <a:prstGeom prst="rect">
            <a:avLst/>
          </a:prstGeom>
        </p:spPr>
        <p:txBody>
          <a:bodyPr wrap="square">
            <a:spAutoFit/>
          </a:bodyPr>
          <a:lstStyle/>
          <a:p>
            <a:pPr algn="just"/>
            <a:r>
              <a:rPr lang="tr-TR" sz="2000" dirty="0" smtClean="0">
                <a:solidFill>
                  <a:srgbClr val="C00000"/>
                </a:solidFill>
                <a:latin typeface="Times New Roman" panose="02020603050405020304" pitchFamily="18" charset="0"/>
                <a:cs typeface="Times New Roman" panose="02020603050405020304" pitchFamily="18" charset="0"/>
              </a:rPr>
              <a:t>1- </a:t>
            </a:r>
            <a:r>
              <a:rPr lang="tr-TR" sz="2000" dirty="0">
                <a:latin typeface="Times New Roman" panose="02020603050405020304" pitchFamily="18" charset="0"/>
                <a:cs typeface="Times New Roman" panose="02020603050405020304" pitchFamily="18" charset="0"/>
              </a:rPr>
              <a:t>Takdiri  cezalar olup, takdir yetkisi belli makamlara ve kurallara aittir. Ancak bu takdir hakkı sınırsız olmayıp, belirli usul ve esaslarla kamu görevlilerini </a:t>
            </a:r>
            <a:r>
              <a:rPr lang="tr-TR" sz="2000" dirty="0" err="1">
                <a:latin typeface="Times New Roman" panose="02020603050405020304" pitchFamily="18" charset="0"/>
                <a:cs typeface="Times New Roman" panose="02020603050405020304" pitchFamily="18" charset="0"/>
              </a:rPr>
              <a:t>subjektif</a:t>
            </a:r>
            <a:r>
              <a:rPr lang="tr-TR" sz="2000" dirty="0">
                <a:latin typeface="Times New Roman" panose="02020603050405020304" pitchFamily="18" charset="0"/>
                <a:cs typeface="Times New Roman" panose="02020603050405020304" pitchFamily="18" charset="0"/>
              </a:rPr>
              <a:t> etkilenmelerden korur</a:t>
            </a:r>
            <a:r>
              <a:rPr lang="tr-TR" sz="2000" dirty="0" smtClean="0">
                <a:latin typeface="Times New Roman" panose="02020603050405020304" pitchFamily="18" charset="0"/>
                <a:cs typeface="Times New Roman" panose="02020603050405020304" pitchFamily="18" charset="0"/>
              </a:rPr>
              <a:t>.</a:t>
            </a:r>
          </a:p>
          <a:p>
            <a:pPr algn="just"/>
            <a:endParaRPr lang="tr-TR" sz="2000" dirty="0">
              <a:latin typeface="Times New Roman" panose="02020603050405020304" pitchFamily="18" charset="0"/>
              <a:cs typeface="Times New Roman" panose="02020603050405020304" pitchFamily="18" charset="0"/>
            </a:endParaRPr>
          </a:p>
          <a:p>
            <a:pPr algn="just"/>
            <a:r>
              <a:rPr lang="tr-TR" sz="2000" dirty="0">
                <a:solidFill>
                  <a:srgbClr val="C00000"/>
                </a:solidFill>
                <a:latin typeface="Times New Roman" panose="02020603050405020304" pitchFamily="18" charset="0"/>
                <a:cs typeface="Times New Roman" panose="02020603050405020304" pitchFamily="18" charset="0"/>
              </a:rPr>
              <a:t>2- </a:t>
            </a:r>
            <a:r>
              <a:rPr lang="tr-TR" sz="2000" dirty="0">
                <a:latin typeface="Times New Roman" panose="02020603050405020304" pitchFamily="18" charset="0"/>
                <a:cs typeface="Times New Roman" panose="02020603050405020304" pitchFamily="18" charset="0"/>
              </a:rPr>
              <a:t>Uygulamada eşitlik ilkesi esas olup, aynı eylemde bulunanların aynı cezalara tabi tutulması temel alınır</a:t>
            </a:r>
            <a:r>
              <a:rPr lang="tr-TR" sz="2000" dirty="0" smtClean="0">
                <a:latin typeface="Times New Roman" panose="02020603050405020304" pitchFamily="18" charset="0"/>
                <a:cs typeface="Times New Roman" panose="02020603050405020304" pitchFamily="18" charset="0"/>
              </a:rPr>
              <a:t>.</a:t>
            </a:r>
          </a:p>
          <a:p>
            <a:pPr algn="just"/>
            <a:endParaRPr lang="tr-TR" sz="2000" dirty="0">
              <a:latin typeface="Times New Roman" panose="02020603050405020304" pitchFamily="18" charset="0"/>
              <a:cs typeface="Times New Roman" panose="02020603050405020304" pitchFamily="18" charset="0"/>
            </a:endParaRPr>
          </a:p>
          <a:p>
            <a:pPr algn="just"/>
            <a:r>
              <a:rPr lang="tr-TR" sz="2000" dirty="0">
                <a:solidFill>
                  <a:srgbClr val="C00000"/>
                </a:solidFill>
                <a:latin typeface="Times New Roman" panose="02020603050405020304" pitchFamily="18" charset="0"/>
                <a:cs typeface="Times New Roman" panose="02020603050405020304" pitchFamily="18" charset="0"/>
              </a:rPr>
              <a:t>3- </a:t>
            </a:r>
            <a:r>
              <a:rPr lang="tr-TR" sz="2000" dirty="0">
                <a:latin typeface="Times New Roman" panose="02020603050405020304" pitchFamily="18" charset="0"/>
                <a:cs typeface="Times New Roman" panose="02020603050405020304" pitchFamily="18" charset="0"/>
              </a:rPr>
              <a:t>Yargı kararı aranmaz ve verildiği tarihten itibaren hüküm ifade eder. ( istisna olarak aylıktan kesme cezası cezanın veriliş tarihini takip eden aybaşından itibaren uygulanır</a:t>
            </a:r>
            <a:r>
              <a:rPr lang="tr-TR" sz="2000" dirty="0" smtClean="0">
                <a:latin typeface="Times New Roman" panose="02020603050405020304" pitchFamily="18" charset="0"/>
                <a:cs typeface="Times New Roman" panose="02020603050405020304" pitchFamily="18" charset="0"/>
              </a:rPr>
              <a:t>.)</a:t>
            </a:r>
          </a:p>
          <a:p>
            <a:pPr algn="just"/>
            <a:endParaRPr lang="tr-TR" sz="2000" dirty="0">
              <a:latin typeface="Times New Roman" panose="02020603050405020304" pitchFamily="18" charset="0"/>
              <a:cs typeface="Times New Roman" panose="02020603050405020304" pitchFamily="18" charset="0"/>
            </a:endParaRPr>
          </a:p>
          <a:p>
            <a:pPr algn="just"/>
            <a:r>
              <a:rPr lang="tr-TR" sz="2000" dirty="0" smtClean="0">
                <a:solidFill>
                  <a:srgbClr val="C00000"/>
                </a:solidFill>
                <a:latin typeface="Times New Roman" panose="02020603050405020304" pitchFamily="18" charset="0"/>
                <a:cs typeface="Times New Roman" panose="02020603050405020304" pitchFamily="18" charset="0"/>
              </a:rPr>
              <a:t>4- </a:t>
            </a:r>
            <a:r>
              <a:rPr lang="tr-TR" sz="2000" dirty="0" smtClean="0">
                <a:latin typeface="Times New Roman" panose="02020603050405020304" pitchFamily="18" charset="0"/>
                <a:cs typeface="Times New Roman" panose="02020603050405020304" pitchFamily="18" charset="0"/>
              </a:rPr>
              <a:t>Disiplin </a:t>
            </a:r>
            <a:r>
              <a:rPr lang="tr-TR" sz="2000" dirty="0">
                <a:latin typeface="Times New Roman" panose="02020603050405020304" pitchFamily="18" charset="0"/>
                <a:cs typeface="Times New Roman" panose="02020603050405020304" pitchFamily="18" charset="0"/>
              </a:rPr>
              <a:t>cezaları kişiseldir</a:t>
            </a:r>
            <a:r>
              <a:rPr lang="tr-TR" sz="2000" dirty="0" smtClean="0">
                <a:latin typeface="Times New Roman" panose="02020603050405020304" pitchFamily="18" charset="0"/>
                <a:cs typeface="Times New Roman" panose="02020603050405020304" pitchFamily="18" charset="0"/>
              </a:rPr>
              <a:t>.</a:t>
            </a:r>
          </a:p>
          <a:p>
            <a:pPr algn="just"/>
            <a:endParaRPr lang="tr-TR" sz="2000" dirty="0">
              <a:latin typeface="Times New Roman" panose="02020603050405020304" pitchFamily="18" charset="0"/>
              <a:cs typeface="Times New Roman" panose="02020603050405020304" pitchFamily="18" charset="0"/>
            </a:endParaRPr>
          </a:p>
          <a:p>
            <a:pPr algn="just"/>
            <a:r>
              <a:rPr lang="tr-TR" sz="2000" dirty="0" smtClean="0">
                <a:solidFill>
                  <a:srgbClr val="C00000"/>
                </a:solidFill>
                <a:latin typeface="Times New Roman" panose="02020603050405020304" pitchFamily="18" charset="0"/>
                <a:cs typeface="Times New Roman" panose="02020603050405020304" pitchFamily="18" charset="0"/>
              </a:rPr>
              <a:t>5-</a:t>
            </a:r>
            <a:r>
              <a:rPr lang="tr-TR" sz="2000" dirty="0" smtClean="0">
                <a:latin typeface="Times New Roman" panose="02020603050405020304" pitchFamily="18" charset="0"/>
                <a:cs typeface="Times New Roman" panose="02020603050405020304" pitchFamily="18" charset="0"/>
              </a:rPr>
              <a:t> Ertelenmeleri </a:t>
            </a:r>
            <a:r>
              <a:rPr lang="tr-TR" sz="2000" dirty="0">
                <a:latin typeface="Times New Roman" panose="02020603050405020304" pitchFamily="18" charset="0"/>
                <a:cs typeface="Times New Roman" panose="02020603050405020304" pitchFamily="18" charset="0"/>
              </a:rPr>
              <a:t>mümkün değildir ve Savunma Hakkı tanınmadan verilemez</a:t>
            </a:r>
            <a:r>
              <a:rPr lang="tr-TR" sz="2000" dirty="0" smtClean="0">
                <a:latin typeface="Times New Roman" panose="02020603050405020304" pitchFamily="18" charset="0"/>
                <a:cs typeface="Times New Roman" panose="02020603050405020304" pitchFamily="18" charset="0"/>
              </a:rPr>
              <a:t>.</a:t>
            </a:r>
          </a:p>
          <a:p>
            <a:pPr algn="just"/>
            <a:endParaRPr lang="tr-TR" sz="2000" dirty="0">
              <a:latin typeface="Times New Roman" panose="02020603050405020304" pitchFamily="18" charset="0"/>
              <a:cs typeface="Times New Roman" panose="02020603050405020304" pitchFamily="18" charset="0"/>
            </a:endParaRPr>
          </a:p>
          <a:p>
            <a:pPr algn="just"/>
            <a:r>
              <a:rPr lang="tr-TR" sz="2000" dirty="0">
                <a:solidFill>
                  <a:srgbClr val="C00000"/>
                </a:solidFill>
                <a:latin typeface="Times New Roman" panose="02020603050405020304" pitchFamily="18" charset="0"/>
                <a:cs typeface="Times New Roman" panose="02020603050405020304" pitchFamily="18" charset="0"/>
              </a:rPr>
              <a:t>6-</a:t>
            </a:r>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Bu </a:t>
            </a:r>
            <a:r>
              <a:rPr lang="tr-TR" sz="2000" dirty="0">
                <a:latin typeface="Times New Roman" panose="02020603050405020304" pitchFamily="18" charset="0"/>
                <a:cs typeface="Times New Roman" panose="02020603050405020304" pitchFamily="18" charset="0"/>
              </a:rPr>
              <a:t>cezalara karşı İdareye itiraz edilebilir ve yargı mercilerine başvurulabilir</a:t>
            </a:r>
            <a:r>
              <a:rPr lang="tr-TR" sz="2000" dirty="0" smtClean="0">
                <a:latin typeface="Times New Roman" panose="02020603050405020304" pitchFamily="18" charset="0"/>
                <a:cs typeface="Times New Roman" panose="02020603050405020304" pitchFamily="18" charset="0"/>
              </a:rPr>
              <a:t>.</a:t>
            </a:r>
          </a:p>
          <a:p>
            <a:pPr algn="just"/>
            <a:endParaRPr lang="tr-TR" sz="2000" dirty="0">
              <a:latin typeface="Times New Roman" panose="02020603050405020304" pitchFamily="18" charset="0"/>
              <a:cs typeface="Times New Roman" panose="02020603050405020304" pitchFamily="18" charset="0"/>
            </a:endParaRPr>
          </a:p>
          <a:p>
            <a:pPr algn="just"/>
            <a:r>
              <a:rPr lang="tr-TR" sz="2000" dirty="0" smtClean="0">
                <a:solidFill>
                  <a:srgbClr val="C00000"/>
                </a:solidFill>
                <a:latin typeface="Times New Roman" panose="02020603050405020304" pitchFamily="18" charset="0"/>
                <a:cs typeface="Times New Roman" panose="02020603050405020304" pitchFamily="18" charset="0"/>
              </a:rPr>
              <a:t>7-</a:t>
            </a:r>
            <a:r>
              <a:rPr lang="tr-TR" sz="2000" dirty="0" smtClean="0">
                <a:latin typeface="Times New Roman" panose="02020603050405020304" pitchFamily="18" charset="0"/>
                <a:cs typeface="Times New Roman" panose="02020603050405020304" pitchFamily="18" charset="0"/>
              </a:rPr>
              <a:t> Devlet </a:t>
            </a:r>
            <a:r>
              <a:rPr lang="tr-TR" sz="2000" dirty="0">
                <a:latin typeface="Times New Roman" panose="02020603050405020304" pitchFamily="18" charset="0"/>
                <a:cs typeface="Times New Roman" panose="02020603050405020304" pitchFamily="18" charset="0"/>
              </a:rPr>
              <a:t>Memurluğu ve Üniversite Öğretim Mesleğinden çıkarma cezasına karşı ise sadece yargı yolu açıktır.)</a:t>
            </a:r>
          </a:p>
        </p:txBody>
      </p:sp>
      <p:sp>
        <p:nvSpPr>
          <p:cNvPr id="3" name="Rectangle 5"/>
          <p:cNvSpPr txBox="1">
            <a:spLocks noChangeArrowheads="1"/>
          </p:cNvSpPr>
          <p:nvPr/>
        </p:nvSpPr>
        <p:spPr>
          <a:xfrm>
            <a:off x="0" y="0"/>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3200" b="1" dirty="0">
                <a:solidFill>
                  <a:schemeClr val="bg1"/>
                </a:solidFill>
              </a:rPr>
              <a:t>Disiplin Cezalarının </a:t>
            </a:r>
            <a:r>
              <a:rPr lang="tr-TR" sz="3200" b="1" dirty="0" smtClean="0">
                <a:solidFill>
                  <a:schemeClr val="bg1"/>
                </a:solidFill>
              </a:rPr>
              <a:t>Özellikleri</a:t>
            </a:r>
            <a:endParaRPr lang="tr-TR" sz="3200" b="1" dirty="0">
              <a:solidFill>
                <a:schemeClr val="bg1"/>
              </a:solidFill>
            </a:endParaRPr>
          </a:p>
        </p:txBody>
      </p:sp>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85700"/>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33260883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512" y="836712"/>
            <a:ext cx="8568952" cy="5760640"/>
          </a:xfrm>
        </p:spPr>
        <p:txBody>
          <a:bodyPr>
            <a:noAutofit/>
          </a:bodyPr>
          <a:lstStyle/>
          <a:p>
            <a:pPr marL="426085" marR="467995" algn="just">
              <a:lnSpc>
                <a:spcPct val="120000"/>
              </a:lnSpc>
              <a:spcAft>
                <a:spcPts val="0"/>
              </a:spcAft>
            </a:pPr>
            <a:r>
              <a:rPr lang="tr-TR" sz="2000" dirty="0" smtClean="0">
                <a:solidFill>
                  <a:schemeClr val="tx1"/>
                </a:solidFill>
                <a:effectLst/>
                <a:latin typeface="Times New Roman" panose="02020603050405020304" pitchFamily="18" charset="0"/>
                <a:ea typeface="Arial"/>
                <a:cs typeface="Times New Roman" panose="02020603050405020304" pitchFamily="18" charset="0"/>
              </a:rPr>
              <a:t>	Eğer </a:t>
            </a:r>
            <a:r>
              <a:rPr lang="tr-TR" sz="2000" dirty="0">
                <a:solidFill>
                  <a:schemeClr val="tx1"/>
                </a:solidFill>
                <a:effectLst/>
                <a:latin typeface="Times New Roman" panose="02020603050405020304" pitchFamily="18" charset="0"/>
                <a:ea typeface="Arial"/>
                <a:cs typeface="Times New Roman" panose="02020603050405020304" pitchFamily="18" charset="0"/>
              </a:rPr>
              <a:t>iddia konusu olay açık ve somut bilgi veya belgeye dayanmıyorsa, failleri bilinemiyorsa ya da sorumluların belirlenmesine ihtiyaç varsa, soruşturma emri verilmeden önce bir inceleme/araştırma yapılabilir.</a:t>
            </a:r>
          </a:p>
          <a:p>
            <a:pPr marL="426085" marR="469265" algn="just">
              <a:lnSpc>
                <a:spcPct val="120000"/>
              </a:lnSpc>
              <a:spcAft>
                <a:spcPts val="0"/>
              </a:spcAft>
            </a:pPr>
            <a:r>
              <a:rPr lang="tr-TR" sz="2000" dirty="0" smtClean="0">
                <a:solidFill>
                  <a:schemeClr val="tx1"/>
                </a:solidFill>
                <a:effectLst/>
                <a:latin typeface="Times New Roman" panose="02020603050405020304" pitchFamily="18" charset="0"/>
                <a:ea typeface="Arial"/>
                <a:cs typeface="Times New Roman" panose="02020603050405020304" pitchFamily="18" charset="0"/>
              </a:rPr>
              <a:t>	İnceleme </a:t>
            </a:r>
            <a:r>
              <a:rPr lang="tr-TR" sz="2000" dirty="0">
                <a:solidFill>
                  <a:schemeClr val="tx1"/>
                </a:solidFill>
                <a:effectLst/>
                <a:latin typeface="Times New Roman" panose="02020603050405020304" pitchFamily="18" charset="0"/>
                <a:ea typeface="Arial"/>
                <a:cs typeface="Times New Roman" panose="02020603050405020304" pitchFamily="18" charset="0"/>
              </a:rPr>
              <a:t>sonucunda suçun ve bu suçu işlemiş olması muhtemel şüphelilerin varlığı konusunda bulgulara ulaşılmışsa disiplin soruşturması aşamasına </a:t>
            </a:r>
            <a:r>
              <a:rPr lang="tr-TR" sz="2000" dirty="0" smtClean="0">
                <a:solidFill>
                  <a:schemeClr val="tx1"/>
                </a:solidFill>
                <a:effectLst/>
                <a:latin typeface="Times New Roman" panose="02020603050405020304" pitchFamily="18" charset="0"/>
                <a:ea typeface="Arial"/>
                <a:cs typeface="Times New Roman" panose="02020603050405020304" pitchFamily="18" charset="0"/>
              </a:rPr>
              <a:t>geçilir.</a:t>
            </a:r>
          </a:p>
          <a:p>
            <a:pPr marL="426085" marR="469265" algn="just">
              <a:lnSpc>
                <a:spcPct val="120000"/>
              </a:lnSpc>
              <a:spcAft>
                <a:spcPts val="0"/>
              </a:spcAft>
            </a:pPr>
            <a:r>
              <a:rPr lang="tr-TR" sz="2000" dirty="0">
                <a:solidFill>
                  <a:schemeClr val="tx1"/>
                </a:solidFill>
                <a:latin typeface="Times New Roman" panose="02020603050405020304" pitchFamily="18" charset="0"/>
                <a:ea typeface="Arial"/>
                <a:cs typeface="Times New Roman" panose="02020603050405020304" pitchFamily="18" charset="0"/>
              </a:rPr>
              <a:t>	</a:t>
            </a:r>
            <a:r>
              <a:rPr lang="tr-TR" sz="2000" dirty="0" smtClean="0">
                <a:solidFill>
                  <a:schemeClr val="tx1"/>
                </a:solidFill>
                <a:effectLst/>
                <a:latin typeface="Times New Roman" panose="02020603050405020304" pitchFamily="18" charset="0"/>
                <a:ea typeface="Arial"/>
                <a:cs typeface="Times New Roman" panose="02020603050405020304" pitchFamily="18" charset="0"/>
              </a:rPr>
              <a:t>Soruşturma </a:t>
            </a:r>
            <a:r>
              <a:rPr lang="tr-TR" sz="2000" dirty="0">
                <a:solidFill>
                  <a:schemeClr val="tx1"/>
                </a:solidFill>
                <a:effectLst/>
                <a:latin typeface="Times New Roman" panose="02020603050405020304" pitchFamily="18" charset="0"/>
                <a:ea typeface="Arial"/>
                <a:cs typeface="Times New Roman" panose="02020603050405020304" pitchFamily="18" charset="0"/>
              </a:rPr>
              <a:t>emrinde, kesinlikle peşin hüküm sayılacak</a:t>
            </a:r>
            <a:r>
              <a:rPr lang="tr-TR" sz="2000" spc="270" dirty="0">
                <a:solidFill>
                  <a:schemeClr val="tx1"/>
                </a:solidFill>
                <a:effectLst/>
                <a:latin typeface="Times New Roman" panose="02020603050405020304" pitchFamily="18" charset="0"/>
                <a:ea typeface="Arial"/>
                <a:cs typeface="Times New Roman" panose="02020603050405020304" pitchFamily="18" charset="0"/>
              </a:rPr>
              <a:t> </a:t>
            </a:r>
            <a:r>
              <a:rPr lang="tr-TR" sz="2000" dirty="0">
                <a:solidFill>
                  <a:schemeClr val="tx1"/>
                </a:solidFill>
                <a:effectLst/>
                <a:latin typeface="Times New Roman" panose="02020603050405020304" pitchFamily="18" charset="0"/>
                <a:ea typeface="Arial"/>
                <a:cs typeface="Times New Roman" panose="02020603050405020304" pitchFamily="18" charset="0"/>
              </a:rPr>
              <a:t>ifadeler bulunmamalıdır. </a:t>
            </a:r>
            <a:endParaRPr lang="tr-TR" sz="2000" dirty="0" smtClean="0">
              <a:solidFill>
                <a:schemeClr val="tx1"/>
              </a:solidFill>
              <a:effectLst/>
              <a:latin typeface="Times New Roman" panose="02020603050405020304" pitchFamily="18" charset="0"/>
              <a:ea typeface="Arial"/>
              <a:cs typeface="Times New Roman" panose="02020603050405020304" pitchFamily="18" charset="0"/>
            </a:endParaRPr>
          </a:p>
          <a:p>
            <a:pPr marL="426085" marR="469265" algn="just">
              <a:lnSpc>
                <a:spcPct val="120000"/>
              </a:lnSpc>
              <a:spcAft>
                <a:spcPts val="0"/>
              </a:spcAft>
            </a:pPr>
            <a:r>
              <a:rPr lang="tr-TR" sz="2000" dirty="0">
                <a:solidFill>
                  <a:schemeClr val="tx1"/>
                </a:solidFill>
                <a:latin typeface="Times New Roman" panose="02020603050405020304" pitchFamily="18" charset="0"/>
                <a:ea typeface="Arial"/>
                <a:cs typeface="Times New Roman" panose="02020603050405020304" pitchFamily="18" charset="0"/>
              </a:rPr>
              <a:t>	</a:t>
            </a:r>
            <a:r>
              <a:rPr lang="tr-TR" sz="2000" dirty="0" smtClean="0">
                <a:solidFill>
                  <a:schemeClr val="tx1"/>
                </a:solidFill>
                <a:effectLst/>
                <a:latin typeface="Times New Roman" panose="02020603050405020304" pitchFamily="18" charset="0"/>
                <a:ea typeface="Arial"/>
                <a:cs typeface="Times New Roman" panose="02020603050405020304" pitchFamily="18" charset="0"/>
              </a:rPr>
              <a:t>Eğer</a:t>
            </a:r>
            <a:r>
              <a:rPr lang="tr-TR" sz="2000" dirty="0">
                <a:solidFill>
                  <a:schemeClr val="tx1"/>
                </a:solidFill>
                <a:effectLst/>
                <a:latin typeface="Times New Roman" panose="02020603050405020304" pitchFamily="18" charset="0"/>
                <a:ea typeface="Arial"/>
                <a:cs typeface="Times New Roman" panose="02020603050405020304" pitchFamily="18" charset="0"/>
              </a:rPr>
              <a:t>, Soruşturma Emrinde, eylem için görevi kötüye kullanma, evrakta </a:t>
            </a:r>
            <a:r>
              <a:rPr lang="tr-TR" sz="2000" dirty="0" smtClean="0">
                <a:solidFill>
                  <a:schemeClr val="tx1"/>
                </a:solidFill>
                <a:effectLst/>
                <a:latin typeface="Times New Roman" panose="02020603050405020304" pitchFamily="18" charset="0"/>
                <a:ea typeface="Arial"/>
                <a:cs typeface="Times New Roman" panose="02020603050405020304" pitchFamily="18" charset="0"/>
              </a:rPr>
              <a:t>sahtecilik </a:t>
            </a:r>
            <a:r>
              <a:rPr lang="tr-TR" sz="2000" dirty="0">
                <a:solidFill>
                  <a:schemeClr val="tx1"/>
                </a:solidFill>
                <a:effectLst/>
                <a:latin typeface="Times New Roman" panose="02020603050405020304" pitchFamily="18" charset="0"/>
                <a:ea typeface="Arial"/>
                <a:cs typeface="Times New Roman" panose="02020603050405020304" pitchFamily="18" charset="0"/>
              </a:rPr>
              <a:t>vb. Türk Ceza Kanunu kapsamına giren suçlara ilişkin kavramların kullanılması halinde, ayrıca ceza soruşturmasının açılması da  gereklidir.</a:t>
            </a:r>
          </a:p>
          <a:p>
            <a:pPr lvl="0" algn="just"/>
            <a:r>
              <a:rPr lang="tr-TR" sz="2000" dirty="0">
                <a:solidFill>
                  <a:schemeClr val="tx1"/>
                </a:solidFill>
                <a:effectLst/>
                <a:latin typeface="Times New Roman" panose="02020603050405020304" pitchFamily="18" charset="0"/>
                <a:ea typeface="Arial"/>
                <a:cs typeface="Times New Roman" panose="02020603050405020304" pitchFamily="18" charset="0"/>
              </a:rPr>
              <a:t> </a:t>
            </a:r>
          </a:p>
          <a:p>
            <a:pPr marL="426085" marR="467360" algn="just">
              <a:lnSpc>
                <a:spcPct val="82000"/>
              </a:lnSpc>
              <a:spcBef>
                <a:spcPts val="1860"/>
              </a:spcBef>
              <a:spcAft>
                <a:spcPts val="0"/>
              </a:spcAft>
            </a:pPr>
            <a:endParaRPr lang="tr-TR" sz="2000" dirty="0"/>
          </a:p>
        </p:txBody>
      </p:sp>
      <p:sp>
        <p:nvSpPr>
          <p:cNvPr id="5" name="Rectangle 5"/>
          <p:cNvSpPr txBox="1">
            <a:spLocks noChangeArrowheads="1"/>
          </p:cNvSpPr>
          <p:nvPr/>
        </p:nvSpPr>
        <p:spPr>
          <a:xfrm>
            <a:off x="0" y="0"/>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Arial"/>
              </a:rPr>
              <a:t>Soruşturma </a:t>
            </a:r>
            <a:r>
              <a:rPr lang="tr-TR" sz="2400" b="1" dirty="0" smtClean="0">
                <a:solidFill>
                  <a:schemeClr val="bg1"/>
                </a:solidFill>
                <a:latin typeface="Arial"/>
                <a:ea typeface="Arial"/>
              </a:rPr>
              <a:t>Başlatılması</a:t>
            </a:r>
            <a:endParaRPr lang="tr-TR" sz="2400" b="1" dirty="0">
              <a:solidFill>
                <a:schemeClr val="bg1"/>
              </a:solidFill>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28384" y="-85700"/>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14119446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409416" y="980728"/>
            <a:ext cx="8064896" cy="5184576"/>
          </a:xfrm>
        </p:spPr>
        <p:txBody>
          <a:bodyPr>
            <a:normAutofit fontScale="55000" lnSpcReduction="20000"/>
          </a:bodyPr>
          <a:lstStyle/>
          <a:p>
            <a:pPr algn="just">
              <a:lnSpc>
                <a:spcPct val="120000"/>
              </a:lnSpc>
              <a:spcBef>
                <a:spcPts val="40"/>
              </a:spcBef>
              <a:spcAft>
                <a:spcPts val="0"/>
              </a:spcAft>
            </a:pPr>
            <a:r>
              <a:rPr lang="tr-TR" b="1" dirty="0">
                <a:solidFill>
                  <a:schemeClr val="tx1"/>
                </a:solidFill>
                <a:effectLst/>
                <a:latin typeface="Arial"/>
                <a:ea typeface="Arial"/>
              </a:rPr>
              <a:t> </a:t>
            </a:r>
            <a:endParaRPr lang="tr-TR" sz="3600" dirty="0">
              <a:solidFill>
                <a:schemeClr val="tx1"/>
              </a:solidFill>
              <a:effectLst/>
              <a:latin typeface="Arial"/>
              <a:ea typeface="Arial"/>
            </a:endParaRPr>
          </a:p>
          <a:p>
            <a:pPr marL="561340" marR="252095" algn="just">
              <a:lnSpc>
                <a:spcPct val="120000"/>
              </a:lnSpc>
              <a:spcBef>
                <a:spcPts val="5"/>
              </a:spcBef>
              <a:spcAft>
                <a:spcPts val="0"/>
              </a:spcAft>
            </a:pPr>
            <a:r>
              <a:rPr lang="tr-TR" sz="3600" dirty="0" smtClean="0">
                <a:solidFill>
                  <a:schemeClr val="tx1"/>
                </a:solidFill>
                <a:effectLst/>
                <a:latin typeface="Times New Roman" panose="02020603050405020304" pitchFamily="18" charset="0"/>
                <a:ea typeface="Arial"/>
                <a:cs typeface="Times New Roman" panose="02020603050405020304" pitchFamily="18" charset="0"/>
              </a:rPr>
              <a:t>	Soruşturmacının </a:t>
            </a:r>
            <a:r>
              <a:rPr lang="tr-TR" sz="3600" dirty="0">
                <a:solidFill>
                  <a:schemeClr val="tx1"/>
                </a:solidFill>
                <a:effectLst/>
                <a:latin typeface="Times New Roman" panose="02020603050405020304" pitchFamily="18" charset="0"/>
                <a:ea typeface="Arial"/>
                <a:cs typeface="Times New Roman" panose="02020603050405020304" pitchFamily="18" charset="0"/>
              </a:rPr>
              <a:t>görev ve unvanı, soruşturulanın görev ve unvanının üstünde veya onunla aynı düzeyde olmalıdır.(2547 Sk.53/A-d) Prensip olarak, Soruşturma yapanla soruşturulan arasında, bilinen bir anlaşmazlık veya husumetin bulunmaması gerekir.</a:t>
            </a:r>
          </a:p>
          <a:p>
            <a:pPr algn="just">
              <a:lnSpc>
                <a:spcPct val="120000"/>
              </a:lnSpc>
              <a:spcAft>
                <a:spcPts val="0"/>
              </a:spcAft>
            </a:pPr>
            <a:r>
              <a:rPr lang="tr-TR" sz="3600" dirty="0">
                <a:solidFill>
                  <a:schemeClr val="tx1"/>
                </a:solidFill>
                <a:effectLst/>
                <a:latin typeface="Times New Roman" panose="02020603050405020304" pitchFamily="18" charset="0"/>
                <a:ea typeface="Arial"/>
                <a:cs typeface="Times New Roman" panose="02020603050405020304" pitchFamily="18" charset="0"/>
              </a:rPr>
              <a:t> </a:t>
            </a:r>
          </a:p>
          <a:p>
            <a:pPr marL="561340" marR="322580" algn="just">
              <a:lnSpc>
                <a:spcPct val="120000"/>
              </a:lnSpc>
              <a:spcBef>
                <a:spcPts val="5"/>
              </a:spcBef>
              <a:spcAft>
                <a:spcPts val="0"/>
              </a:spcAft>
            </a:pPr>
            <a:r>
              <a:rPr lang="tr-TR" sz="3600" dirty="0" smtClean="0">
                <a:solidFill>
                  <a:schemeClr val="tx1"/>
                </a:solidFill>
                <a:effectLst/>
                <a:latin typeface="Times New Roman" panose="02020603050405020304" pitchFamily="18" charset="0"/>
                <a:ea typeface="Arial"/>
                <a:cs typeface="Times New Roman" panose="02020603050405020304" pitchFamily="18" charset="0"/>
              </a:rPr>
              <a:t>	Fiilin </a:t>
            </a:r>
            <a:r>
              <a:rPr lang="tr-TR" sz="3600" dirty="0">
                <a:solidFill>
                  <a:schemeClr val="tx1"/>
                </a:solidFill>
                <a:effectLst/>
                <a:latin typeface="Times New Roman" panose="02020603050405020304" pitchFamily="18" charset="0"/>
                <a:ea typeface="Arial"/>
                <a:cs typeface="Times New Roman" panose="02020603050405020304" pitchFamily="18" charset="0"/>
              </a:rPr>
              <a:t>ast ile üst tarafından birlikte işlenmesi halinde soruşturma usulü ve disiplin cezası verme yetkisi üste göre belirlenir</a:t>
            </a:r>
            <a:r>
              <a:rPr lang="tr-TR" sz="3600">
                <a:solidFill>
                  <a:schemeClr val="tx1"/>
                </a:solidFill>
                <a:effectLst/>
                <a:latin typeface="Times New Roman" panose="02020603050405020304" pitchFamily="18" charset="0"/>
                <a:ea typeface="Arial"/>
                <a:cs typeface="Times New Roman" panose="02020603050405020304" pitchFamily="18" charset="0"/>
              </a:rPr>
              <a:t>.</a:t>
            </a:r>
            <a:r>
              <a:rPr lang="tr-TR" sz="3600">
                <a:solidFill>
                  <a:schemeClr val="tx1"/>
                </a:solidFill>
                <a:latin typeface="Times New Roman" panose="02020603050405020304" pitchFamily="18" charset="0"/>
                <a:ea typeface="Arial"/>
                <a:cs typeface="Times New Roman" panose="02020603050405020304" pitchFamily="18" charset="0"/>
              </a:rPr>
              <a:t> </a:t>
            </a:r>
            <a:r>
              <a:rPr lang="tr-TR" sz="3600" smtClean="0">
                <a:solidFill>
                  <a:schemeClr val="tx1"/>
                </a:solidFill>
                <a:latin typeface="Times New Roman" panose="02020603050405020304" pitchFamily="18" charset="0"/>
                <a:ea typeface="Arial"/>
                <a:cs typeface="Times New Roman" panose="02020603050405020304" pitchFamily="18" charset="0"/>
              </a:rPr>
              <a:t>(</a:t>
            </a:r>
            <a:r>
              <a:rPr lang="tr-TR" sz="3600" dirty="0">
                <a:solidFill>
                  <a:schemeClr val="tx1"/>
                </a:solidFill>
                <a:latin typeface="Times New Roman" panose="02020603050405020304" pitchFamily="18" charset="0"/>
                <a:ea typeface="Arial"/>
                <a:cs typeface="Times New Roman" panose="02020603050405020304" pitchFamily="18" charset="0"/>
              </a:rPr>
              <a:t>2547 Sk.53/A-e) </a:t>
            </a:r>
            <a:endParaRPr lang="tr-TR" sz="3600" b="1" dirty="0">
              <a:solidFill>
                <a:schemeClr val="tx1"/>
              </a:solidFill>
              <a:effectLst/>
              <a:latin typeface="Times New Roman" panose="02020603050405020304" pitchFamily="18" charset="0"/>
              <a:ea typeface="Arial"/>
              <a:cs typeface="Times New Roman" panose="02020603050405020304" pitchFamily="18" charset="0"/>
            </a:endParaRPr>
          </a:p>
          <a:p>
            <a:pPr algn="just">
              <a:lnSpc>
                <a:spcPct val="120000"/>
              </a:lnSpc>
              <a:spcBef>
                <a:spcPts val="35"/>
              </a:spcBef>
              <a:spcAft>
                <a:spcPts val="0"/>
              </a:spcAft>
            </a:pPr>
            <a:r>
              <a:rPr lang="tr-TR" sz="3600" dirty="0">
                <a:solidFill>
                  <a:schemeClr val="tx1"/>
                </a:solidFill>
                <a:effectLst/>
                <a:latin typeface="Times New Roman" panose="02020603050405020304" pitchFamily="18" charset="0"/>
                <a:ea typeface="Arial"/>
                <a:cs typeface="Times New Roman" panose="02020603050405020304" pitchFamily="18" charset="0"/>
              </a:rPr>
              <a:t> </a:t>
            </a:r>
          </a:p>
          <a:p>
            <a:pPr marL="561340" marR="322580" algn="just">
              <a:lnSpc>
                <a:spcPct val="120000"/>
              </a:lnSpc>
              <a:spcAft>
                <a:spcPts val="0"/>
              </a:spcAft>
            </a:pPr>
            <a:r>
              <a:rPr lang="tr-TR" sz="3600" dirty="0" smtClean="0">
                <a:solidFill>
                  <a:schemeClr val="tx1"/>
                </a:solidFill>
                <a:latin typeface="Times New Roman" panose="02020603050405020304" pitchFamily="18" charset="0"/>
                <a:ea typeface="Arial"/>
                <a:cs typeface="Times New Roman" panose="02020603050405020304" pitchFamily="18" charset="0"/>
              </a:rPr>
              <a:t>	Soruşturulanın </a:t>
            </a:r>
            <a:r>
              <a:rPr lang="tr-TR" sz="3600" dirty="0">
                <a:solidFill>
                  <a:schemeClr val="tx1"/>
                </a:solidFill>
                <a:effectLst/>
                <a:latin typeface="Times New Roman" panose="02020603050405020304" pitchFamily="18" charset="0"/>
                <a:ea typeface="Arial"/>
                <a:cs typeface="Times New Roman" panose="02020603050405020304" pitchFamily="18" charset="0"/>
              </a:rPr>
              <a:t>disiplin cezası verilmesini gerektiren fiili işlediği ve disiplin soruşturmasının başlatıldığı tarihteki görev veya</a:t>
            </a:r>
            <a:r>
              <a:rPr lang="tr-TR" sz="3600" spc="-255" dirty="0">
                <a:solidFill>
                  <a:schemeClr val="tx1"/>
                </a:solidFill>
                <a:effectLst/>
                <a:latin typeface="Times New Roman" panose="02020603050405020304" pitchFamily="18" charset="0"/>
                <a:ea typeface="Arial"/>
                <a:cs typeface="Times New Roman" panose="02020603050405020304" pitchFamily="18" charset="0"/>
              </a:rPr>
              <a:t> </a:t>
            </a:r>
            <a:r>
              <a:rPr lang="tr-TR" sz="3600" dirty="0">
                <a:solidFill>
                  <a:schemeClr val="tx1"/>
                </a:solidFill>
                <a:effectLst/>
                <a:latin typeface="Times New Roman" panose="02020603050405020304" pitchFamily="18" charset="0"/>
                <a:ea typeface="Arial"/>
                <a:cs typeface="Times New Roman" panose="02020603050405020304" pitchFamily="18" charset="0"/>
              </a:rPr>
              <a:t>unvanının farklı olması halinde disiplin soruşturması, üst görev veya unvanı esas alınarak </a:t>
            </a:r>
            <a:r>
              <a:rPr lang="tr-TR" sz="3600" spc="-20" dirty="0">
                <a:solidFill>
                  <a:schemeClr val="tx1"/>
                </a:solidFill>
                <a:effectLst/>
                <a:latin typeface="Times New Roman" panose="02020603050405020304" pitchFamily="18" charset="0"/>
                <a:ea typeface="Arial"/>
                <a:cs typeface="Times New Roman" panose="02020603050405020304" pitchFamily="18" charset="0"/>
              </a:rPr>
              <a:t>yürütülür.</a:t>
            </a:r>
            <a:endParaRPr lang="tr-TR" sz="3600" dirty="0">
              <a:solidFill>
                <a:schemeClr val="tx1"/>
              </a:solidFill>
              <a:effectLst/>
              <a:latin typeface="Times New Roman" panose="02020603050405020304" pitchFamily="18" charset="0"/>
              <a:ea typeface="Arial"/>
              <a:cs typeface="Times New Roman" panose="02020603050405020304" pitchFamily="18" charset="0"/>
            </a:endParaRPr>
          </a:p>
          <a:p>
            <a:pPr algn="just">
              <a:lnSpc>
                <a:spcPct val="120000"/>
              </a:lnSpc>
              <a:spcBef>
                <a:spcPts val="20"/>
              </a:spcBef>
              <a:spcAft>
                <a:spcPts val="0"/>
              </a:spcAft>
            </a:pPr>
            <a:r>
              <a:rPr lang="tr-TR" sz="3800" dirty="0">
                <a:solidFill>
                  <a:schemeClr val="tx1"/>
                </a:solidFill>
                <a:effectLst/>
                <a:latin typeface="Arial"/>
                <a:ea typeface="Arial"/>
              </a:rPr>
              <a:t> </a:t>
            </a:r>
          </a:p>
        </p:txBody>
      </p:sp>
      <p:sp>
        <p:nvSpPr>
          <p:cNvPr id="4" name="Rectangle 5"/>
          <p:cNvSpPr txBox="1">
            <a:spLocks noChangeArrowheads="1"/>
          </p:cNvSpPr>
          <p:nvPr/>
        </p:nvSpPr>
        <p:spPr>
          <a:xfrm>
            <a:off x="0" y="0"/>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Arial"/>
              </a:rPr>
              <a:t>Soruşturma </a:t>
            </a:r>
            <a:r>
              <a:rPr lang="tr-TR" sz="2400" b="1" dirty="0" smtClean="0">
                <a:solidFill>
                  <a:schemeClr val="bg1"/>
                </a:solidFill>
                <a:latin typeface="Arial"/>
                <a:ea typeface="Arial"/>
              </a:rPr>
              <a:t>İlkeleri</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28384" y="-85700"/>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6385859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07504" y="1556792"/>
            <a:ext cx="8208912" cy="3960440"/>
          </a:xfrm>
        </p:spPr>
        <p:txBody>
          <a:bodyPr>
            <a:normAutofit lnSpcReduction="10000"/>
          </a:bodyPr>
          <a:lstStyle/>
          <a:p>
            <a:pPr marL="1143000" marR="393700" lvl="2" indent="-228600" algn="just">
              <a:lnSpc>
                <a:spcPct val="111000"/>
              </a:lnSpc>
              <a:spcAft>
                <a:spcPts val="0"/>
              </a:spcAft>
              <a:buFont typeface="Arial"/>
              <a:buChar char="•"/>
              <a:tabLst>
                <a:tab pos="868045" algn="l"/>
              </a:tabLst>
            </a:pPr>
            <a:r>
              <a:rPr lang="tr-TR" sz="2000" dirty="0">
                <a:solidFill>
                  <a:schemeClr val="tx1"/>
                </a:solidFill>
                <a:effectLst/>
                <a:latin typeface="Times New Roman" panose="02020603050405020304" pitchFamily="18" charset="0"/>
                <a:ea typeface="Arial"/>
                <a:cs typeface="Times New Roman" panose="02020603050405020304" pitchFamily="18" charset="0"/>
              </a:rPr>
              <a:t>Soruşturmacı, olayı aydınlatacak kayıt, belge ve diğer delilleri eksiksiz toplamaya özen</a:t>
            </a:r>
            <a:r>
              <a:rPr lang="tr-TR" sz="2000" spc="-85" dirty="0">
                <a:solidFill>
                  <a:schemeClr val="tx1"/>
                </a:solidFill>
                <a:effectLst/>
                <a:latin typeface="Times New Roman" panose="02020603050405020304" pitchFamily="18" charset="0"/>
                <a:ea typeface="Arial"/>
                <a:cs typeface="Times New Roman" panose="02020603050405020304" pitchFamily="18" charset="0"/>
              </a:rPr>
              <a:t> </a:t>
            </a:r>
            <a:r>
              <a:rPr lang="tr-TR" sz="2000" dirty="0">
                <a:solidFill>
                  <a:schemeClr val="tx1"/>
                </a:solidFill>
                <a:effectLst/>
                <a:latin typeface="Times New Roman" panose="02020603050405020304" pitchFamily="18" charset="0"/>
                <a:ea typeface="Arial"/>
                <a:cs typeface="Times New Roman" panose="02020603050405020304" pitchFamily="18" charset="0"/>
              </a:rPr>
              <a:t>göstermelidir</a:t>
            </a:r>
            <a:r>
              <a:rPr lang="tr-TR" sz="2000" dirty="0" smtClean="0">
                <a:solidFill>
                  <a:schemeClr val="tx1"/>
                </a:solidFill>
                <a:effectLst/>
                <a:latin typeface="Times New Roman" panose="02020603050405020304" pitchFamily="18" charset="0"/>
                <a:ea typeface="Arial"/>
                <a:cs typeface="Times New Roman" panose="02020603050405020304" pitchFamily="18" charset="0"/>
              </a:rPr>
              <a:t>.</a:t>
            </a:r>
          </a:p>
          <a:p>
            <a:pPr marR="393700" lvl="2" algn="just">
              <a:lnSpc>
                <a:spcPct val="111000"/>
              </a:lnSpc>
              <a:spcAft>
                <a:spcPts val="0"/>
              </a:spcAft>
              <a:tabLst>
                <a:tab pos="868045" algn="l"/>
              </a:tabLst>
            </a:pPr>
            <a:endParaRPr lang="tr-TR" sz="2000" dirty="0">
              <a:solidFill>
                <a:schemeClr val="tx1"/>
              </a:solidFill>
              <a:effectLst/>
              <a:latin typeface="Times New Roman" panose="02020603050405020304" pitchFamily="18" charset="0"/>
              <a:ea typeface="Arial"/>
              <a:cs typeface="Times New Roman" panose="02020603050405020304" pitchFamily="18" charset="0"/>
            </a:endParaRPr>
          </a:p>
          <a:p>
            <a:pPr marL="1143000" marR="393700" lvl="2" indent="-228600" algn="just">
              <a:lnSpc>
                <a:spcPct val="111000"/>
              </a:lnSpc>
              <a:spcAft>
                <a:spcPts val="0"/>
              </a:spcAft>
              <a:buFont typeface="Arial"/>
              <a:buChar char="•"/>
              <a:tabLst>
                <a:tab pos="868045" algn="l"/>
              </a:tabLst>
            </a:pPr>
            <a:r>
              <a:rPr lang="tr-TR" sz="2000" dirty="0">
                <a:solidFill>
                  <a:schemeClr val="tx1"/>
                </a:solidFill>
                <a:effectLst/>
                <a:latin typeface="Times New Roman" panose="02020603050405020304" pitchFamily="18" charset="0"/>
                <a:ea typeface="Arial"/>
                <a:cs typeface="Times New Roman" panose="02020603050405020304" pitchFamily="18" charset="0"/>
              </a:rPr>
              <a:t>Soruşturma, görevlendirilen konuyla sınırlı olarak yürütülür; soruşturma sırasında başka fiillerin ortaya çıkması durumunda bunlar gecikmeksizin disiplin amirine bildirilir. Disiplin amiri bunlar hakkında ek veya ayrı soruşturma emri</a:t>
            </a:r>
            <a:r>
              <a:rPr lang="tr-TR" sz="2000" spc="-110" dirty="0">
                <a:solidFill>
                  <a:schemeClr val="tx1"/>
                </a:solidFill>
                <a:effectLst/>
                <a:latin typeface="Times New Roman" panose="02020603050405020304" pitchFamily="18" charset="0"/>
                <a:ea typeface="Arial"/>
                <a:cs typeface="Times New Roman" panose="02020603050405020304" pitchFamily="18" charset="0"/>
              </a:rPr>
              <a:t> </a:t>
            </a:r>
            <a:r>
              <a:rPr lang="tr-TR" sz="2000" spc="-15" dirty="0">
                <a:solidFill>
                  <a:schemeClr val="tx1"/>
                </a:solidFill>
                <a:effectLst/>
                <a:latin typeface="Times New Roman" panose="02020603050405020304" pitchFamily="18" charset="0"/>
                <a:ea typeface="Arial"/>
                <a:cs typeface="Times New Roman" panose="02020603050405020304" pitchFamily="18" charset="0"/>
              </a:rPr>
              <a:t>vermelidir</a:t>
            </a:r>
            <a:r>
              <a:rPr lang="tr-TR" sz="2000" spc="-15" dirty="0" smtClean="0">
                <a:solidFill>
                  <a:schemeClr val="tx1"/>
                </a:solidFill>
                <a:effectLst/>
                <a:latin typeface="Times New Roman" panose="02020603050405020304" pitchFamily="18" charset="0"/>
                <a:ea typeface="Arial"/>
                <a:cs typeface="Times New Roman" panose="02020603050405020304" pitchFamily="18" charset="0"/>
              </a:rPr>
              <a:t>.</a:t>
            </a:r>
          </a:p>
          <a:p>
            <a:pPr marR="393700" lvl="2" algn="just">
              <a:lnSpc>
                <a:spcPct val="111000"/>
              </a:lnSpc>
              <a:spcAft>
                <a:spcPts val="0"/>
              </a:spcAft>
              <a:tabLst>
                <a:tab pos="868045" algn="l"/>
              </a:tabLst>
            </a:pPr>
            <a:endParaRPr lang="tr-TR" sz="2000" dirty="0">
              <a:solidFill>
                <a:schemeClr val="tx1"/>
              </a:solidFill>
              <a:effectLst/>
              <a:latin typeface="Times New Roman" panose="02020603050405020304" pitchFamily="18" charset="0"/>
              <a:ea typeface="Arial"/>
              <a:cs typeface="Times New Roman" panose="02020603050405020304" pitchFamily="18" charset="0"/>
            </a:endParaRPr>
          </a:p>
          <a:p>
            <a:pPr marL="1143000" lvl="2" indent="-228600" algn="l">
              <a:spcAft>
                <a:spcPts val="0"/>
              </a:spcAft>
              <a:buFont typeface="Arial"/>
              <a:buChar char="•"/>
              <a:tabLst>
                <a:tab pos="867410" algn="l"/>
                <a:tab pos="868045" algn="l"/>
              </a:tabLst>
            </a:pPr>
            <a:r>
              <a:rPr lang="tr-TR" sz="2000" dirty="0">
                <a:solidFill>
                  <a:schemeClr val="tx1"/>
                </a:solidFill>
                <a:effectLst/>
                <a:latin typeface="Times New Roman" panose="02020603050405020304" pitchFamily="18" charset="0"/>
                <a:ea typeface="Arial"/>
                <a:cs typeface="Times New Roman" panose="02020603050405020304" pitchFamily="18" charset="0"/>
              </a:rPr>
              <a:t>Soruşturma işlemleri bir tutanakla tespit</a:t>
            </a:r>
            <a:r>
              <a:rPr lang="tr-TR" sz="2000" spc="-120" dirty="0">
                <a:solidFill>
                  <a:schemeClr val="tx1"/>
                </a:solidFill>
                <a:effectLst/>
                <a:latin typeface="Times New Roman" panose="02020603050405020304" pitchFamily="18" charset="0"/>
                <a:ea typeface="Arial"/>
                <a:cs typeface="Times New Roman" panose="02020603050405020304" pitchFamily="18" charset="0"/>
              </a:rPr>
              <a:t> </a:t>
            </a:r>
            <a:r>
              <a:rPr lang="tr-TR" sz="2000" spc="-15" dirty="0">
                <a:solidFill>
                  <a:schemeClr val="tx1"/>
                </a:solidFill>
                <a:effectLst/>
                <a:latin typeface="Times New Roman" panose="02020603050405020304" pitchFamily="18" charset="0"/>
                <a:ea typeface="Arial"/>
                <a:cs typeface="Times New Roman" panose="02020603050405020304" pitchFamily="18" charset="0"/>
              </a:rPr>
              <a:t>olunur</a:t>
            </a:r>
            <a:r>
              <a:rPr lang="tr-TR" sz="2000" spc="-15" dirty="0" smtClean="0">
                <a:solidFill>
                  <a:schemeClr val="tx1"/>
                </a:solidFill>
                <a:effectLst/>
                <a:latin typeface="Times New Roman" panose="02020603050405020304" pitchFamily="18" charset="0"/>
                <a:ea typeface="Arial"/>
                <a:cs typeface="Times New Roman" panose="02020603050405020304" pitchFamily="18" charset="0"/>
              </a:rPr>
              <a:t>.</a:t>
            </a:r>
          </a:p>
          <a:p>
            <a:pPr lvl="2" algn="l">
              <a:spcAft>
                <a:spcPts val="0"/>
              </a:spcAft>
              <a:tabLst>
                <a:tab pos="867410" algn="l"/>
                <a:tab pos="868045" algn="l"/>
              </a:tabLst>
            </a:pPr>
            <a:endParaRPr lang="tr-TR" sz="2000" dirty="0">
              <a:solidFill>
                <a:schemeClr val="tx1"/>
              </a:solidFill>
              <a:effectLst/>
              <a:latin typeface="Times New Roman" panose="02020603050405020304" pitchFamily="18" charset="0"/>
              <a:ea typeface="Arial"/>
              <a:cs typeface="Times New Roman" panose="02020603050405020304" pitchFamily="18" charset="0"/>
            </a:endParaRPr>
          </a:p>
          <a:p>
            <a:pPr marL="1143000" lvl="2" indent="-228600" algn="l">
              <a:spcBef>
                <a:spcPts val="1550"/>
              </a:spcBef>
              <a:spcAft>
                <a:spcPts val="0"/>
              </a:spcAft>
              <a:buFont typeface="Arial"/>
              <a:buChar char="•"/>
              <a:tabLst>
                <a:tab pos="867410" algn="l"/>
                <a:tab pos="868045" algn="l"/>
              </a:tabLst>
            </a:pPr>
            <a:r>
              <a:rPr lang="tr-TR" sz="2000" dirty="0">
                <a:solidFill>
                  <a:schemeClr val="tx1"/>
                </a:solidFill>
                <a:effectLst/>
                <a:latin typeface="Times New Roman" panose="02020603050405020304" pitchFamily="18" charset="0"/>
                <a:ea typeface="Arial"/>
                <a:cs typeface="Times New Roman" panose="02020603050405020304" pitchFamily="18" charset="0"/>
              </a:rPr>
              <a:t>Ayrıca, Soruşturmanın gizliliği</a:t>
            </a:r>
            <a:r>
              <a:rPr lang="tr-TR" sz="2000" spc="-20" dirty="0">
                <a:solidFill>
                  <a:schemeClr val="tx1"/>
                </a:solidFill>
                <a:effectLst/>
                <a:latin typeface="Times New Roman" panose="02020603050405020304" pitchFamily="18" charset="0"/>
                <a:ea typeface="Arial"/>
                <a:cs typeface="Times New Roman" panose="02020603050405020304" pitchFamily="18" charset="0"/>
              </a:rPr>
              <a:t> esastır.</a:t>
            </a:r>
            <a:endParaRPr lang="tr-TR" sz="2000" dirty="0">
              <a:solidFill>
                <a:schemeClr val="tx1"/>
              </a:solidFill>
              <a:effectLst/>
              <a:latin typeface="Times New Roman" panose="02020603050405020304" pitchFamily="18" charset="0"/>
              <a:ea typeface="Arial"/>
              <a:cs typeface="Times New Roman" panose="02020603050405020304" pitchFamily="18" charset="0"/>
            </a:endParaRPr>
          </a:p>
        </p:txBody>
      </p:sp>
      <p:sp>
        <p:nvSpPr>
          <p:cNvPr id="5" name="Rectangle 5"/>
          <p:cNvSpPr txBox="1">
            <a:spLocks noChangeArrowheads="1"/>
          </p:cNvSpPr>
          <p:nvPr/>
        </p:nvSpPr>
        <p:spPr>
          <a:xfrm>
            <a:off x="0" y="0"/>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Arial"/>
              </a:rPr>
              <a:t>Soruşturma </a:t>
            </a:r>
            <a:r>
              <a:rPr lang="tr-TR" sz="2400" b="1" dirty="0" smtClean="0">
                <a:solidFill>
                  <a:schemeClr val="bg1"/>
                </a:solidFill>
                <a:latin typeface="Arial"/>
                <a:ea typeface="Arial"/>
              </a:rPr>
              <a:t>İlkeleri</a:t>
            </a:r>
            <a:endParaRPr lang="tr-TR" sz="2400" b="1" dirty="0">
              <a:solidFill>
                <a:schemeClr val="bg1"/>
              </a:solidFill>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28384" y="-85700"/>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19923571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251520" y="1412776"/>
            <a:ext cx="8496944" cy="5067944"/>
          </a:xfrm>
        </p:spPr>
        <p:txBody>
          <a:bodyPr>
            <a:normAutofit fontScale="25000" lnSpcReduction="20000"/>
          </a:bodyPr>
          <a:lstStyle/>
          <a:p>
            <a:pPr marL="164465" algn="l">
              <a:lnSpc>
                <a:spcPct val="120000"/>
              </a:lnSpc>
              <a:spcBef>
                <a:spcPts val="1300"/>
              </a:spcBef>
              <a:spcAft>
                <a:spcPts val="0"/>
              </a:spcAft>
            </a:pPr>
            <a:r>
              <a:rPr lang="tr-TR" sz="8000" b="1" u="sng" dirty="0">
                <a:solidFill>
                  <a:schemeClr val="tx1"/>
                </a:solidFill>
                <a:effectLst/>
                <a:uFill>
                  <a:solidFill>
                    <a:srgbClr val="001F5F"/>
                  </a:solidFill>
                </a:uFill>
                <a:latin typeface="Times New Roman" panose="02020603050405020304" pitchFamily="18" charset="0"/>
                <a:ea typeface="Arial"/>
                <a:cs typeface="Times New Roman" panose="02020603050405020304" pitchFamily="18" charset="0"/>
              </a:rPr>
              <a:t>İfadelerin Alınması:</a:t>
            </a:r>
            <a:endParaRPr lang="tr-TR" sz="8000" b="1" dirty="0">
              <a:solidFill>
                <a:schemeClr val="tx1"/>
              </a:solidFill>
              <a:effectLst/>
              <a:latin typeface="Times New Roman" panose="02020603050405020304" pitchFamily="18" charset="0"/>
              <a:ea typeface="Arial"/>
              <a:cs typeface="Times New Roman" panose="02020603050405020304" pitchFamily="18" charset="0"/>
            </a:endParaRPr>
          </a:p>
          <a:p>
            <a:pPr>
              <a:lnSpc>
                <a:spcPct val="120000"/>
              </a:lnSpc>
              <a:spcBef>
                <a:spcPts val="50"/>
              </a:spcBef>
              <a:spcAft>
                <a:spcPts val="0"/>
              </a:spcAft>
            </a:pPr>
            <a:r>
              <a:rPr lang="tr-TR" sz="8000" b="1" dirty="0">
                <a:solidFill>
                  <a:srgbClr val="00B0F0"/>
                </a:solidFill>
                <a:effectLst/>
                <a:latin typeface="Times New Roman" panose="02020603050405020304" pitchFamily="18" charset="0"/>
                <a:ea typeface="Arial"/>
                <a:cs typeface="Times New Roman" panose="02020603050405020304" pitchFamily="18" charset="0"/>
              </a:rPr>
              <a:t> </a:t>
            </a:r>
            <a:endParaRPr lang="tr-TR" sz="8000" dirty="0">
              <a:effectLst/>
              <a:latin typeface="Times New Roman" panose="02020603050405020304" pitchFamily="18" charset="0"/>
              <a:ea typeface="Arial"/>
              <a:cs typeface="Times New Roman" panose="02020603050405020304" pitchFamily="18" charset="0"/>
            </a:endParaRPr>
          </a:p>
          <a:p>
            <a:pPr marL="507365" marR="92710" indent="-342900" algn="just">
              <a:lnSpc>
                <a:spcPct val="120000"/>
              </a:lnSpc>
              <a:spcBef>
                <a:spcPts val="440"/>
              </a:spcBef>
              <a:spcAft>
                <a:spcPts val="0"/>
              </a:spcAft>
              <a:tabLst>
                <a:tab pos="508000" algn="l"/>
              </a:tabLst>
            </a:pPr>
            <a:r>
              <a:rPr lang="tr-TR" sz="8000" dirty="0">
                <a:solidFill>
                  <a:schemeClr val="tx1"/>
                </a:solidFill>
                <a:effectLst/>
                <a:latin typeface="Times New Roman" panose="02020603050405020304" pitchFamily="18" charset="0"/>
                <a:ea typeface="Arial"/>
                <a:cs typeface="Times New Roman" panose="02020603050405020304" pitchFamily="18" charset="0"/>
              </a:rPr>
              <a:t>     Soruşturmada varsa önce şikayetçinin ifadesi </a:t>
            </a:r>
            <a:r>
              <a:rPr lang="tr-TR" sz="8000" spc="-25" dirty="0">
                <a:solidFill>
                  <a:schemeClr val="tx1"/>
                </a:solidFill>
                <a:effectLst/>
                <a:latin typeface="Times New Roman" panose="02020603050405020304" pitchFamily="18" charset="0"/>
                <a:ea typeface="Arial"/>
                <a:cs typeface="Times New Roman" panose="02020603050405020304" pitchFamily="18" charset="0"/>
              </a:rPr>
              <a:t>alınır. </a:t>
            </a:r>
          </a:p>
          <a:p>
            <a:pPr marL="507365" marR="92710" indent="-342900" algn="just">
              <a:lnSpc>
                <a:spcPct val="120000"/>
              </a:lnSpc>
              <a:spcBef>
                <a:spcPts val="440"/>
              </a:spcBef>
              <a:spcAft>
                <a:spcPts val="0"/>
              </a:spcAft>
              <a:tabLst>
                <a:tab pos="508000" algn="l"/>
              </a:tabLst>
            </a:pPr>
            <a:endParaRPr lang="tr-TR" sz="8000" spc="-25" dirty="0">
              <a:solidFill>
                <a:schemeClr val="tx1"/>
              </a:solidFill>
              <a:effectLst/>
              <a:latin typeface="Times New Roman" panose="02020603050405020304" pitchFamily="18" charset="0"/>
              <a:ea typeface="Arial"/>
              <a:cs typeface="Times New Roman" panose="02020603050405020304" pitchFamily="18" charset="0"/>
            </a:endParaRPr>
          </a:p>
          <a:p>
            <a:pPr marL="507365" marR="92710" indent="-342900" algn="just">
              <a:lnSpc>
                <a:spcPct val="120000"/>
              </a:lnSpc>
              <a:spcBef>
                <a:spcPts val="440"/>
              </a:spcBef>
              <a:spcAft>
                <a:spcPts val="0"/>
              </a:spcAft>
              <a:tabLst>
                <a:tab pos="508000" algn="l"/>
              </a:tabLst>
            </a:pPr>
            <a:r>
              <a:rPr lang="tr-TR" sz="8000" dirty="0">
                <a:solidFill>
                  <a:schemeClr val="tx1"/>
                </a:solidFill>
                <a:effectLst/>
                <a:latin typeface="Times New Roman" panose="02020603050405020304" pitchFamily="18" charset="0"/>
                <a:ea typeface="Arial"/>
                <a:cs typeface="Times New Roman" panose="02020603050405020304" pitchFamily="18" charset="0"/>
              </a:rPr>
              <a:t>     İddialar </a:t>
            </a:r>
            <a:r>
              <a:rPr lang="tr-TR" sz="8000" spc="-50" dirty="0">
                <a:solidFill>
                  <a:schemeClr val="tx1"/>
                </a:solidFill>
                <a:effectLst/>
                <a:latin typeface="Times New Roman" panose="02020603050405020304" pitchFamily="18" charset="0"/>
                <a:ea typeface="Arial"/>
                <a:cs typeface="Times New Roman" panose="02020603050405020304" pitchFamily="18" charset="0"/>
              </a:rPr>
              <a:t>yeterince </a:t>
            </a:r>
            <a:r>
              <a:rPr lang="tr-TR" sz="8000" dirty="0">
                <a:solidFill>
                  <a:schemeClr val="tx1"/>
                </a:solidFill>
                <a:effectLst/>
                <a:latin typeface="Times New Roman" panose="02020603050405020304" pitchFamily="18" charset="0"/>
                <a:ea typeface="Arial"/>
                <a:cs typeface="Times New Roman" panose="02020603050405020304" pitchFamily="18" charset="0"/>
              </a:rPr>
              <a:t>açık ise gerektiğinde önce şüphelilerin ifadesi de</a:t>
            </a:r>
            <a:r>
              <a:rPr lang="tr-TR" sz="8000" spc="-100" dirty="0">
                <a:solidFill>
                  <a:schemeClr val="tx1"/>
                </a:solidFill>
                <a:effectLst/>
                <a:latin typeface="Times New Roman" panose="02020603050405020304" pitchFamily="18" charset="0"/>
                <a:ea typeface="Arial"/>
                <a:cs typeface="Times New Roman" panose="02020603050405020304" pitchFamily="18" charset="0"/>
              </a:rPr>
              <a:t> </a:t>
            </a:r>
            <a:r>
              <a:rPr lang="tr-TR" sz="8000" spc="-15" dirty="0">
                <a:solidFill>
                  <a:schemeClr val="tx1"/>
                </a:solidFill>
                <a:effectLst/>
                <a:latin typeface="Times New Roman" panose="02020603050405020304" pitchFamily="18" charset="0"/>
                <a:ea typeface="Arial"/>
                <a:cs typeface="Times New Roman" panose="02020603050405020304" pitchFamily="18" charset="0"/>
              </a:rPr>
              <a:t>alınabilir.</a:t>
            </a:r>
          </a:p>
          <a:p>
            <a:pPr marL="507365" marR="92710" indent="-342900" algn="just">
              <a:lnSpc>
                <a:spcPct val="120000"/>
              </a:lnSpc>
              <a:spcBef>
                <a:spcPts val="440"/>
              </a:spcBef>
              <a:spcAft>
                <a:spcPts val="0"/>
              </a:spcAft>
              <a:tabLst>
                <a:tab pos="508000" algn="l"/>
              </a:tabLst>
            </a:pPr>
            <a:endParaRPr lang="tr-TR" sz="8000" dirty="0">
              <a:solidFill>
                <a:schemeClr val="tx1"/>
              </a:solidFill>
              <a:effectLst/>
              <a:latin typeface="Times New Roman" panose="02020603050405020304" pitchFamily="18" charset="0"/>
              <a:ea typeface="Arial"/>
              <a:cs typeface="Times New Roman" panose="02020603050405020304" pitchFamily="18" charset="0"/>
            </a:endParaRPr>
          </a:p>
          <a:p>
            <a:pPr marL="507365" marR="92710" indent="-342900" algn="just">
              <a:lnSpc>
                <a:spcPct val="120000"/>
              </a:lnSpc>
              <a:spcBef>
                <a:spcPts val="25"/>
              </a:spcBef>
              <a:spcAft>
                <a:spcPts val="0"/>
              </a:spcAft>
              <a:tabLst>
                <a:tab pos="508000" algn="l"/>
              </a:tabLst>
            </a:pPr>
            <a:r>
              <a:rPr lang="tr-TR" sz="8000" dirty="0">
                <a:solidFill>
                  <a:schemeClr val="tx1"/>
                </a:solidFill>
                <a:effectLst/>
                <a:latin typeface="Times New Roman" panose="02020603050405020304" pitchFamily="18" charset="0"/>
                <a:ea typeface="Arial"/>
                <a:cs typeface="Times New Roman" panose="02020603050405020304" pitchFamily="18" charset="0"/>
              </a:rPr>
              <a:t>     </a:t>
            </a:r>
            <a:r>
              <a:rPr lang="tr-TR" sz="8000" dirty="0" smtClean="0">
                <a:solidFill>
                  <a:schemeClr val="tx1"/>
                </a:solidFill>
                <a:effectLst/>
                <a:latin typeface="Times New Roman" panose="02020603050405020304" pitchFamily="18" charset="0"/>
                <a:ea typeface="Arial"/>
                <a:cs typeface="Times New Roman" panose="02020603050405020304" pitchFamily="18" charset="0"/>
              </a:rPr>
              <a:t>İfadelerin sözlü olarak alınması esas olmakla birlikte, yemin gerektirmeyen durumlarda (müşteki ve şikayetçi ifadeleri..)  </a:t>
            </a:r>
            <a:r>
              <a:rPr lang="tr-TR" sz="8000" dirty="0" smtClean="0">
                <a:solidFill>
                  <a:schemeClr val="tx1"/>
                </a:solidFill>
                <a:effectLst/>
                <a:latin typeface="Times New Roman" panose="02020603050405020304" pitchFamily="18" charset="0"/>
                <a:ea typeface="Arial"/>
                <a:cs typeface="Times New Roman" panose="02020603050405020304" pitchFamily="18" charset="0"/>
              </a:rPr>
              <a:t>sorulacak soruların açık bir şekilde yazılacağı bir savunma istem yazısı ile yazılı olarak </a:t>
            </a:r>
            <a:r>
              <a:rPr lang="tr-TR" sz="8000" dirty="0" smtClean="0">
                <a:solidFill>
                  <a:schemeClr val="tx1"/>
                </a:solidFill>
                <a:effectLst/>
                <a:latin typeface="Times New Roman" panose="02020603050405020304" pitchFamily="18" charset="0"/>
                <a:ea typeface="Arial"/>
                <a:cs typeface="Times New Roman" panose="02020603050405020304" pitchFamily="18" charset="0"/>
              </a:rPr>
              <a:t>da alınabilir.  İfadelerin, tercihen </a:t>
            </a:r>
            <a:r>
              <a:rPr lang="tr-TR" sz="8000" dirty="0">
                <a:solidFill>
                  <a:schemeClr val="tx1"/>
                </a:solidFill>
                <a:effectLst/>
                <a:latin typeface="Times New Roman" panose="02020603050405020304" pitchFamily="18" charset="0"/>
                <a:ea typeface="Arial"/>
                <a:cs typeface="Times New Roman" panose="02020603050405020304" pitchFamily="18" charset="0"/>
              </a:rPr>
              <a:t>yüz yüze, soruların sözlü olarak </a:t>
            </a:r>
            <a:r>
              <a:rPr lang="tr-TR" sz="8000" dirty="0" smtClean="0">
                <a:solidFill>
                  <a:schemeClr val="tx1"/>
                </a:solidFill>
                <a:effectLst/>
                <a:latin typeface="Times New Roman" panose="02020603050405020304" pitchFamily="18" charset="0"/>
                <a:ea typeface="Arial"/>
                <a:cs typeface="Times New Roman" panose="02020603050405020304" pitchFamily="18" charset="0"/>
              </a:rPr>
              <a:t>sorulup, </a:t>
            </a:r>
            <a:r>
              <a:rPr lang="tr-TR" sz="8000" spc="-65" dirty="0">
                <a:solidFill>
                  <a:schemeClr val="tx1"/>
                </a:solidFill>
                <a:effectLst/>
                <a:latin typeface="Times New Roman" panose="02020603050405020304" pitchFamily="18" charset="0"/>
                <a:ea typeface="Arial"/>
                <a:cs typeface="Times New Roman" panose="02020603050405020304" pitchFamily="18" charset="0"/>
              </a:rPr>
              <a:t>cevabının ise   </a:t>
            </a:r>
            <a:r>
              <a:rPr lang="tr-TR" sz="8000" dirty="0">
                <a:solidFill>
                  <a:schemeClr val="tx1"/>
                </a:solidFill>
                <a:effectLst/>
                <a:latin typeface="Times New Roman" panose="02020603050405020304" pitchFamily="18" charset="0"/>
                <a:ea typeface="Arial"/>
                <a:cs typeface="Times New Roman" panose="02020603050405020304" pitchFamily="18" charset="0"/>
              </a:rPr>
              <a:t>yazılı </a:t>
            </a:r>
            <a:r>
              <a:rPr lang="tr-TR" sz="8000" dirty="0" smtClean="0">
                <a:solidFill>
                  <a:schemeClr val="tx1"/>
                </a:solidFill>
                <a:effectLst/>
                <a:latin typeface="Times New Roman" panose="02020603050405020304" pitchFamily="18" charset="0"/>
                <a:ea typeface="Arial"/>
                <a:cs typeface="Times New Roman" panose="02020603050405020304" pitchFamily="18" charset="0"/>
              </a:rPr>
              <a:t>ifade tutanağı düzenlenmek suretiyle </a:t>
            </a:r>
            <a:r>
              <a:rPr lang="tr-TR" sz="8000" spc="-20" dirty="0" smtClean="0">
                <a:solidFill>
                  <a:schemeClr val="tx1"/>
                </a:solidFill>
                <a:effectLst/>
                <a:latin typeface="Times New Roman" panose="02020603050405020304" pitchFamily="18" charset="0"/>
                <a:ea typeface="Arial"/>
                <a:cs typeface="Times New Roman" panose="02020603050405020304" pitchFamily="18" charset="0"/>
              </a:rPr>
              <a:t>alınması esastır. </a:t>
            </a:r>
            <a:r>
              <a:rPr lang="tr-TR" sz="8000" dirty="0" smtClean="0">
                <a:solidFill>
                  <a:schemeClr val="tx1"/>
                </a:solidFill>
                <a:effectLst/>
                <a:latin typeface="Times New Roman" panose="02020603050405020304" pitchFamily="18" charset="0"/>
                <a:ea typeface="Arial"/>
                <a:cs typeface="Times New Roman" panose="02020603050405020304" pitchFamily="18" charset="0"/>
              </a:rPr>
              <a:t>İfade </a:t>
            </a:r>
            <a:r>
              <a:rPr lang="tr-TR" sz="8000" dirty="0">
                <a:solidFill>
                  <a:schemeClr val="tx1"/>
                </a:solidFill>
                <a:effectLst/>
                <a:latin typeface="Times New Roman" panose="02020603050405020304" pitchFamily="18" charset="0"/>
                <a:ea typeface="Arial"/>
                <a:cs typeface="Times New Roman" panose="02020603050405020304" pitchFamily="18" charset="0"/>
              </a:rPr>
              <a:t>tutanağında kimlik tespitinden sonra, soru ve cevaplar satır atlanmaksızın yazılır</a:t>
            </a:r>
            <a:r>
              <a:rPr lang="tr-TR" sz="8000" b="1" dirty="0">
                <a:solidFill>
                  <a:schemeClr val="tx1"/>
                </a:solidFill>
                <a:effectLst/>
                <a:latin typeface="Times New Roman" panose="02020603050405020304" pitchFamily="18" charset="0"/>
                <a:ea typeface="Arial"/>
                <a:cs typeface="Times New Roman" panose="02020603050405020304" pitchFamily="18" charset="0"/>
              </a:rPr>
              <a:t>;</a:t>
            </a:r>
            <a:r>
              <a:rPr lang="tr-TR" sz="8000" dirty="0">
                <a:solidFill>
                  <a:srgbClr val="00B0F0"/>
                </a:solidFill>
                <a:effectLst/>
                <a:latin typeface="Times New Roman" panose="02020603050405020304" pitchFamily="18" charset="0"/>
                <a:ea typeface="Arial"/>
                <a:cs typeface="Times New Roman" panose="02020603050405020304" pitchFamily="18" charset="0"/>
              </a:rPr>
              <a:t> </a:t>
            </a:r>
            <a:r>
              <a:rPr lang="tr-TR" sz="8000" dirty="0">
                <a:solidFill>
                  <a:schemeClr val="tx1"/>
                </a:solidFill>
                <a:effectLst/>
                <a:latin typeface="Times New Roman" panose="02020603050405020304" pitchFamily="18" charset="0"/>
                <a:ea typeface="Arial"/>
                <a:cs typeface="Times New Roman" panose="02020603050405020304" pitchFamily="18" charset="0"/>
              </a:rPr>
              <a:t>ifadenin her sayfası ile son sayfasına, Ad - </a:t>
            </a:r>
            <a:r>
              <a:rPr lang="tr-TR" sz="8000" dirty="0" err="1">
                <a:solidFill>
                  <a:schemeClr val="tx1"/>
                </a:solidFill>
                <a:effectLst/>
                <a:latin typeface="Times New Roman" panose="02020603050405020304" pitchFamily="18" charset="0"/>
                <a:ea typeface="Arial"/>
                <a:cs typeface="Times New Roman" panose="02020603050405020304" pitchFamily="18" charset="0"/>
              </a:rPr>
              <a:t>Soyad</a:t>
            </a:r>
            <a:r>
              <a:rPr lang="tr-TR" sz="8000" dirty="0">
                <a:solidFill>
                  <a:schemeClr val="tx1"/>
                </a:solidFill>
                <a:effectLst/>
                <a:latin typeface="Times New Roman" panose="02020603050405020304" pitchFamily="18" charset="0"/>
                <a:ea typeface="Arial"/>
                <a:cs typeface="Times New Roman" panose="02020603050405020304" pitchFamily="18" charset="0"/>
              </a:rPr>
              <a:t> ve unvan açılarak sırasıyla soruşturmacı, varsa katip ve ifadeyi veren  imzalar</a:t>
            </a:r>
            <a:r>
              <a:rPr lang="tr-TR" sz="8000" spc="-15" dirty="0">
                <a:solidFill>
                  <a:schemeClr val="tx1"/>
                </a:solidFill>
                <a:effectLst/>
                <a:latin typeface="Times New Roman" panose="02020603050405020304" pitchFamily="18" charset="0"/>
                <a:ea typeface="Arial"/>
                <a:cs typeface="Times New Roman" panose="02020603050405020304" pitchFamily="18" charset="0"/>
              </a:rPr>
              <a:t>.</a:t>
            </a:r>
          </a:p>
          <a:p>
            <a:pPr marL="507365" marR="92710" indent="-342900" algn="just">
              <a:lnSpc>
                <a:spcPct val="120000"/>
              </a:lnSpc>
              <a:spcBef>
                <a:spcPts val="25"/>
              </a:spcBef>
              <a:spcAft>
                <a:spcPts val="0"/>
              </a:spcAft>
              <a:tabLst>
                <a:tab pos="508000" algn="l"/>
              </a:tabLst>
            </a:pPr>
            <a:endParaRPr lang="tr-TR" sz="8000" spc="-15" dirty="0">
              <a:solidFill>
                <a:schemeClr val="tx1"/>
              </a:solidFill>
              <a:effectLst/>
              <a:latin typeface="Times New Roman" panose="02020603050405020304" pitchFamily="18" charset="0"/>
              <a:ea typeface="Arial"/>
              <a:cs typeface="Times New Roman" panose="02020603050405020304" pitchFamily="18" charset="0"/>
            </a:endParaRPr>
          </a:p>
          <a:p>
            <a:pPr marL="507365" indent="-342900" algn="just">
              <a:lnSpc>
                <a:spcPct val="120000"/>
              </a:lnSpc>
              <a:spcBef>
                <a:spcPts val="45"/>
              </a:spcBef>
              <a:tabLst>
                <a:tab pos="508000" algn="l"/>
              </a:tabLst>
            </a:pPr>
            <a:r>
              <a:rPr lang="tr-TR" sz="8000" b="1" i="1" dirty="0">
                <a:solidFill>
                  <a:srgbClr val="FF0000"/>
                </a:solidFill>
                <a:effectLst/>
                <a:latin typeface="Times New Roman" panose="02020603050405020304" pitchFamily="18" charset="0"/>
                <a:ea typeface="Arial"/>
                <a:cs typeface="Times New Roman" panose="02020603050405020304" pitchFamily="18" charset="0"/>
              </a:rPr>
              <a:t>           </a:t>
            </a:r>
            <a:r>
              <a:rPr lang="tr-TR" sz="8000" u="sng" dirty="0" smtClean="0">
                <a:solidFill>
                  <a:schemeClr val="tx1"/>
                </a:solidFill>
                <a:latin typeface="Times New Roman" panose="02020603050405020304" pitchFamily="18" charset="0"/>
                <a:ea typeface="Arial"/>
                <a:cs typeface="Times New Roman" panose="02020603050405020304" pitchFamily="18" charset="0"/>
              </a:rPr>
              <a:t>*</a:t>
            </a:r>
            <a:r>
              <a:rPr lang="tr-TR" sz="8000" b="1" i="1" u="sng" dirty="0" smtClean="0">
                <a:solidFill>
                  <a:schemeClr val="tx1"/>
                </a:solidFill>
                <a:effectLst/>
                <a:latin typeface="Times New Roman" panose="02020603050405020304" pitchFamily="18" charset="0"/>
                <a:ea typeface="Arial"/>
                <a:cs typeface="Times New Roman" panose="02020603050405020304" pitchFamily="18" charset="0"/>
              </a:rPr>
              <a:t> Şüphelinin alınan  ifadesi, savunma yerine</a:t>
            </a:r>
            <a:r>
              <a:rPr lang="tr-TR" sz="8000" b="1" i="1" u="sng" spc="-95" dirty="0" smtClean="0">
                <a:solidFill>
                  <a:schemeClr val="tx1"/>
                </a:solidFill>
                <a:effectLst/>
                <a:latin typeface="Times New Roman" panose="02020603050405020304" pitchFamily="18" charset="0"/>
                <a:ea typeface="Arial"/>
                <a:cs typeface="Times New Roman" panose="02020603050405020304" pitchFamily="18" charset="0"/>
              </a:rPr>
              <a:t> </a:t>
            </a:r>
            <a:r>
              <a:rPr lang="tr-TR" sz="8000" b="1" i="1" u="sng" dirty="0" smtClean="0">
                <a:solidFill>
                  <a:schemeClr val="tx1"/>
                </a:solidFill>
                <a:effectLst/>
                <a:latin typeface="Times New Roman" panose="02020603050405020304" pitchFamily="18" charset="0"/>
                <a:ea typeface="Arial"/>
                <a:cs typeface="Times New Roman" panose="02020603050405020304" pitchFamily="18" charset="0"/>
              </a:rPr>
              <a:t>geçmez.</a:t>
            </a:r>
            <a:endParaRPr lang="tr-TR" sz="8000" b="1" i="1" u="sng" dirty="0">
              <a:solidFill>
                <a:schemeClr val="tx1"/>
              </a:solidFill>
              <a:effectLst/>
              <a:latin typeface="Times New Roman" panose="02020603050405020304" pitchFamily="18" charset="0"/>
              <a:ea typeface="Arial"/>
              <a:cs typeface="Times New Roman" panose="02020603050405020304" pitchFamily="18" charset="0"/>
            </a:endParaRPr>
          </a:p>
          <a:p>
            <a:pPr marL="507365" indent="-342900" algn="just">
              <a:lnSpc>
                <a:spcPct val="120000"/>
              </a:lnSpc>
              <a:spcBef>
                <a:spcPts val="45"/>
              </a:spcBef>
              <a:tabLst>
                <a:tab pos="508000" algn="l"/>
              </a:tabLst>
            </a:pPr>
            <a:endParaRPr lang="tr-TR" sz="8000" b="1" i="1" u="sng" dirty="0">
              <a:solidFill>
                <a:srgbClr val="FF0000"/>
              </a:solidFill>
              <a:effectLst/>
              <a:latin typeface="Times New Roman" panose="02020603050405020304" pitchFamily="18" charset="0"/>
              <a:ea typeface="Arial"/>
              <a:cs typeface="Times New Roman" panose="02020603050405020304" pitchFamily="18" charset="0"/>
            </a:endParaRPr>
          </a:p>
          <a:p>
            <a:pPr algn="just">
              <a:spcBef>
                <a:spcPts val="25"/>
              </a:spcBef>
              <a:spcAft>
                <a:spcPts val="0"/>
              </a:spcAft>
            </a:pPr>
            <a:r>
              <a:rPr lang="tr-TR" sz="5600" dirty="0">
                <a:solidFill>
                  <a:srgbClr val="00B0F0"/>
                </a:solidFill>
                <a:effectLst/>
                <a:latin typeface="Arial" panose="020B0604020202020204" pitchFamily="34" charset="0"/>
                <a:ea typeface="Arial"/>
                <a:cs typeface="Arial" panose="020B0604020202020204" pitchFamily="34" charset="0"/>
              </a:rPr>
              <a:t> </a:t>
            </a:r>
            <a:endParaRPr lang="tr-TR" sz="5600" dirty="0">
              <a:effectLst/>
              <a:latin typeface="Arial" panose="020B0604020202020204" pitchFamily="34" charset="0"/>
              <a:ea typeface="Arial"/>
              <a:cs typeface="Arial" panose="020B0604020202020204" pitchFamily="34" charset="0"/>
            </a:endParaRPr>
          </a:p>
          <a:p>
            <a:endParaRPr lang="tr-TR" sz="5600" dirty="0">
              <a:latin typeface="Arial" panose="020B0604020202020204" pitchFamily="34" charset="0"/>
              <a:cs typeface="Arial" panose="020B0604020202020204" pitchFamily="34" charset="0"/>
            </a:endParaRPr>
          </a:p>
        </p:txBody>
      </p:sp>
      <p:sp>
        <p:nvSpPr>
          <p:cNvPr id="5" name="Rectangle 5"/>
          <p:cNvSpPr txBox="1">
            <a:spLocks noChangeArrowheads="1"/>
          </p:cNvSpPr>
          <p:nvPr/>
        </p:nvSpPr>
        <p:spPr>
          <a:xfrm>
            <a:off x="0" y="0"/>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Arial"/>
              </a:rPr>
              <a:t>Soruşturma </a:t>
            </a:r>
            <a:r>
              <a:rPr lang="tr-TR" sz="2400" b="1" dirty="0" smtClean="0">
                <a:solidFill>
                  <a:schemeClr val="bg1"/>
                </a:solidFill>
                <a:latin typeface="Arial"/>
                <a:ea typeface="Arial"/>
              </a:rPr>
              <a:t>İşlemleri</a:t>
            </a:r>
            <a:endParaRPr lang="tr-TR" sz="2400" b="1" dirty="0">
              <a:solidFill>
                <a:schemeClr val="bg1"/>
              </a:solidFill>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28384" y="-85700"/>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0961740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txBox="1">
            <a:spLocks noChangeArrowheads="1"/>
          </p:cNvSpPr>
          <p:nvPr/>
        </p:nvSpPr>
        <p:spPr>
          <a:xfrm>
            <a:off x="0" y="0"/>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Arial"/>
              </a:rPr>
              <a:t>Soruşturma </a:t>
            </a:r>
            <a:r>
              <a:rPr lang="tr-TR" sz="2400" b="1" dirty="0" smtClean="0">
                <a:solidFill>
                  <a:schemeClr val="bg1"/>
                </a:solidFill>
                <a:latin typeface="Arial"/>
                <a:ea typeface="Arial"/>
              </a:rPr>
              <a:t>İşlemleri</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28384" y="-85700"/>
            <a:ext cx="865138" cy="865138"/>
          </a:xfrm>
          <a:prstGeom prst="rect">
            <a:avLst/>
          </a:prstGeom>
          <a:effectLst>
            <a:glow rad="977900">
              <a:schemeClr val="bg1">
                <a:alpha val="40000"/>
              </a:schemeClr>
            </a:glow>
          </a:effectLst>
        </p:spPr>
      </p:pic>
      <p:sp>
        <p:nvSpPr>
          <p:cNvPr id="6" name="Dikdörtgen 5"/>
          <p:cNvSpPr/>
          <p:nvPr/>
        </p:nvSpPr>
        <p:spPr>
          <a:xfrm>
            <a:off x="395536" y="1556792"/>
            <a:ext cx="8280920" cy="2677656"/>
          </a:xfrm>
          <a:prstGeom prst="rect">
            <a:avLst/>
          </a:prstGeom>
        </p:spPr>
        <p:txBody>
          <a:bodyPr wrap="square">
            <a:spAutoFit/>
          </a:bodyPr>
          <a:lstStyle/>
          <a:p>
            <a:pPr marL="507365" marR="92075" indent="-342900" algn="just">
              <a:lnSpc>
                <a:spcPct val="120000"/>
              </a:lnSpc>
              <a:spcBef>
                <a:spcPts val="100"/>
              </a:spcBef>
              <a:spcAft>
                <a:spcPts val="0"/>
              </a:spcAft>
              <a:tabLst>
                <a:tab pos="508000" algn="l"/>
              </a:tabLst>
            </a:pPr>
            <a:r>
              <a:rPr lang="tr-TR" b="1" spc="-50" dirty="0" smtClean="0">
                <a:solidFill>
                  <a:srgbClr val="FF0000"/>
                </a:solidFill>
                <a:latin typeface="Times New Roman" panose="02020603050405020304" pitchFamily="18" charset="0"/>
                <a:ea typeface="Arial"/>
                <a:cs typeface="Times New Roman" panose="02020603050405020304" pitchFamily="18" charset="0"/>
              </a:rPr>
              <a:t>	</a:t>
            </a:r>
            <a:r>
              <a:rPr lang="tr-TR" sz="2000" b="1" spc="-50" dirty="0" smtClean="0">
                <a:latin typeface="Times New Roman" panose="02020603050405020304" pitchFamily="18" charset="0"/>
                <a:ea typeface="Arial"/>
                <a:cs typeface="Times New Roman" panose="02020603050405020304" pitchFamily="18" charset="0"/>
              </a:rPr>
              <a:t>		</a:t>
            </a:r>
            <a:r>
              <a:rPr lang="tr-TR" sz="2000" spc="-50" dirty="0" smtClean="0">
                <a:latin typeface="Times New Roman" panose="02020603050405020304" pitchFamily="18" charset="0"/>
                <a:ea typeface="Arial"/>
                <a:cs typeface="Times New Roman" panose="02020603050405020304" pitchFamily="18" charset="0"/>
              </a:rPr>
              <a:t>Tanık </a:t>
            </a:r>
            <a:r>
              <a:rPr lang="tr-TR" sz="2000" dirty="0">
                <a:latin typeface="Times New Roman" panose="02020603050405020304" pitchFamily="18" charset="0"/>
                <a:ea typeface="Arial"/>
                <a:cs typeface="Times New Roman" panose="02020603050405020304" pitchFamily="18" charset="0"/>
              </a:rPr>
              <a:t>ifadeleri yeminli </a:t>
            </a:r>
            <a:r>
              <a:rPr lang="tr-TR" sz="2000" spc="-25" dirty="0">
                <a:latin typeface="Times New Roman" panose="02020603050405020304" pitchFamily="18" charset="0"/>
                <a:ea typeface="Arial"/>
                <a:cs typeface="Times New Roman" panose="02020603050405020304" pitchFamily="18" charset="0"/>
              </a:rPr>
              <a:t>alınır. </a:t>
            </a:r>
            <a:r>
              <a:rPr lang="tr-TR" sz="2000" dirty="0">
                <a:latin typeface="Times New Roman" panose="02020603050405020304" pitchFamily="18" charset="0"/>
                <a:ea typeface="Arial"/>
                <a:cs typeface="Times New Roman" panose="02020603050405020304" pitchFamily="18" charset="0"/>
              </a:rPr>
              <a:t>Müştekiye (şikayetçi) yemin teklif </a:t>
            </a:r>
            <a:r>
              <a:rPr lang="tr-TR" sz="2000" spc="-50" dirty="0">
                <a:latin typeface="Times New Roman" panose="02020603050405020304" pitchFamily="18" charset="0"/>
                <a:ea typeface="Arial"/>
                <a:cs typeface="Times New Roman" panose="02020603050405020304" pitchFamily="18" charset="0"/>
              </a:rPr>
              <a:t>edilmez. Soruşturmacı,  ş</a:t>
            </a:r>
            <a:r>
              <a:rPr lang="tr-TR" sz="2000" dirty="0">
                <a:latin typeface="Times New Roman" panose="02020603050405020304" pitchFamily="18" charset="0"/>
                <a:ea typeface="Arial"/>
                <a:cs typeface="Times New Roman" panose="02020603050405020304" pitchFamily="18" charset="0"/>
              </a:rPr>
              <a:t>ikayetçi, tanık ve şüphelilerin ifadesi sırasında birbirleri ile karşılaşmamasına özen göstermelidir. Gerekirse aynı kişilerin ifadesi tekrar</a:t>
            </a:r>
            <a:r>
              <a:rPr lang="tr-TR" sz="2000" spc="-30" dirty="0">
                <a:latin typeface="Times New Roman" panose="02020603050405020304" pitchFamily="18" charset="0"/>
                <a:ea typeface="Arial"/>
                <a:cs typeface="Times New Roman" panose="02020603050405020304" pitchFamily="18" charset="0"/>
              </a:rPr>
              <a:t> </a:t>
            </a:r>
            <a:r>
              <a:rPr lang="tr-TR" sz="2000" spc="-15" dirty="0">
                <a:latin typeface="Times New Roman" panose="02020603050405020304" pitchFamily="18" charset="0"/>
                <a:ea typeface="Arial"/>
                <a:cs typeface="Times New Roman" panose="02020603050405020304" pitchFamily="18" charset="0"/>
              </a:rPr>
              <a:t>alınabilir. İfadeler alınırken şüphelinin şüpheli olarak, müştekinin (şikayetçinin) müşteki olarak dinlenmesi gerekir. Tanık için de durum böyledir. Böylece kişi hangi sıfatla ifadesinin alındığını bilmesi sağlanır. </a:t>
            </a:r>
            <a:endParaRPr lang="tr-TR" sz="2000" dirty="0">
              <a:latin typeface="Times New Roman" panose="02020603050405020304" pitchFamily="18" charset="0"/>
              <a:ea typeface="Arial"/>
              <a:cs typeface="Times New Roman" panose="02020603050405020304" pitchFamily="18" charset="0"/>
            </a:endParaRPr>
          </a:p>
        </p:txBody>
      </p:sp>
    </p:spTree>
    <p:extLst>
      <p:ext uri="{BB962C8B-B14F-4D97-AF65-F5344CB8AC3E}">
        <p14:creationId xmlns:p14="http://schemas.microsoft.com/office/powerpoint/2010/main" val="9997246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206228" y="1052736"/>
            <a:ext cx="8687293" cy="5328592"/>
          </a:xfrm>
        </p:spPr>
        <p:txBody>
          <a:bodyPr>
            <a:normAutofit/>
          </a:bodyPr>
          <a:lstStyle/>
          <a:p>
            <a:pPr>
              <a:spcAft>
                <a:spcPts val="0"/>
              </a:spcAft>
            </a:pPr>
            <a:r>
              <a:rPr lang="tr-TR" sz="2400" b="1" dirty="0">
                <a:solidFill>
                  <a:srgbClr val="00B0F0"/>
                </a:solidFill>
                <a:effectLst/>
                <a:latin typeface="Arial"/>
                <a:ea typeface="Arial"/>
              </a:rPr>
              <a:t> </a:t>
            </a:r>
            <a:endParaRPr lang="tr-TR" sz="2400" dirty="0">
              <a:effectLst/>
              <a:latin typeface="Arial"/>
              <a:ea typeface="Arial"/>
            </a:endParaRPr>
          </a:p>
          <a:p>
            <a:pPr marL="742950" marR="253365" lvl="1" indent="-285750" algn="just">
              <a:lnSpc>
                <a:spcPct val="120000"/>
              </a:lnSpc>
              <a:spcBef>
                <a:spcPts val="5"/>
              </a:spcBef>
              <a:spcAft>
                <a:spcPts val="0"/>
              </a:spcAft>
              <a:buClr>
                <a:srgbClr val="001F5F"/>
              </a:buClr>
              <a:buSzPts val="2000"/>
              <a:buFont typeface="Arial"/>
              <a:buChar char="•"/>
              <a:tabLst>
                <a:tab pos="725170" algn="l"/>
              </a:tabLst>
            </a:pPr>
            <a:r>
              <a:rPr lang="tr-TR" sz="2000" dirty="0" smtClean="0">
                <a:solidFill>
                  <a:schemeClr val="tx1"/>
                </a:solidFill>
                <a:effectLst/>
                <a:latin typeface="Times New Roman" panose="02020603050405020304" pitchFamily="18" charset="0"/>
                <a:ea typeface="Arial"/>
                <a:cs typeface="Times New Roman" panose="02020603050405020304" pitchFamily="18" charset="0"/>
              </a:rPr>
              <a:t>Soruşturmacı, görevlendirme yazısının tebliğ tarihinden itibaren iki ay içinde soruşturmayı</a:t>
            </a:r>
            <a:r>
              <a:rPr lang="tr-TR" sz="2000" spc="-80" dirty="0" smtClean="0">
                <a:solidFill>
                  <a:schemeClr val="tx1"/>
                </a:solidFill>
                <a:effectLst/>
                <a:latin typeface="Times New Roman" panose="02020603050405020304" pitchFamily="18" charset="0"/>
                <a:ea typeface="Arial"/>
                <a:cs typeface="Times New Roman" panose="02020603050405020304" pitchFamily="18" charset="0"/>
              </a:rPr>
              <a:t> </a:t>
            </a:r>
            <a:r>
              <a:rPr lang="tr-TR" sz="2000" dirty="0" smtClean="0">
                <a:solidFill>
                  <a:schemeClr val="tx1"/>
                </a:solidFill>
                <a:effectLst/>
                <a:latin typeface="Times New Roman" panose="02020603050405020304" pitchFamily="18" charset="0"/>
                <a:ea typeface="Arial"/>
                <a:cs typeface="Times New Roman" panose="02020603050405020304" pitchFamily="18" charset="0"/>
              </a:rPr>
              <a:t>tamamlamalıdır.</a:t>
            </a:r>
          </a:p>
          <a:p>
            <a:pPr>
              <a:lnSpc>
                <a:spcPct val="120000"/>
              </a:lnSpc>
              <a:spcBef>
                <a:spcPts val="45"/>
              </a:spcBef>
              <a:spcAft>
                <a:spcPts val="0"/>
              </a:spcAft>
            </a:pPr>
            <a:r>
              <a:rPr lang="tr-TR" sz="2000" dirty="0" smtClean="0">
                <a:solidFill>
                  <a:schemeClr val="tx1"/>
                </a:solidFill>
                <a:effectLst/>
                <a:latin typeface="Times New Roman" panose="02020603050405020304" pitchFamily="18" charset="0"/>
                <a:ea typeface="Arial"/>
                <a:cs typeface="Times New Roman" panose="02020603050405020304" pitchFamily="18" charset="0"/>
              </a:rPr>
              <a:t> </a:t>
            </a:r>
          </a:p>
          <a:p>
            <a:pPr marL="742950" marR="252730" lvl="1" indent="-285750" algn="just">
              <a:lnSpc>
                <a:spcPct val="120000"/>
              </a:lnSpc>
              <a:spcAft>
                <a:spcPts val="0"/>
              </a:spcAft>
              <a:buClr>
                <a:srgbClr val="001F5F"/>
              </a:buClr>
              <a:buSzPts val="2000"/>
              <a:buFont typeface="Arial"/>
              <a:buChar char="•"/>
              <a:tabLst>
                <a:tab pos="725170" algn="l"/>
              </a:tabLst>
            </a:pPr>
            <a:r>
              <a:rPr lang="tr-TR" sz="2000" dirty="0" smtClean="0">
                <a:solidFill>
                  <a:schemeClr val="tx1"/>
                </a:solidFill>
                <a:effectLst/>
                <a:latin typeface="Times New Roman" panose="02020603050405020304" pitchFamily="18" charset="0"/>
                <a:ea typeface="Arial"/>
                <a:cs typeface="Times New Roman" panose="02020603050405020304" pitchFamily="18" charset="0"/>
              </a:rPr>
              <a:t>Soruşturmacı, yeni tanık dinlenmesi, bir belgeye ulaşılamamış olması, araştırılması gerekli yeni durumların ortaya çıkması gibi sebeplerle soruşturmayı iki aylık süre içinde tamamlayamadığı takdirde, disiplin amirine yapacağı yazılı bir başvuruyla bu gerekçeyi belirterek ek süre </a:t>
            </a:r>
            <a:r>
              <a:rPr lang="tr-TR" sz="2000" spc="-25" dirty="0" smtClean="0">
                <a:solidFill>
                  <a:schemeClr val="tx1"/>
                </a:solidFill>
                <a:effectLst/>
                <a:latin typeface="Times New Roman" panose="02020603050405020304" pitchFamily="18" charset="0"/>
                <a:ea typeface="Arial"/>
                <a:cs typeface="Times New Roman" panose="02020603050405020304" pitchFamily="18" charset="0"/>
              </a:rPr>
              <a:t>ister. </a:t>
            </a:r>
            <a:r>
              <a:rPr lang="tr-TR" sz="2000" dirty="0" smtClean="0">
                <a:solidFill>
                  <a:schemeClr val="tx1"/>
                </a:solidFill>
                <a:effectLst/>
                <a:latin typeface="Times New Roman" panose="02020603050405020304" pitchFamily="18" charset="0"/>
                <a:ea typeface="Arial"/>
                <a:cs typeface="Times New Roman" panose="02020603050405020304" pitchFamily="18" charset="0"/>
              </a:rPr>
              <a:t>Disiplin amiri gerekçeyi değerlendirerek ve zamanaşımı sürelerini dikkate alarak bu istek hakkında karar</a:t>
            </a:r>
            <a:r>
              <a:rPr lang="tr-TR" sz="2000" spc="-140" dirty="0" smtClean="0">
                <a:solidFill>
                  <a:schemeClr val="tx1"/>
                </a:solidFill>
                <a:effectLst/>
                <a:latin typeface="Times New Roman" panose="02020603050405020304" pitchFamily="18" charset="0"/>
                <a:ea typeface="Arial"/>
                <a:cs typeface="Times New Roman" panose="02020603050405020304" pitchFamily="18" charset="0"/>
              </a:rPr>
              <a:t> </a:t>
            </a:r>
            <a:r>
              <a:rPr lang="tr-TR" sz="2000" spc="-20" dirty="0" smtClean="0">
                <a:solidFill>
                  <a:schemeClr val="tx1"/>
                </a:solidFill>
                <a:effectLst/>
                <a:latin typeface="Times New Roman" panose="02020603050405020304" pitchFamily="18" charset="0"/>
                <a:ea typeface="Arial"/>
                <a:cs typeface="Times New Roman" panose="02020603050405020304" pitchFamily="18" charset="0"/>
              </a:rPr>
              <a:t>verir.</a:t>
            </a:r>
            <a:endParaRPr lang="tr-TR" sz="2000" dirty="0" smtClean="0">
              <a:solidFill>
                <a:schemeClr val="tx1"/>
              </a:solidFill>
              <a:effectLst/>
              <a:latin typeface="Times New Roman" panose="02020603050405020304" pitchFamily="18" charset="0"/>
              <a:ea typeface="Arial"/>
              <a:cs typeface="Times New Roman" panose="02020603050405020304" pitchFamily="18" charset="0"/>
            </a:endParaRPr>
          </a:p>
          <a:p>
            <a:pPr>
              <a:lnSpc>
                <a:spcPct val="120000"/>
              </a:lnSpc>
              <a:spcBef>
                <a:spcPts val="40"/>
              </a:spcBef>
              <a:spcAft>
                <a:spcPts val="0"/>
              </a:spcAft>
            </a:pPr>
            <a:r>
              <a:rPr lang="tr-TR" sz="2000" dirty="0" smtClean="0">
                <a:solidFill>
                  <a:schemeClr val="tx1"/>
                </a:solidFill>
                <a:effectLst/>
                <a:latin typeface="Times New Roman" panose="02020603050405020304" pitchFamily="18" charset="0"/>
                <a:ea typeface="Arial"/>
                <a:cs typeface="Times New Roman" panose="02020603050405020304" pitchFamily="18" charset="0"/>
              </a:rPr>
              <a:t> </a:t>
            </a:r>
          </a:p>
          <a:p>
            <a:pPr marL="742950" marR="253365" lvl="1" indent="-285750" algn="just">
              <a:lnSpc>
                <a:spcPct val="120000"/>
              </a:lnSpc>
              <a:spcAft>
                <a:spcPts val="0"/>
              </a:spcAft>
              <a:buClr>
                <a:srgbClr val="001F5F"/>
              </a:buClr>
              <a:buSzPts val="2000"/>
              <a:buFont typeface="Arial"/>
              <a:buChar char="•"/>
              <a:tabLst>
                <a:tab pos="725170" algn="l"/>
              </a:tabLst>
            </a:pPr>
            <a:r>
              <a:rPr lang="tr-TR" sz="2000" dirty="0" smtClean="0">
                <a:solidFill>
                  <a:schemeClr val="tx1"/>
                </a:solidFill>
                <a:effectLst/>
                <a:latin typeface="Times New Roman" panose="02020603050405020304" pitchFamily="18" charset="0"/>
                <a:ea typeface="Arial"/>
                <a:cs typeface="Times New Roman" panose="02020603050405020304" pitchFamily="18" charset="0"/>
              </a:rPr>
              <a:t>Ek sürenin önemli bir gerekçe olmadıkça asıl soruşturma süresinden fazla olmaması</a:t>
            </a:r>
            <a:r>
              <a:rPr lang="tr-TR" sz="2000" spc="-85" dirty="0" smtClean="0">
                <a:solidFill>
                  <a:schemeClr val="tx1"/>
                </a:solidFill>
                <a:effectLst/>
                <a:latin typeface="Times New Roman" panose="02020603050405020304" pitchFamily="18" charset="0"/>
                <a:ea typeface="Arial"/>
                <a:cs typeface="Times New Roman" panose="02020603050405020304" pitchFamily="18" charset="0"/>
              </a:rPr>
              <a:t> </a:t>
            </a:r>
            <a:r>
              <a:rPr lang="tr-TR" sz="2000" spc="-15" dirty="0" smtClean="0">
                <a:solidFill>
                  <a:schemeClr val="tx1"/>
                </a:solidFill>
                <a:effectLst/>
                <a:latin typeface="Times New Roman" panose="02020603050405020304" pitchFamily="18" charset="0"/>
                <a:ea typeface="Arial"/>
                <a:cs typeface="Times New Roman" panose="02020603050405020304" pitchFamily="18" charset="0"/>
              </a:rPr>
              <a:t>gerekir.</a:t>
            </a:r>
            <a:endParaRPr lang="tr-TR" sz="2000" dirty="0" smtClean="0">
              <a:solidFill>
                <a:schemeClr val="tx1"/>
              </a:solidFill>
              <a:effectLst/>
              <a:latin typeface="Times New Roman" panose="02020603050405020304" pitchFamily="18" charset="0"/>
              <a:ea typeface="Arial"/>
              <a:cs typeface="Times New Roman" panose="02020603050405020304" pitchFamily="18" charset="0"/>
            </a:endParaRPr>
          </a:p>
          <a:p>
            <a:endParaRPr lang="tr-TR" sz="2400" dirty="0"/>
          </a:p>
        </p:txBody>
      </p:sp>
      <p:sp>
        <p:nvSpPr>
          <p:cNvPr id="4" name="Rectangle 5"/>
          <p:cNvSpPr txBox="1">
            <a:spLocks noChangeArrowheads="1"/>
          </p:cNvSpPr>
          <p:nvPr/>
        </p:nvSpPr>
        <p:spPr>
          <a:xfrm>
            <a:off x="0" y="0"/>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Arial"/>
              </a:rPr>
              <a:t>Soruşturma </a:t>
            </a:r>
            <a:r>
              <a:rPr lang="tr-TR" sz="2400" b="1" dirty="0" smtClean="0">
                <a:solidFill>
                  <a:schemeClr val="bg1"/>
                </a:solidFill>
                <a:latin typeface="Arial"/>
                <a:ea typeface="Arial"/>
              </a:rPr>
              <a:t>Süresi</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28384" y="-85700"/>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7652969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512" y="1412776"/>
            <a:ext cx="8497986" cy="4464496"/>
          </a:xfrm>
        </p:spPr>
        <p:txBody>
          <a:bodyPr>
            <a:normAutofit/>
          </a:bodyPr>
          <a:lstStyle/>
          <a:p>
            <a:pPr marL="342900" indent="-342900" algn="just">
              <a:spcBef>
                <a:spcPts val="30"/>
              </a:spcBef>
              <a:spcAft>
                <a:spcPts val="0"/>
              </a:spcAft>
              <a:buClr>
                <a:srgbClr val="C00000"/>
              </a:buClr>
              <a:buFont typeface="Arial" panose="020B0604020202020204" pitchFamily="34" charset="0"/>
              <a:buChar char="•"/>
            </a:pPr>
            <a:r>
              <a:rPr lang="tr-TR" sz="2000" dirty="0" smtClean="0">
                <a:solidFill>
                  <a:schemeClr val="tx1"/>
                </a:solidFill>
                <a:effectLst/>
                <a:latin typeface="Times New Roman" panose="02020603050405020304" pitchFamily="18" charset="0"/>
                <a:ea typeface="Arial"/>
                <a:cs typeface="Times New Roman" panose="02020603050405020304" pitchFamily="18" charset="0"/>
              </a:rPr>
              <a:t>Fiili </a:t>
            </a:r>
            <a:r>
              <a:rPr lang="tr-TR" sz="2000" dirty="0">
                <a:solidFill>
                  <a:schemeClr val="tx1"/>
                </a:solidFill>
                <a:effectLst/>
                <a:latin typeface="Times New Roman" panose="02020603050405020304" pitchFamily="18" charset="0"/>
                <a:ea typeface="Arial"/>
                <a:cs typeface="Times New Roman" panose="02020603050405020304" pitchFamily="18" charset="0"/>
              </a:rPr>
              <a:t>işleyenin emeklilik veya başka nedenlerle görevinin </a:t>
            </a:r>
            <a:r>
              <a:rPr lang="tr-TR" sz="2000" spc="-100" dirty="0">
                <a:solidFill>
                  <a:schemeClr val="tx1"/>
                </a:solidFill>
                <a:effectLst/>
                <a:latin typeface="Times New Roman" panose="02020603050405020304" pitchFamily="18" charset="0"/>
                <a:ea typeface="Arial"/>
                <a:cs typeface="Times New Roman" panose="02020603050405020304" pitchFamily="18" charset="0"/>
              </a:rPr>
              <a:t>sona </a:t>
            </a:r>
            <a:r>
              <a:rPr lang="tr-TR" sz="2000" dirty="0">
                <a:solidFill>
                  <a:schemeClr val="tx1"/>
                </a:solidFill>
                <a:effectLst/>
                <a:latin typeface="Times New Roman" panose="02020603050405020304" pitchFamily="18" charset="0"/>
                <a:ea typeface="Arial"/>
                <a:cs typeface="Times New Roman" panose="02020603050405020304" pitchFamily="18" charset="0"/>
              </a:rPr>
              <a:t>ermesi, hakkında soruşturma açılmasına ve soruşturmanın devamına engel olmaz. Bu durumda soruşturma sonunda verilen disiplin cezası, kişinin özlük dosyasında</a:t>
            </a:r>
            <a:r>
              <a:rPr lang="tr-TR" sz="2000" spc="-60" dirty="0">
                <a:solidFill>
                  <a:schemeClr val="tx1"/>
                </a:solidFill>
                <a:effectLst/>
                <a:latin typeface="Times New Roman" panose="02020603050405020304" pitchFamily="18" charset="0"/>
                <a:ea typeface="Arial"/>
                <a:cs typeface="Times New Roman" panose="02020603050405020304" pitchFamily="18" charset="0"/>
              </a:rPr>
              <a:t> </a:t>
            </a:r>
            <a:r>
              <a:rPr lang="tr-TR" sz="2000" spc="-15" dirty="0">
                <a:solidFill>
                  <a:schemeClr val="tx1"/>
                </a:solidFill>
                <a:effectLst/>
                <a:latin typeface="Times New Roman" panose="02020603050405020304" pitchFamily="18" charset="0"/>
                <a:ea typeface="Arial"/>
                <a:cs typeface="Times New Roman" panose="02020603050405020304" pitchFamily="18" charset="0"/>
              </a:rPr>
              <a:t>saklanır.</a:t>
            </a:r>
            <a:endParaRPr lang="tr-TR" sz="2000" dirty="0">
              <a:solidFill>
                <a:schemeClr val="tx1"/>
              </a:solidFill>
              <a:effectLst/>
              <a:latin typeface="Times New Roman" panose="02020603050405020304" pitchFamily="18" charset="0"/>
              <a:ea typeface="Arial"/>
              <a:cs typeface="Times New Roman" panose="02020603050405020304" pitchFamily="18" charset="0"/>
            </a:endParaRPr>
          </a:p>
          <a:p>
            <a:pPr algn="just">
              <a:spcBef>
                <a:spcPts val="20"/>
              </a:spcBef>
              <a:spcAft>
                <a:spcPts val="0"/>
              </a:spcAft>
              <a:buClr>
                <a:srgbClr val="C00000"/>
              </a:buClr>
            </a:pPr>
            <a:r>
              <a:rPr lang="tr-TR" sz="2000" dirty="0">
                <a:solidFill>
                  <a:schemeClr val="tx1"/>
                </a:solidFill>
                <a:effectLst/>
                <a:latin typeface="Times New Roman" panose="02020603050405020304" pitchFamily="18" charset="0"/>
                <a:ea typeface="Arial"/>
                <a:cs typeface="Times New Roman" panose="02020603050405020304" pitchFamily="18" charset="0"/>
              </a:rPr>
              <a:t> </a:t>
            </a:r>
            <a:endParaRPr lang="tr-TR" sz="2000" dirty="0">
              <a:solidFill>
                <a:schemeClr val="tx1"/>
              </a:solidFill>
              <a:latin typeface="Times New Roman" panose="02020603050405020304" pitchFamily="18" charset="0"/>
              <a:ea typeface="Arial"/>
              <a:cs typeface="Times New Roman" panose="02020603050405020304" pitchFamily="18" charset="0"/>
            </a:endParaRPr>
          </a:p>
          <a:p>
            <a:pPr marL="342900" indent="-342900" algn="just">
              <a:spcBef>
                <a:spcPts val="20"/>
              </a:spcBef>
              <a:spcAft>
                <a:spcPts val="0"/>
              </a:spcAft>
              <a:buClr>
                <a:srgbClr val="C00000"/>
              </a:buClr>
              <a:buFont typeface="Arial" panose="020B0604020202020204" pitchFamily="34" charset="0"/>
              <a:buChar char="•"/>
            </a:pPr>
            <a:r>
              <a:rPr lang="tr-TR" sz="2000" dirty="0" smtClean="0">
                <a:solidFill>
                  <a:schemeClr val="tx1"/>
                </a:solidFill>
                <a:effectLst/>
                <a:latin typeface="Times New Roman" panose="02020603050405020304" pitchFamily="18" charset="0"/>
                <a:ea typeface="Arial"/>
                <a:cs typeface="Times New Roman" panose="02020603050405020304" pitchFamily="18" charset="0"/>
              </a:rPr>
              <a:t>Aylıktan </a:t>
            </a:r>
            <a:r>
              <a:rPr lang="tr-TR" sz="2000" dirty="0">
                <a:solidFill>
                  <a:schemeClr val="tx1"/>
                </a:solidFill>
                <a:effectLst/>
                <a:latin typeface="Times New Roman" panose="02020603050405020304" pitchFamily="18" charset="0"/>
                <a:ea typeface="Arial"/>
                <a:cs typeface="Times New Roman" panose="02020603050405020304" pitchFamily="18" charset="0"/>
              </a:rPr>
              <a:t>veya ücretten kesme ve kademe </a:t>
            </a:r>
            <a:r>
              <a:rPr lang="tr-TR" sz="2000" spc="-40" dirty="0">
                <a:solidFill>
                  <a:schemeClr val="tx1"/>
                </a:solidFill>
                <a:effectLst/>
                <a:latin typeface="Times New Roman" panose="02020603050405020304" pitchFamily="18" charset="0"/>
                <a:ea typeface="Arial"/>
                <a:cs typeface="Times New Roman" panose="02020603050405020304" pitchFamily="18" charset="0"/>
              </a:rPr>
              <a:t>ilerlemesinin </a:t>
            </a:r>
            <a:r>
              <a:rPr lang="tr-TR" sz="2000" dirty="0">
                <a:solidFill>
                  <a:schemeClr val="tx1"/>
                </a:solidFill>
                <a:effectLst/>
                <a:latin typeface="Times New Roman" panose="02020603050405020304" pitchFamily="18" charset="0"/>
                <a:ea typeface="Arial"/>
                <a:cs typeface="Times New Roman" panose="02020603050405020304" pitchFamily="18" charset="0"/>
              </a:rPr>
              <a:t>durdurulması veya birden fazla ücretten kesme cezaları ilgilinin kamu görevine dönmesi ya da bir vakıf yükseköğretim kurumunda göreve başlaması halinde</a:t>
            </a:r>
            <a:r>
              <a:rPr lang="tr-TR" sz="2000" spc="-75" dirty="0">
                <a:solidFill>
                  <a:schemeClr val="tx1"/>
                </a:solidFill>
                <a:effectLst/>
                <a:latin typeface="Times New Roman" panose="02020603050405020304" pitchFamily="18" charset="0"/>
                <a:ea typeface="Arial"/>
                <a:cs typeface="Times New Roman" panose="02020603050405020304" pitchFamily="18" charset="0"/>
              </a:rPr>
              <a:t> </a:t>
            </a:r>
            <a:r>
              <a:rPr lang="tr-TR" sz="2000" spc="-20" dirty="0">
                <a:solidFill>
                  <a:schemeClr val="tx1"/>
                </a:solidFill>
                <a:effectLst/>
                <a:latin typeface="Times New Roman" panose="02020603050405020304" pitchFamily="18" charset="0"/>
                <a:ea typeface="Arial"/>
                <a:cs typeface="Times New Roman" panose="02020603050405020304" pitchFamily="18" charset="0"/>
              </a:rPr>
              <a:t>uygulanır.</a:t>
            </a:r>
            <a:endParaRPr lang="tr-TR" sz="2000" dirty="0">
              <a:solidFill>
                <a:schemeClr val="tx1"/>
              </a:solidFill>
              <a:effectLst/>
              <a:latin typeface="Times New Roman" panose="02020603050405020304" pitchFamily="18" charset="0"/>
              <a:ea typeface="Arial"/>
              <a:cs typeface="Times New Roman" panose="02020603050405020304" pitchFamily="18" charset="0"/>
            </a:endParaRPr>
          </a:p>
          <a:p>
            <a:pPr algn="just">
              <a:spcBef>
                <a:spcPts val="20"/>
              </a:spcBef>
              <a:spcAft>
                <a:spcPts val="0"/>
              </a:spcAft>
              <a:buClr>
                <a:srgbClr val="C00000"/>
              </a:buClr>
            </a:pPr>
            <a:r>
              <a:rPr lang="tr-TR" sz="2000" dirty="0">
                <a:solidFill>
                  <a:schemeClr val="tx1"/>
                </a:solidFill>
                <a:effectLst/>
                <a:latin typeface="Times New Roman" panose="02020603050405020304" pitchFamily="18" charset="0"/>
                <a:ea typeface="Arial"/>
                <a:cs typeface="Times New Roman" panose="02020603050405020304" pitchFamily="18" charset="0"/>
              </a:rPr>
              <a:t> </a:t>
            </a:r>
            <a:endParaRPr lang="tr-TR" sz="2000" dirty="0">
              <a:solidFill>
                <a:schemeClr val="tx1"/>
              </a:solidFill>
              <a:latin typeface="Times New Roman" panose="02020603050405020304" pitchFamily="18" charset="0"/>
              <a:ea typeface="Arial"/>
              <a:cs typeface="Times New Roman" panose="02020603050405020304" pitchFamily="18" charset="0"/>
            </a:endParaRPr>
          </a:p>
          <a:p>
            <a:pPr marL="342900" indent="-342900" algn="just">
              <a:spcBef>
                <a:spcPts val="20"/>
              </a:spcBef>
              <a:spcAft>
                <a:spcPts val="0"/>
              </a:spcAft>
              <a:buClr>
                <a:srgbClr val="C00000"/>
              </a:buClr>
              <a:buFont typeface="Arial" panose="020B0604020202020204" pitchFamily="34" charset="0"/>
              <a:buChar char="•"/>
            </a:pPr>
            <a:r>
              <a:rPr lang="tr-TR" sz="2000" dirty="0" smtClean="0">
                <a:solidFill>
                  <a:schemeClr val="tx1"/>
                </a:solidFill>
                <a:effectLst/>
                <a:latin typeface="Times New Roman" panose="02020603050405020304" pitchFamily="18" charset="0"/>
                <a:ea typeface="Arial"/>
                <a:cs typeface="Times New Roman" panose="02020603050405020304" pitchFamily="18" charset="0"/>
              </a:rPr>
              <a:t>Kamu </a:t>
            </a:r>
            <a:r>
              <a:rPr lang="tr-TR" sz="2000" dirty="0">
                <a:solidFill>
                  <a:schemeClr val="tx1"/>
                </a:solidFill>
                <a:effectLst/>
                <a:latin typeface="Times New Roman" panose="02020603050405020304" pitchFamily="18" charset="0"/>
                <a:ea typeface="Arial"/>
                <a:cs typeface="Times New Roman" panose="02020603050405020304" pitchFamily="18" charset="0"/>
              </a:rPr>
              <a:t>görevinden ayrılmamakla birlikte başka kuruma nakil </a:t>
            </a:r>
            <a:r>
              <a:rPr lang="tr-TR" sz="2000" spc="-45" dirty="0">
                <a:solidFill>
                  <a:schemeClr val="tx1"/>
                </a:solidFill>
                <a:effectLst/>
                <a:latin typeface="Times New Roman" panose="02020603050405020304" pitchFamily="18" charset="0"/>
                <a:ea typeface="Arial"/>
                <a:cs typeface="Times New Roman" panose="02020603050405020304" pitchFamily="18" charset="0"/>
              </a:rPr>
              <a:t>geçenlere </a:t>
            </a:r>
            <a:r>
              <a:rPr lang="tr-TR" sz="2000" dirty="0">
                <a:solidFill>
                  <a:schemeClr val="tx1"/>
                </a:solidFill>
                <a:effectLst/>
                <a:latin typeface="Times New Roman" panose="02020603050405020304" pitchFamily="18" charset="0"/>
                <a:ea typeface="Arial"/>
                <a:cs typeface="Times New Roman" panose="02020603050405020304" pitchFamily="18" charset="0"/>
              </a:rPr>
              <a:t>yahut akademik statüden memurluğa veya başka statüye geçenler için de </a:t>
            </a:r>
            <a:r>
              <a:rPr lang="tr-TR" sz="2000" smtClean="0">
                <a:solidFill>
                  <a:schemeClr val="tx1"/>
                </a:solidFill>
                <a:effectLst/>
                <a:latin typeface="Times New Roman" panose="02020603050405020304" pitchFamily="18" charset="0"/>
                <a:ea typeface="Arial"/>
                <a:cs typeface="Times New Roman" panose="02020603050405020304" pitchFamily="18" charset="0"/>
              </a:rPr>
              <a:t>bu  hüküm</a:t>
            </a:r>
            <a:r>
              <a:rPr lang="tr-TR" sz="2000" spc="-70" smtClean="0">
                <a:solidFill>
                  <a:schemeClr val="tx1"/>
                </a:solidFill>
                <a:effectLst/>
                <a:latin typeface="Times New Roman" panose="02020603050405020304" pitchFamily="18" charset="0"/>
                <a:ea typeface="Arial"/>
                <a:cs typeface="Times New Roman" panose="02020603050405020304" pitchFamily="18" charset="0"/>
              </a:rPr>
              <a:t> </a:t>
            </a:r>
            <a:r>
              <a:rPr lang="tr-TR" sz="2000" spc="-20" dirty="0">
                <a:solidFill>
                  <a:schemeClr val="tx1"/>
                </a:solidFill>
                <a:effectLst/>
                <a:latin typeface="Times New Roman" panose="02020603050405020304" pitchFamily="18" charset="0"/>
                <a:ea typeface="Arial"/>
                <a:cs typeface="Times New Roman" panose="02020603050405020304" pitchFamily="18" charset="0"/>
              </a:rPr>
              <a:t>uygulanır.</a:t>
            </a:r>
            <a:endParaRPr lang="tr-TR" sz="2000" dirty="0">
              <a:solidFill>
                <a:schemeClr val="tx1"/>
              </a:solidFill>
              <a:effectLst/>
              <a:latin typeface="Times New Roman" panose="02020603050405020304" pitchFamily="18" charset="0"/>
              <a:ea typeface="Arial"/>
              <a:cs typeface="Times New Roman" panose="02020603050405020304" pitchFamily="18" charset="0"/>
            </a:endParaRPr>
          </a:p>
          <a:p>
            <a:endParaRPr lang="tr-TR" dirty="0"/>
          </a:p>
        </p:txBody>
      </p:sp>
      <p:sp>
        <p:nvSpPr>
          <p:cNvPr id="4" name="Rectangle 5"/>
          <p:cNvSpPr txBox="1">
            <a:spLocks noChangeArrowheads="1"/>
          </p:cNvSpPr>
          <p:nvPr/>
        </p:nvSpPr>
        <p:spPr>
          <a:xfrm>
            <a:off x="0" y="0"/>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smtClean="0">
                <a:solidFill>
                  <a:schemeClr val="bg1"/>
                </a:solidFill>
                <a:latin typeface="Arial"/>
                <a:ea typeface="Arial"/>
              </a:rPr>
              <a:t>Kurumdan Ayrılmanın Soruşturmaya Etkisi</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28384" y="-85700"/>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6825481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467544" y="1484784"/>
            <a:ext cx="8280920" cy="4176464"/>
          </a:xfrm>
        </p:spPr>
        <p:txBody>
          <a:bodyPr>
            <a:normAutofit fontScale="70000" lnSpcReduction="20000"/>
          </a:bodyPr>
          <a:lstStyle/>
          <a:p>
            <a:pPr algn="just">
              <a:spcBef>
                <a:spcPts val="45"/>
              </a:spcBef>
              <a:spcAft>
                <a:spcPts val="0"/>
              </a:spcAft>
            </a:pPr>
            <a:r>
              <a:rPr lang="tr-TR" b="1" dirty="0">
                <a:latin typeface="Arial"/>
                <a:ea typeface="Arial"/>
              </a:rPr>
              <a:t>	</a:t>
            </a:r>
            <a:r>
              <a:rPr lang="tr-TR" sz="2900" dirty="0" smtClean="0">
                <a:solidFill>
                  <a:schemeClr val="tx1"/>
                </a:solidFill>
                <a:effectLst/>
                <a:latin typeface="Times New Roman" panose="02020603050405020304" pitchFamily="18" charset="0"/>
                <a:ea typeface="Arial"/>
                <a:cs typeface="Times New Roman" panose="02020603050405020304" pitchFamily="18" charset="0"/>
              </a:rPr>
              <a:t>Bir </a:t>
            </a:r>
            <a:r>
              <a:rPr lang="tr-TR" sz="2900" dirty="0">
                <a:solidFill>
                  <a:schemeClr val="tx1"/>
                </a:solidFill>
                <a:effectLst/>
                <a:latin typeface="Times New Roman" panose="02020603050405020304" pitchFamily="18" charset="0"/>
                <a:ea typeface="Arial"/>
                <a:cs typeface="Times New Roman" panose="02020603050405020304" pitchFamily="18" charset="0"/>
              </a:rPr>
              <a:t>fiilden dolayı ilgili hakkında ceza soruşturması veya </a:t>
            </a:r>
            <a:r>
              <a:rPr lang="tr-TR" sz="2900" spc="-35" dirty="0">
                <a:solidFill>
                  <a:schemeClr val="tx1"/>
                </a:solidFill>
                <a:effectLst/>
                <a:latin typeface="Times New Roman" panose="02020603050405020304" pitchFamily="18" charset="0"/>
                <a:ea typeface="Arial"/>
                <a:cs typeface="Times New Roman" panose="02020603050405020304" pitchFamily="18" charset="0"/>
              </a:rPr>
              <a:t>kovuşturması </a:t>
            </a:r>
            <a:r>
              <a:rPr lang="tr-TR" sz="2900" dirty="0">
                <a:solidFill>
                  <a:schemeClr val="tx1"/>
                </a:solidFill>
                <a:effectLst/>
                <a:latin typeface="Times New Roman" panose="02020603050405020304" pitchFamily="18" charset="0"/>
                <a:ea typeface="Arial"/>
                <a:cs typeface="Times New Roman" panose="02020603050405020304" pitchFamily="18" charset="0"/>
              </a:rPr>
              <a:t>yapılıyor olması, aynı fiilden dolayı disiplin soruşturması</a:t>
            </a:r>
            <a:r>
              <a:rPr lang="tr-TR" sz="2900" spc="-160" dirty="0">
                <a:solidFill>
                  <a:schemeClr val="tx1"/>
                </a:solidFill>
                <a:effectLst/>
                <a:latin typeface="Times New Roman" panose="02020603050405020304" pitchFamily="18" charset="0"/>
                <a:ea typeface="Arial"/>
                <a:cs typeface="Times New Roman" panose="02020603050405020304" pitchFamily="18" charset="0"/>
              </a:rPr>
              <a:t> </a:t>
            </a:r>
            <a:r>
              <a:rPr lang="tr-TR" sz="2900" dirty="0">
                <a:solidFill>
                  <a:schemeClr val="tx1"/>
                </a:solidFill>
                <a:effectLst/>
                <a:latin typeface="Times New Roman" panose="02020603050405020304" pitchFamily="18" charset="0"/>
                <a:ea typeface="Arial"/>
                <a:cs typeface="Times New Roman" panose="02020603050405020304" pitchFamily="18" charset="0"/>
              </a:rPr>
              <a:t>yapılmasına, ceza verilmesine ve bu cezanın yerine getirilmesine engel</a:t>
            </a:r>
            <a:r>
              <a:rPr lang="tr-TR" sz="2900" spc="-85" dirty="0">
                <a:solidFill>
                  <a:schemeClr val="tx1"/>
                </a:solidFill>
                <a:effectLst/>
                <a:latin typeface="Times New Roman" panose="02020603050405020304" pitchFamily="18" charset="0"/>
                <a:ea typeface="Arial"/>
                <a:cs typeface="Times New Roman" panose="02020603050405020304" pitchFamily="18" charset="0"/>
              </a:rPr>
              <a:t> </a:t>
            </a:r>
            <a:r>
              <a:rPr lang="tr-TR" sz="2900" spc="-15" dirty="0">
                <a:solidFill>
                  <a:schemeClr val="tx1"/>
                </a:solidFill>
                <a:effectLst/>
                <a:latin typeface="Times New Roman" panose="02020603050405020304" pitchFamily="18" charset="0"/>
                <a:ea typeface="Arial"/>
                <a:cs typeface="Times New Roman" panose="02020603050405020304" pitchFamily="18" charset="0"/>
              </a:rPr>
              <a:t>değildir.</a:t>
            </a:r>
            <a:endParaRPr lang="tr-TR" sz="2900" dirty="0">
              <a:solidFill>
                <a:schemeClr val="tx1"/>
              </a:solidFill>
              <a:effectLst/>
              <a:latin typeface="Times New Roman" panose="02020603050405020304" pitchFamily="18" charset="0"/>
              <a:ea typeface="Arial"/>
              <a:cs typeface="Times New Roman" panose="02020603050405020304" pitchFamily="18" charset="0"/>
            </a:endParaRPr>
          </a:p>
          <a:p>
            <a:pPr algn="just">
              <a:spcBef>
                <a:spcPts val="35"/>
              </a:spcBef>
              <a:spcAft>
                <a:spcPts val="0"/>
              </a:spcAft>
            </a:pPr>
            <a:r>
              <a:rPr lang="tr-TR" sz="2900" dirty="0">
                <a:solidFill>
                  <a:schemeClr val="tx1"/>
                </a:solidFill>
                <a:effectLst/>
                <a:latin typeface="Times New Roman" panose="02020603050405020304" pitchFamily="18" charset="0"/>
                <a:ea typeface="Arial"/>
                <a:cs typeface="Times New Roman" panose="02020603050405020304" pitchFamily="18" charset="0"/>
              </a:rPr>
              <a:t> </a:t>
            </a:r>
            <a:endParaRPr lang="tr-TR" sz="2900" dirty="0" smtClean="0">
              <a:solidFill>
                <a:schemeClr val="tx1"/>
              </a:solidFill>
              <a:effectLst/>
              <a:latin typeface="Times New Roman" panose="02020603050405020304" pitchFamily="18" charset="0"/>
              <a:ea typeface="Arial"/>
              <a:cs typeface="Times New Roman" panose="02020603050405020304" pitchFamily="18" charset="0"/>
            </a:endParaRPr>
          </a:p>
          <a:p>
            <a:pPr algn="just">
              <a:spcBef>
                <a:spcPts val="35"/>
              </a:spcBef>
              <a:spcAft>
                <a:spcPts val="0"/>
              </a:spcAft>
            </a:pPr>
            <a:r>
              <a:rPr lang="tr-TR" sz="2900" dirty="0" smtClean="0">
                <a:solidFill>
                  <a:schemeClr val="tx1"/>
                </a:solidFill>
                <a:effectLst/>
                <a:latin typeface="Times New Roman" panose="02020603050405020304" pitchFamily="18" charset="0"/>
                <a:ea typeface="Arial"/>
                <a:cs typeface="Times New Roman" panose="02020603050405020304" pitchFamily="18" charset="0"/>
              </a:rPr>
              <a:t>	Bir </a:t>
            </a:r>
            <a:r>
              <a:rPr lang="tr-TR" sz="2900" dirty="0">
                <a:solidFill>
                  <a:schemeClr val="tx1"/>
                </a:solidFill>
                <a:effectLst/>
                <a:latin typeface="Times New Roman" panose="02020603050405020304" pitchFamily="18" charset="0"/>
                <a:ea typeface="Arial"/>
                <a:cs typeface="Times New Roman" panose="02020603050405020304" pitchFamily="18" charset="0"/>
              </a:rPr>
              <a:t>soruşturma usulünde kullanılan kimi </a:t>
            </a:r>
            <a:r>
              <a:rPr lang="tr-TR" sz="2900" spc="-15" dirty="0">
                <a:solidFill>
                  <a:schemeClr val="tx1"/>
                </a:solidFill>
                <a:effectLst/>
                <a:latin typeface="Times New Roman" panose="02020603050405020304" pitchFamily="18" charset="0"/>
                <a:ea typeface="Arial"/>
                <a:cs typeface="Times New Roman" panose="02020603050405020304" pitchFamily="18" charset="0"/>
              </a:rPr>
              <a:t>deliller, </a:t>
            </a:r>
            <a:r>
              <a:rPr lang="tr-TR" sz="2900" dirty="0">
                <a:solidFill>
                  <a:schemeClr val="tx1"/>
                </a:solidFill>
                <a:effectLst/>
                <a:latin typeface="Times New Roman" panose="02020603050405020304" pitchFamily="18" charset="0"/>
                <a:ea typeface="Arial"/>
                <a:cs typeface="Times New Roman" panose="02020603050405020304" pitchFamily="18" charset="0"/>
              </a:rPr>
              <a:t>diğerinde de </a:t>
            </a:r>
            <a:r>
              <a:rPr lang="tr-TR" sz="2900" spc="-75" dirty="0">
                <a:solidFill>
                  <a:schemeClr val="tx1"/>
                </a:solidFill>
                <a:effectLst/>
                <a:latin typeface="Times New Roman" panose="02020603050405020304" pitchFamily="18" charset="0"/>
                <a:ea typeface="Arial"/>
                <a:cs typeface="Times New Roman" panose="02020603050405020304" pitchFamily="18" charset="0"/>
              </a:rPr>
              <a:t>delil </a:t>
            </a:r>
            <a:r>
              <a:rPr lang="tr-TR" sz="2900" spc="-15" dirty="0">
                <a:solidFill>
                  <a:schemeClr val="tx1"/>
                </a:solidFill>
                <a:effectLst/>
                <a:latin typeface="Times New Roman" panose="02020603050405020304" pitchFamily="18" charset="0"/>
                <a:ea typeface="Arial"/>
                <a:cs typeface="Times New Roman" panose="02020603050405020304" pitchFamily="18" charset="0"/>
              </a:rPr>
              <a:t>oluşturabilir.</a:t>
            </a:r>
            <a:r>
              <a:rPr lang="tr-TR" sz="2900" spc="525" dirty="0">
                <a:solidFill>
                  <a:schemeClr val="tx1"/>
                </a:solidFill>
                <a:effectLst/>
                <a:latin typeface="Times New Roman" panose="02020603050405020304" pitchFamily="18" charset="0"/>
                <a:ea typeface="Arial"/>
                <a:cs typeface="Times New Roman" panose="02020603050405020304" pitchFamily="18" charset="0"/>
              </a:rPr>
              <a:t> </a:t>
            </a:r>
            <a:r>
              <a:rPr lang="tr-TR" sz="2900" dirty="0">
                <a:solidFill>
                  <a:schemeClr val="tx1"/>
                </a:solidFill>
                <a:effectLst/>
                <a:latin typeface="Times New Roman" panose="02020603050405020304" pitchFamily="18" charset="0"/>
                <a:ea typeface="Arial"/>
                <a:cs typeface="Times New Roman" panose="02020603050405020304" pitchFamily="18" charset="0"/>
              </a:rPr>
              <a:t>Ancak ceza yargılamasında alınmış olan savunma, disiplin soruşturmasındaki savunma yerine</a:t>
            </a:r>
            <a:r>
              <a:rPr lang="tr-TR" sz="2900" spc="-75" dirty="0">
                <a:solidFill>
                  <a:schemeClr val="tx1"/>
                </a:solidFill>
                <a:effectLst/>
                <a:latin typeface="Times New Roman" panose="02020603050405020304" pitchFamily="18" charset="0"/>
                <a:ea typeface="Arial"/>
                <a:cs typeface="Times New Roman" panose="02020603050405020304" pitchFamily="18" charset="0"/>
              </a:rPr>
              <a:t> </a:t>
            </a:r>
            <a:r>
              <a:rPr lang="tr-TR" sz="2900" dirty="0">
                <a:solidFill>
                  <a:schemeClr val="tx1"/>
                </a:solidFill>
                <a:effectLst/>
                <a:latin typeface="Times New Roman" panose="02020603050405020304" pitchFamily="18" charset="0"/>
                <a:ea typeface="Arial"/>
                <a:cs typeface="Times New Roman" panose="02020603050405020304" pitchFamily="18" charset="0"/>
              </a:rPr>
              <a:t>geçmez.</a:t>
            </a:r>
          </a:p>
          <a:p>
            <a:pPr algn="just">
              <a:spcBef>
                <a:spcPts val="10"/>
              </a:spcBef>
              <a:spcAft>
                <a:spcPts val="0"/>
              </a:spcAft>
            </a:pPr>
            <a:r>
              <a:rPr lang="tr-TR" sz="2900" dirty="0">
                <a:solidFill>
                  <a:schemeClr val="tx1"/>
                </a:solidFill>
                <a:effectLst/>
                <a:latin typeface="Times New Roman" panose="02020603050405020304" pitchFamily="18" charset="0"/>
                <a:ea typeface="Arial"/>
                <a:cs typeface="Times New Roman" panose="02020603050405020304" pitchFamily="18" charset="0"/>
              </a:rPr>
              <a:t> </a:t>
            </a:r>
            <a:endParaRPr lang="tr-TR" sz="2900" dirty="0" smtClean="0">
              <a:solidFill>
                <a:schemeClr val="tx1"/>
              </a:solidFill>
              <a:effectLst/>
              <a:latin typeface="Times New Roman" panose="02020603050405020304" pitchFamily="18" charset="0"/>
              <a:ea typeface="Arial"/>
              <a:cs typeface="Times New Roman" panose="02020603050405020304" pitchFamily="18" charset="0"/>
            </a:endParaRPr>
          </a:p>
          <a:p>
            <a:pPr algn="just">
              <a:spcBef>
                <a:spcPts val="10"/>
              </a:spcBef>
              <a:spcAft>
                <a:spcPts val="0"/>
              </a:spcAft>
            </a:pPr>
            <a:r>
              <a:rPr lang="tr-TR" sz="2900" dirty="0" smtClean="0">
                <a:solidFill>
                  <a:schemeClr val="tx1"/>
                </a:solidFill>
                <a:effectLst/>
                <a:latin typeface="Times New Roman" panose="02020603050405020304" pitchFamily="18" charset="0"/>
                <a:ea typeface="Arial"/>
                <a:cs typeface="Times New Roman" panose="02020603050405020304" pitchFamily="18" charset="0"/>
              </a:rPr>
              <a:t>	Ceza</a:t>
            </a:r>
            <a:r>
              <a:rPr lang="tr-TR" sz="2900" spc="280" dirty="0" smtClean="0">
                <a:solidFill>
                  <a:schemeClr val="tx1"/>
                </a:solidFill>
                <a:effectLst/>
                <a:latin typeface="Times New Roman" panose="02020603050405020304" pitchFamily="18" charset="0"/>
                <a:ea typeface="Arial"/>
                <a:cs typeface="Times New Roman" panose="02020603050405020304" pitchFamily="18" charset="0"/>
              </a:rPr>
              <a:t> </a:t>
            </a:r>
            <a:r>
              <a:rPr lang="tr-TR" sz="2900" dirty="0">
                <a:solidFill>
                  <a:schemeClr val="tx1"/>
                </a:solidFill>
                <a:effectLst/>
                <a:latin typeface="Times New Roman" panose="02020603050405020304" pitchFamily="18" charset="0"/>
                <a:ea typeface="Arial"/>
                <a:cs typeface="Times New Roman" panose="02020603050405020304" pitchFamily="18" charset="0"/>
              </a:rPr>
              <a:t>yargılamasında</a:t>
            </a:r>
            <a:r>
              <a:rPr lang="tr-TR" sz="2900" spc="285" dirty="0">
                <a:solidFill>
                  <a:schemeClr val="tx1"/>
                </a:solidFill>
                <a:effectLst/>
                <a:latin typeface="Times New Roman" panose="02020603050405020304" pitchFamily="18" charset="0"/>
                <a:ea typeface="Arial"/>
                <a:cs typeface="Times New Roman" panose="02020603050405020304" pitchFamily="18" charset="0"/>
              </a:rPr>
              <a:t> </a:t>
            </a:r>
            <a:r>
              <a:rPr lang="tr-TR" sz="2900" dirty="0">
                <a:solidFill>
                  <a:schemeClr val="tx1"/>
                </a:solidFill>
                <a:effectLst/>
                <a:latin typeface="Times New Roman" panose="02020603050405020304" pitchFamily="18" charset="0"/>
                <a:ea typeface="Arial"/>
                <a:cs typeface="Times New Roman" panose="02020603050405020304" pitchFamily="18" charset="0"/>
              </a:rPr>
              <a:t>verilen bazı kararlar disiplin</a:t>
            </a:r>
            <a:r>
              <a:rPr lang="tr-TR" sz="2900" spc="-260" dirty="0">
                <a:solidFill>
                  <a:schemeClr val="tx1"/>
                </a:solidFill>
                <a:effectLst/>
                <a:latin typeface="Times New Roman" panose="02020603050405020304" pitchFamily="18" charset="0"/>
                <a:ea typeface="Arial"/>
                <a:cs typeface="Times New Roman" panose="02020603050405020304" pitchFamily="18" charset="0"/>
              </a:rPr>
              <a:t> </a:t>
            </a:r>
            <a:r>
              <a:rPr lang="tr-TR" sz="2900" dirty="0">
                <a:solidFill>
                  <a:schemeClr val="tx1"/>
                </a:solidFill>
                <a:effectLst/>
                <a:latin typeface="Times New Roman" panose="02020603050405020304" pitchFamily="18" charset="0"/>
                <a:ea typeface="Arial"/>
                <a:cs typeface="Times New Roman" panose="02020603050405020304" pitchFamily="18" charset="0"/>
              </a:rPr>
              <a:t>soruşturmasının sonuçlarını da etkiler.</a:t>
            </a:r>
          </a:p>
          <a:p>
            <a:pPr algn="just">
              <a:spcBef>
                <a:spcPts val="25"/>
              </a:spcBef>
              <a:spcAft>
                <a:spcPts val="0"/>
              </a:spcAft>
            </a:pPr>
            <a:r>
              <a:rPr lang="tr-TR" sz="2900" dirty="0">
                <a:solidFill>
                  <a:schemeClr val="tx1"/>
                </a:solidFill>
                <a:effectLst/>
                <a:latin typeface="Times New Roman" panose="02020603050405020304" pitchFamily="18" charset="0"/>
                <a:ea typeface="Arial"/>
                <a:cs typeface="Times New Roman" panose="02020603050405020304" pitchFamily="18" charset="0"/>
              </a:rPr>
              <a:t> </a:t>
            </a:r>
            <a:endParaRPr lang="tr-TR" sz="2900" dirty="0" smtClean="0">
              <a:solidFill>
                <a:schemeClr val="tx1"/>
              </a:solidFill>
              <a:effectLst/>
              <a:latin typeface="Times New Roman" panose="02020603050405020304" pitchFamily="18" charset="0"/>
              <a:ea typeface="Arial"/>
              <a:cs typeface="Times New Roman" panose="02020603050405020304" pitchFamily="18" charset="0"/>
            </a:endParaRPr>
          </a:p>
          <a:p>
            <a:pPr algn="just">
              <a:spcBef>
                <a:spcPts val="25"/>
              </a:spcBef>
              <a:spcAft>
                <a:spcPts val="0"/>
              </a:spcAft>
            </a:pPr>
            <a:r>
              <a:rPr lang="tr-TR" sz="2900" dirty="0" smtClean="0">
                <a:solidFill>
                  <a:schemeClr val="tx1"/>
                </a:solidFill>
                <a:effectLst/>
                <a:latin typeface="Times New Roman" panose="02020603050405020304" pitchFamily="18" charset="0"/>
                <a:ea typeface="Arial"/>
                <a:cs typeface="Times New Roman" panose="02020603050405020304" pitchFamily="18" charset="0"/>
              </a:rPr>
              <a:t>	Bir </a:t>
            </a:r>
            <a:r>
              <a:rPr lang="tr-TR" sz="2900" dirty="0">
                <a:solidFill>
                  <a:schemeClr val="tx1"/>
                </a:solidFill>
                <a:effectLst/>
                <a:latin typeface="Times New Roman" panose="02020603050405020304" pitchFamily="18" charset="0"/>
                <a:ea typeface="Arial"/>
                <a:cs typeface="Times New Roman" panose="02020603050405020304" pitchFamily="18" charset="0"/>
              </a:rPr>
              <a:t>fiilin diğer kanunlar uyarınca idari yaptırıma bağlanmış </a:t>
            </a:r>
            <a:r>
              <a:rPr lang="tr-TR" sz="2900" spc="-60" dirty="0">
                <a:solidFill>
                  <a:schemeClr val="tx1"/>
                </a:solidFill>
                <a:effectLst/>
                <a:latin typeface="Times New Roman" panose="02020603050405020304" pitchFamily="18" charset="0"/>
                <a:ea typeface="Arial"/>
                <a:cs typeface="Times New Roman" panose="02020603050405020304" pitchFamily="18" charset="0"/>
              </a:rPr>
              <a:t>olması, </a:t>
            </a:r>
            <a:r>
              <a:rPr lang="tr-TR" sz="2900" dirty="0">
                <a:solidFill>
                  <a:schemeClr val="tx1"/>
                </a:solidFill>
                <a:effectLst/>
                <a:latin typeface="Times New Roman" panose="02020603050405020304" pitchFamily="18" charset="0"/>
                <a:ea typeface="Arial"/>
                <a:cs typeface="Times New Roman" panose="02020603050405020304" pitchFamily="18" charset="0"/>
              </a:rPr>
              <a:t>aynı fiile bu Kanun kapsamında disiplin cezası verilmesine engel teşkil</a:t>
            </a:r>
            <a:r>
              <a:rPr lang="tr-TR" sz="2900" spc="-20" dirty="0">
                <a:solidFill>
                  <a:schemeClr val="tx1"/>
                </a:solidFill>
                <a:effectLst/>
                <a:latin typeface="Times New Roman" panose="02020603050405020304" pitchFamily="18" charset="0"/>
                <a:ea typeface="Arial"/>
                <a:cs typeface="Times New Roman" panose="02020603050405020304" pitchFamily="18" charset="0"/>
              </a:rPr>
              <a:t> </a:t>
            </a:r>
            <a:r>
              <a:rPr lang="tr-TR" sz="2900" dirty="0">
                <a:solidFill>
                  <a:schemeClr val="tx1"/>
                </a:solidFill>
                <a:effectLst/>
                <a:latin typeface="Times New Roman" panose="02020603050405020304" pitchFamily="18" charset="0"/>
                <a:ea typeface="Arial"/>
                <a:cs typeface="Times New Roman" panose="02020603050405020304" pitchFamily="18" charset="0"/>
              </a:rPr>
              <a:t>etmez.</a:t>
            </a:r>
          </a:p>
          <a:p>
            <a:pPr>
              <a:spcAft>
                <a:spcPts val="0"/>
              </a:spcAft>
            </a:pPr>
            <a:r>
              <a:rPr lang="tr-TR" dirty="0">
                <a:effectLst/>
                <a:latin typeface="Arial"/>
                <a:ea typeface="Arial"/>
              </a:rPr>
              <a:t> </a:t>
            </a:r>
            <a:endParaRPr lang="tr-TR" sz="3600" dirty="0">
              <a:effectLst/>
              <a:latin typeface="Arial"/>
              <a:ea typeface="Arial"/>
            </a:endParaRPr>
          </a:p>
          <a:p>
            <a:endParaRPr lang="tr-TR" dirty="0"/>
          </a:p>
        </p:txBody>
      </p:sp>
      <p:sp>
        <p:nvSpPr>
          <p:cNvPr id="4" name="Rectangle 5"/>
          <p:cNvSpPr txBox="1">
            <a:spLocks noChangeArrowheads="1"/>
          </p:cNvSpPr>
          <p:nvPr/>
        </p:nvSpPr>
        <p:spPr>
          <a:xfrm>
            <a:off x="0" y="0"/>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r>
              <a:rPr lang="tr-TR" sz="2400" b="1" kern="0" dirty="0">
                <a:solidFill>
                  <a:schemeClr val="bg1"/>
                </a:solidFill>
                <a:latin typeface="Arial"/>
                <a:ea typeface="Arial"/>
              </a:rPr>
              <a:t> </a:t>
            </a:r>
            <a:r>
              <a:rPr lang="tr-TR" sz="2400" b="1" kern="0" dirty="0" smtClean="0">
                <a:solidFill>
                  <a:schemeClr val="bg1"/>
                </a:solidFill>
                <a:latin typeface="Arial"/>
                <a:ea typeface="Arial"/>
              </a:rPr>
              <a:t>    Disiplin </a:t>
            </a:r>
            <a:r>
              <a:rPr lang="tr-TR" sz="2400" b="1" kern="0" dirty="0">
                <a:solidFill>
                  <a:schemeClr val="bg1"/>
                </a:solidFill>
                <a:latin typeface="Arial"/>
                <a:ea typeface="Arial"/>
              </a:rPr>
              <a:t>ve Ceza Soruşturmasının Birbirine Etkisi</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28384" y="-85700"/>
            <a:ext cx="865138" cy="865138"/>
          </a:xfrm>
          <a:prstGeom prst="rect">
            <a:avLst/>
          </a:prstGeom>
          <a:effectLst>
            <a:glow rad="977900">
              <a:schemeClr val="bg1">
                <a:alpha val="40000"/>
              </a:schemeClr>
            </a:glow>
          </a:effectLst>
        </p:spPr>
      </p:pic>
      <p:sp>
        <p:nvSpPr>
          <p:cNvPr id="7"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r>
              <a:rPr lang="tr-TR" sz="2400" b="1" kern="0" dirty="0">
                <a:solidFill>
                  <a:schemeClr val="bg1"/>
                </a:solidFill>
                <a:latin typeface="Arial"/>
                <a:ea typeface="Arial"/>
              </a:rPr>
              <a:t> </a:t>
            </a:r>
            <a:r>
              <a:rPr lang="tr-TR" sz="2400" b="1" kern="0" dirty="0" smtClean="0">
                <a:solidFill>
                  <a:schemeClr val="bg1"/>
                </a:solidFill>
                <a:latin typeface="Arial"/>
                <a:ea typeface="Arial"/>
              </a:rPr>
              <a:t>    Disiplin </a:t>
            </a:r>
            <a:r>
              <a:rPr lang="tr-TR" sz="2400" b="1" kern="0" dirty="0">
                <a:solidFill>
                  <a:schemeClr val="bg1"/>
                </a:solidFill>
                <a:latin typeface="Arial"/>
                <a:ea typeface="Arial"/>
              </a:rPr>
              <a:t>ve Ceza Soruşturmasının Birbirine Etkisi</a:t>
            </a:r>
            <a:endParaRPr lang="tr-TR" sz="2400" b="1" dirty="0">
              <a:solidFill>
                <a:schemeClr val="bg1"/>
              </a:solidFill>
            </a:endParaRPr>
          </a:p>
        </p:txBody>
      </p:sp>
      <p:pic>
        <p:nvPicPr>
          <p:cNvPr id="8" name="Resim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5404577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611560" y="1772816"/>
            <a:ext cx="8064896" cy="3384376"/>
          </a:xfrm>
        </p:spPr>
        <p:txBody>
          <a:bodyPr>
            <a:normAutofit/>
          </a:bodyPr>
          <a:lstStyle/>
          <a:p>
            <a:pPr marL="461645" marR="513080" algn="just">
              <a:spcBef>
                <a:spcPts val="275"/>
              </a:spcBef>
            </a:pPr>
            <a:r>
              <a:rPr lang="tr-TR" sz="2200" kern="0" dirty="0" smtClean="0">
                <a:solidFill>
                  <a:schemeClr val="tx1"/>
                </a:solidFill>
                <a:effectLst/>
                <a:latin typeface="Times New Roman" panose="02020603050405020304" pitchFamily="18" charset="0"/>
                <a:ea typeface="Arial"/>
                <a:cs typeface="Times New Roman" panose="02020603050405020304" pitchFamily="18" charset="0"/>
              </a:rPr>
              <a:t>	Genel </a:t>
            </a:r>
            <a:r>
              <a:rPr lang="tr-TR" sz="2200" kern="0" dirty="0">
                <a:solidFill>
                  <a:schemeClr val="tx1"/>
                </a:solidFill>
                <a:effectLst/>
                <a:latin typeface="Times New Roman" panose="02020603050405020304" pitchFamily="18" charset="0"/>
                <a:ea typeface="Arial"/>
                <a:cs typeface="Times New Roman" panose="02020603050405020304" pitchFamily="18" charset="0"/>
              </a:rPr>
              <a:t>kabul görmüş evrensel hukuk ilkelerinden biri olan ve Anayasamızın 38. maddesinde de ifade edilen  kanunsuz suç ve ceza olmaz ilkesi disiplin hukukunda da geçerlidir. Bu çerçevede kanunda disiplin suçu olarak tanımlanmayan bir eylemden dolayı kişiye disiplin cezası verilemeyeceği gibi suç olarak tanımlanan bir eylem için kanunun öngördüğü ceza dışında başka bir ceza da verilemez. İdarenin takdir yetkisini kullanarak daha hafif bir ceza vermesi bu kurala yine kanunla getirilmiş bir istisnadır.</a:t>
            </a:r>
          </a:p>
          <a:p>
            <a:endParaRPr lang="tr-TR" dirty="0"/>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kern="0" dirty="0" smtClean="0">
                <a:solidFill>
                  <a:schemeClr val="bg1"/>
                </a:solidFill>
                <a:latin typeface="Arial"/>
                <a:ea typeface="Arial"/>
              </a:rPr>
              <a:t>Evrensel Hukuk ilkeleri</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0710623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583774" y="1628800"/>
            <a:ext cx="7920880" cy="2592288"/>
          </a:xfrm>
        </p:spPr>
        <p:txBody>
          <a:bodyPr>
            <a:normAutofit/>
          </a:bodyPr>
          <a:lstStyle/>
          <a:p>
            <a:pPr marL="450215" marR="380365" algn="just">
              <a:spcAft>
                <a:spcPts val="1000"/>
              </a:spcAft>
            </a:pPr>
            <a:r>
              <a:rPr lang="tr-TR" sz="2000" dirty="0" smtClean="0">
                <a:solidFill>
                  <a:schemeClr val="tx1"/>
                </a:solidFill>
                <a:effectLst/>
                <a:latin typeface="Times New Roman" panose="02020603050405020304" pitchFamily="18" charset="0"/>
                <a:ea typeface="Times New Roman"/>
                <a:cs typeface="Times New Roman" panose="02020603050405020304" pitchFamily="18" charset="0"/>
              </a:rPr>
              <a:t>	Disiplin </a:t>
            </a:r>
            <a:r>
              <a:rPr lang="tr-TR" sz="2000" dirty="0">
                <a:solidFill>
                  <a:schemeClr val="tx1"/>
                </a:solidFill>
                <a:effectLst/>
                <a:latin typeface="Times New Roman" panose="02020603050405020304" pitchFamily="18" charset="0"/>
                <a:ea typeface="Times New Roman"/>
                <a:cs typeface="Times New Roman" panose="02020603050405020304" pitchFamily="18" charset="0"/>
              </a:rPr>
              <a:t>hukuku açısından bağlayıcı olan bir diğer temel hukuk prensibi de yine Anayasamızın 38. maddesinde yer alan masumiyet karinesidir. Bu ilke gereğince soruşturma sonucunda disiplin suçu işlendiğinin kuşkuya yer vermeyecek şekilde tespit edilmesi halinde disiplin cezası verilebilir. Şüpheye ya da varsayıma dayalı olarak disiplin cezası verilemez.</a:t>
            </a:r>
            <a:endParaRPr lang="tr-TR" sz="2000" dirty="0">
              <a:solidFill>
                <a:schemeClr val="tx1"/>
              </a:solidFill>
              <a:effectLst/>
              <a:latin typeface="Times New Roman" panose="02020603050405020304" pitchFamily="18" charset="0"/>
              <a:ea typeface="Arial"/>
              <a:cs typeface="Times New Roman" panose="02020603050405020304" pitchFamily="18" charset="0"/>
            </a:endParaRPr>
          </a:p>
          <a:p>
            <a:endParaRPr lang="tr-TR" dirty="0"/>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kern="0" dirty="0" smtClean="0">
                <a:solidFill>
                  <a:schemeClr val="bg1"/>
                </a:solidFill>
                <a:latin typeface="Arial"/>
                <a:ea typeface="Arial"/>
              </a:rPr>
              <a:t>Temel Hukuk Prensibi</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493045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1760251761"/>
              </p:ext>
            </p:extLst>
          </p:nvPr>
        </p:nvGraphicFramePr>
        <p:xfrm>
          <a:off x="467544" y="332656"/>
          <a:ext cx="8352928" cy="6123122"/>
        </p:xfrm>
        <a:graphic>
          <a:graphicData uri="http://schemas.openxmlformats.org/drawingml/2006/table">
            <a:tbl>
              <a:tblPr/>
              <a:tblGrid>
                <a:gridCol w="1845573">
                  <a:extLst>
                    <a:ext uri="{9D8B030D-6E8A-4147-A177-3AD203B41FA5}">
                      <a16:colId xmlns:a16="http://schemas.microsoft.com/office/drawing/2014/main" val="20000"/>
                    </a:ext>
                  </a:extLst>
                </a:gridCol>
                <a:gridCol w="3718489">
                  <a:extLst>
                    <a:ext uri="{9D8B030D-6E8A-4147-A177-3AD203B41FA5}">
                      <a16:colId xmlns:a16="http://schemas.microsoft.com/office/drawing/2014/main" val="20001"/>
                    </a:ext>
                  </a:extLst>
                </a:gridCol>
                <a:gridCol w="2788866">
                  <a:extLst>
                    <a:ext uri="{9D8B030D-6E8A-4147-A177-3AD203B41FA5}">
                      <a16:colId xmlns:a16="http://schemas.microsoft.com/office/drawing/2014/main" val="20002"/>
                    </a:ext>
                  </a:extLst>
                </a:gridCol>
              </a:tblGrid>
              <a:tr h="360039">
                <a:tc gridSpan="3">
                  <a:txBody>
                    <a:bodyPr/>
                    <a:lstStyle/>
                    <a:p>
                      <a:pPr algn="ctr" fontAlgn="b"/>
                      <a:r>
                        <a:rPr lang="tr-TR" sz="1800" b="1" i="0" u="none" strike="noStrike" dirty="0">
                          <a:solidFill>
                            <a:srgbClr val="000000"/>
                          </a:solidFill>
                          <a:effectLst/>
                          <a:latin typeface="Calibri"/>
                        </a:rPr>
                        <a:t>DİSİPLİN SUÇU İLE ADLİ SUÇLAR ARASINDAKİ  TEMEL FARKLAR</a:t>
                      </a:r>
                    </a:p>
                  </a:txBody>
                  <a:tcPr marL="6989" marR="6989" marT="69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345127">
                <a:tc gridSpan="2">
                  <a:txBody>
                    <a:bodyPr/>
                    <a:lstStyle/>
                    <a:p>
                      <a:pPr algn="ctr" fontAlgn="b"/>
                      <a:r>
                        <a:rPr lang="tr-TR" sz="1300" b="1" i="0" u="none" strike="noStrike" dirty="0">
                          <a:solidFill>
                            <a:srgbClr val="C00000"/>
                          </a:solidFill>
                          <a:effectLst/>
                          <a:latin typeface="Calibri"/>
                        </a:rPr>
                        <a:t>DİSİPLİN SUÇU </a:t>
                      </a:r>
                    </a:p>
                  </a:txBody>
                  <a:tcPr marL="1692000" marR="6989" marT="69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tr-TR"/>
                    </a:p>
                  </a:txBody>
                  <a:tcPr/>
                </a:tc>
                <a:tc>
                  <a:txBody>
                    <a:bodyPr/>
                    <a:lstStyle/>
                    <a:p>
                      <a:pPr algn="ctr" fontAlgn="b"/>
                      <a:r>
                        <a:rPr lang="tr-TR" sz="1300" b="1" i="0" u="none" strike="noStrike" dirty="0" smtClean="0">
                          <a:solidFill>
                            <a:srgbClr val="C00000"/>
                          </a:solidFill>
                          <a:effectLst/>
                          <a:latin typeface="Calibri"/>
                        </a:rPr>
                        <a:t>ADLİ </a:t>
                      </a:r>
                      <a:r>
                        <a:rPr lang="tr-TR" sz="1300" b="1" i="0" u="none" strike="noStrike" dirty="0">
                          <a:solidFill>
                            <a:srgbClr val="C00000"/>
                          </a:solidFill>
                          <a:effectLst/>
                          <a:latin typeface="Calibri"/>
                        </a:rPr>
                        <a:t>SUÇ</a:t>
                      </a:r>
                    </a:p>
                  </a:txBody>
                  <a:tcPr marL="72000" marR="6989" marT="69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766853">
                <a:tc>
                  <a:txBody>
                    <a:bodyPr/>
                    <a:lstStyle/>
                    <a:p>
                      <a:pPr algn="ctr" fontAlgn="b"/>
                      <a:r>
                        <a:rPr lang="tr-TR" sz="1400" b="1" i="0" u="none" strike="noStrike" dirty="0">
                          <a:solidFill>
                            <a:srgbClr val="C00000"/>
                          </a:solidFill>
                          <a:effectLst/>
                          <a:latin typeface="Calibri"/>
                        </a:rPr>
                        <a:t>KAPSAM </a:t>
                      </a:r>
                    </a:p>
                  </a:txBody>
                  <a:tcPr marL="6989" marR="6989" marT="69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tr-TR" sz="1400" b="0" i="0" u="none" strike="noStrike" dirty="0">
                          <a:solidFill>
                            <a:srgbClr val="000000"/>
                          </a:solidFill>
                          <a:effectLst/>
                          <a:latin typeface="Calibri"/>
                        </a:rPr>
                        <a:t>Bazı meslek mensubu olanlar tarafından işlenirken</a:t>
                      </a:r>
                    </a:p>
                  </a:txBody>
                  <a:tcPr marL="6989" marR="6989" marT="69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tr-TR" sz="1400" b="0" i="0" u="none" strike="noStrike" dirty="0">
                          <a:solidFill>
                            <a:srgbClr val="000000"/>
                          </a:solidFill>
                          <a:effectLst/>
                          <a:latin typeface="Calibri"/>
                        </a:rPr>
                        <a:t>Herkes tarafından işlenir.</a:t>
                      </a:r>
                    </a:p>
                  </a:txBody>
                  <a:tcPr marL="6989" marR="6989" marT="69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920889">
                <a:tc>
                  <a:txBody>
                    <a:bodyPr/>
                    <a:lstStyle/>
                    <a:p>
                      <a:pPr algn="ctr" fontAlgn="b"/>
                      <a:r>
                        <a:rPr lang="tr-TR" sz="1400" b="1" i="0" u="none" strike="noStrike" dirty="0">
                          <a:solidFill>
                            <a:srgbClr val="C00000"/>
                          </a:solidFill>
                          <a:effectLst/>
                          <a:latin typeface="Calibri"/>
                        </a:rPr>
                        <a:t>YAPTIRIM</a:t>
                      </a:r>
                    </a:p>
                  </a:txBody>
                  <a:tcPr marL="6989" marR="6989" marT="69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tr-TR" sz="1400" b="0" i="0" u="none" strike="noStrike" dirty="0">
                          <a:solidFill>
                            <a:srgbClr val="000000"/>
                          </a:solidFill>
                          <a:effectLst/>
                          <a:latin typeface="Calibri"/>
                        </a:rPr>
                        <a:t>Uyarma, Kınama</a:t>
                      </a:r>
                      <a:r>
                        <a:rPr lang="tr-TR" sz="1400" b="0" i="0" u="none" strike="noStrike" dirty="0" smtClean="0">
                          <a:solidFill>
                            <a:srgbClr val="000000"/>
                          </a:solidFill>
                          <a:effectLst/>
                          <a:latin typeface="Calibri"/>
                        </a:rPr>
                        <a:t>, Aylıktan/Ücretten </a:t>
                      </a:r>
                      <a:r>
                        <a:rPr lang="tr-TR" sz="1400" b="0" i="0" u="none" strike="noStrike" dirty="0">
                          <a:solidFill>
                            <a:srgbClr val="000000"/>
                          </a:solidFill>
                          <a:effectLst/>
                          <a:latin typeface="Calibri"/>
                        </a:rPr>
                        <a:t>Kesme, Kademe ilerleme cezası, Memurluktan Çıkarma/Üniversite Öğretim Mesleğinden Çıkarma  iken</a:t>
                      </a:r>
                    </a:p>
                  </a:txBody>
                  <a:tcPr marL="6989" marR="6989" marT="69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s-ES" sz="1400" b="0" i="0" u="none" strike="noStrike" dirty="0">
                          <a:solidFill>
                            <a:srgbClr val="000000"/>
                          </a:solidFill>
                          <a:effectLst/>
                          <a:latin typeface="Calibri"/>
                        </a:rPr>
                        <a:t>Hapis ve adli para cezas</a:t>
                      </a:r>
                      <a:r>
                        <a:rPr lang="tr-TR" sz="1400" b="0" i="0" u="none" strike="noStrike" dirty="0">
                          <a:solidFill>
                            <a:srgbClr val="000000"/>
                          </a:solidFill>
                          <a:effectLst/>
                          <a:latin typeface="Calibri"/>
                        </a:rPr>
                        <a:t>ı</a:t>
                      </a:r>
                      <a:endParaRPr lang="es-ES" sz="1400" b="0" i="0" u="none" strike="noStrike" dirty="0">
                        <a:solidFill>
                          <a:srgbClr val="000000"/>
                        </a:solidFill>
                        <a:effectLst/>
                        <a:latin typeface="Calibri"/>
                      </a:endParaRPr>
                    </a:p>
                  </a:txBody>
                  <a:tcPr marL="6989" marR="6989" marT="69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736816">
                <a:tc>
                  <a:txBody>
                    <a:bodyPr/>
                    <a:lstStyle/>
                    <a:p>
                      <a:pPr algn="ctr" fontAlgn="b"/>
                      <a:r>
                        <a:rPr lang="tr-TR" sz="1400" b="1" i="0" u="none" strike="noStrike" dirty="0">
                          <a:solidFill>
                            <a:srgbClr val="C00000"/>
                          </a:solidFill>
                          <a:effectLst/>
                          <a:latin typeface="Calibri"/>
                        </a:rPr>
                        <a:t> KARAR MERCİİ</a:t>
                      </a:r>
                    </a:p>
                  </a:txBody>
                  <a:tcPr marL="6989" marR="6989" marT="69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tr-TR" sz="1400" b="0" i="0" u="none" strike="noStrike" dirty="0">
                          <a:solidFill>
                            <a:srgbClr val="000000"/>
                          </a:solidFill>
                          <a:effectLst/>
                          <a:latin typeface="Calibri"/>
                        </a:rPr>
                        <a:t>Hakim sıfatında olmayan </a:t>
                      </a:r>
                      <a:r>
                        <a:rPr lang="tr-TR" sz="1400" b="0" i="0" u="none" strike="noStrike" dirty="0" smtClean="0">
                          <a:solidFill>
                            <a:srgbClr val="000000"/>
                          </a:solidFill>
                          <a:effectLst/>
                          <a:latin typeface="Calibri"/>
                        </a:rPr>
                        <a:t>makamlar </a:t>
                      </a:r>
                      <a:r>
                        <a:rPr lang="tr-TR" sz="1400" b="0" i="0" u="none" strike="noStrike" dirty="0">
                          <a:solidFill>
                            <a:srgbClr val="000000"/>
                          </a:solidFill>
                          <a:effectLst/>
                          <a:latin typeface="Calibri"/>
                        </a:rPr>
                        <a:t>veya Kurullar tarafından verilir.(İdari Makamlar)</a:t>
                      </a:r>
                    </a:p>
                  </a:txBody>
                  <a:tcPr marL="6989" marR="6989" marT="69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tr-TR" sz="1400" b="0" i="0" u="none" strike="noStrike" dirty="0">
                          <a:solidFill>
                            <a:srgbClr val="000000"/>
                          </a:solidFill>
                          <a:effectLst/>
                          <a:latin typeface="Calibri"/>
                        </a:rPr>
                        <a:t>Kanunun belirlediği yargı yetkisine sahip mahkemelerce verilir ( Adli Makamlar)</a:t>
                      </a:r>
                    </a:p>
                  </a:txBody>
                  <a:tcPr marL="6989" marR="6989" marT="69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732499">
                <a:tc>
                  <a:txBody>
                    <a:bodyPr/>
                    <a:lstStyle/>
                    <a:p>
                      <a:pPr algn="ctr" fontAlgn="b"/>
                      <a:r>
                        <a:rPr lang="tr-TR" sz="1400" b="1" i="0" u="none" strike="noStrike" dirty="0">
                          <a:solidFill>
                            <a:srgbClr val="C00000"/>
                          </a:solidFill>
                          <a:effectLst/>
                          <a:latin typeface="Calibri"/>
                        </a:rPr>
                        <a:t>KIYAS </a:t>
                      </a:r>
                    </a:p>
                  </a:txBody>
                  <a:tcPr marL="6989" marR="6989" marT="69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tr-TR" sz="1400" b="0" i="0" u="none" strike="noStrike" dirty="0">
                          <a:solidFill>
                            <a:srgbClr val="000000"/>
                          </a:solidFill>
                          <a:effectLst/>
                          <a:latin typeface="Calibri"/>
                        </a:rPr>
                        <a:t>Yapılabilir</a:t>
                      </a:r>
                    </a:p>
                  </a:txBody>
                  <a:tcPr marL="6989" marR="6989" marT="69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tr-TR" sz="1400" b="0" i="0" u="none" strike="noStrike" dirty="0">
                          <a:solidFill>
                            <a:srgbClr val="000000"/>
                          </a:solidFill>
                          <a:effectLst/>
                          <a:latin typeface="Calibri"/>
                        </a:rPr>
                        <a:t>Yapılamaz</a:t>
                      </a:r>
                    </a:p>
                  </a:txBody>
                  <a:tcPr marL="6989" marR="6989" marT="69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880397">
                <a:tc>
                  <a:txBody>
                    <a:bodyPr/>
                    <a:lstStyle/>
                    <a:p>
                      <a:pPr algn="ctr" fontAlgn="b"/>
                      <a:r>
                        <a:rPr lang="tr-TR" sz="1400" b="1" i="0" u="none" strike="noStrike" dirty="0">
                          <a:solidFill>
                            <a:srgbClr val="C00000"/>
                          </a:solidFill>
                          <a:effectLst/>
                          <a:latin typeface="Calibri"/>
                        </a:rPr>
                        <a:t>YÖNTEM </a:t>
                      </a:r>
                    </a:p>
                  </a:txBody>
                  <a:tcPr marL="6989" marR="6989" marT="69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tr-TR" sz="1400" b="0" i="0" u="none" strike="noStrike" dirty="0">
                          <a:solidFill>
                            <a:srgbClr val="000000"/>
                          </a:solidFill>
                          <a:effectLst/>
                          <a:latin typeface="Calibri"/>
                        </a:rPr>
                        <a:t>Disiplin soruşturması açılabilir</a:t>
                      </a:r>
                    </a:p>
                  </a:txBody>
                  <a:tcPr marL="6989" marR="6989" marT="69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tr-TR" sz="1400" b="0" i="0" u="none" strike="noStrike" dirty="0">
                          <a:solidFill>
                            <a:srgbClr val="000000"/>
                          </a:solidFill>
                          <a:effectLst/>
                          <a:latin typeface="Calibri"/>
                        </a:rPr>
                        <a:t>Kamu davası açılabilir</a:t>
                      </a:r>
                    </a:p>
                  </a:txBody>
                  <a:tcPr marL="6989" marR="6989" marT="69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1380502">
                <a:tc>
                  <a:txBody>
                    <a:bodyPr/>
                    <a:lstStyle/>
                    <a:p>
                      <a:pPr algn="ctr" fontAlgn="b"/>
                      <a:r>
                        <a:rPr lang="tr-TR" sz="1400" b="1" i="0" u="none" strike="noStrike" dirty="0">
                          <a:solidFill>
                            <a:srgbClr val="C00000"/>
                          </a:solidFill>
                          <a:effectLst/>
                          <a:latin typeface="Calibri"/>
                        </a:rPr>
                        <a:t>AMAÇ</a:t>
                      </a:r>
                    </a:p>
                  </a:txBody>
                  <a:tcPr marL="6989" marR="6989" marT="69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tr-TR" sz="1400" b="0" i="0" u="none" strike="noStrike" dirty="0">
                          <a:solidFill>
                            <a:srgbClr val="000000"/>
                          </a:solidFill>
                          <a:effectLst/>
                          <a:latin typeface="Calibri"/>
                        </a:rPr>
                        <a:t>Kamu hizmetlerinin gereği gibi yürütülmesini  sağlamaktır</a:t>
                      </a:r>
                    </a:p>
                  </a:txBody>
                  <a:tcPr marL="6989" marR="6989" marT="69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tr-TR" sz="1400" b="0" i="0" u="none" strike="noStrike" dirty="0">
                          <a:solidFill>
                            <a:srgbClr val="000000"/>
                          </a:solidFill>
                          <a:effectLst/>
                          <a:latin typeface="Calibri"/>
                        </a:rPr>
                        <a:t>Kamu düzenini korumak ve toplumu savunmaktır</a:t>
                      </a:r>
                    </a:p>
                  </a:txBody>
                  <a:tcPr marL="6989" marR="6989" marT="69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5026296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251520" y="680046"/>
            <a:ext cx="8352928" cy="5760640"/>
          </a:xfrm>
        </p:spPr>
        <p:txBody>
          <a:bodyPr>
            <a:normAutofit fontScale="70000" lnSpcReduction="20000"/>
          </a:bodyPr>
          <a:lstStyle/>
          <a:p>
            <a:pPr marL="638175" marR="513080">
              <a:spcBef>
                <a:spcPts val="340"/>
              </a:spcBef>
            </a:pPr>
            <a:endParaRPr lang="tr-TR" b="1" dirty="0">
              <a:solidFill>
                <a:srgbClr val="FF0000"/>
              </a:solidFill>
              <a:effectLst/>
              <a:latin typeface="Arial"/>
              <a:ea typeface="Arial"/>
            </a:endParaRPr>
          </a:p>
          <a:p>
            <a:pPr marL="638175" marR="513080">
              <a:spcBef>
                <a:spcPts val="340"/>
              </a:spcBef>
            </a:pPr>
            <a:r>
              <a:rPr lang="tr-TR" dirty="0">
                <a:solidFill>
                  <a:schemeClr val="tx1"/>
                </a:solidFill>
                <a:effectLst/>
                <a:latin typeface="Times New Roman" panose="02020603050405020304" pitchFamily="18" charset="0"/>
                <a:ea typeface="Arial"/>
                <a:cs typeface="Times New Roman" panose="02020603050405020304" pitchFamily="18" charset="0"/>
              </a:rPr>
              <a:t>Savunma Alınması</a:t>
            </a:r>
            <a:endParaRPr lang="tr-TR" sz="3600" dirty="0">
              <a:solidFill>
                <a:schemeClr val="tx1"/>
              </a:solidFill>
              <a:effectLst/>
              <a:latin typeface="Times New Roman" panose="02020603050405020304" pitchFamily="18" charset="0"/>
              <a:ea typeface="Arial"/>
              <a:cs typeface="Times New Roman" panose="02020603050405020304" pitchFamily="18" charset="0"/>
            </a:endParaRPr>
          </a:p>
          <a:p>
            <a:pPr>
              <a:spcBef>
                <a:spcPts val="30"/>
              </a:spcBef>
              <a:spcAft>
                <a:spcPts val="0"/>
              </a:spcAft>
            </a:pPr>
            <a:r>
              <a:rPr lang="tr-TR" dirty="0">
                <a:solidFill>
                  <a:schemeClr val="tx1"/>
                </a:solidFill>
                <a:effectLst/>
                <a:latin typeface="Times New Roman" panose="02020603050405020304" pitchFamily="18" charset="0"/>
                <a:ea typeface="Arial"/>
                <a:cs typeface="Times New Roman" panose="02020603050405020304" pitchFamily="18" charset="0"/>
              </a:rPr>
              <a:t> </a:t>
            </a:r>
            <a:endParaRPr lang="tr-TR" sz="3600" dirty="0">
              <a:solidFill>
                <a:schemeClr val="tx1"/>
              </a:solidFill>
              <a:effectLst/>
              <a:latin typeface="Times New Roman" panose="02020603050405020304" pitchFamily="18" charset="0"/>
              <a:ea typeface="Arial"/>
              <a:cs typeface="Times New Roman" panose="02020603050405020304" pitchFamily="18" charset="0"/>
            </a:endParaRPr>
          </a:p>
          <a:p>
            <a:pPr marL="914400" marR="251460" lvl="1" indent="-457200" algn="just">
              <a:lnSpc>
                <a:spcPct val="103000"/>
              </a:lnSpc>
              <a:spcAft>
                <a:spcPts val="0"/>
              </a:spcAft>
              <a:buClr>
                <a:srgbClr val="C00000"/>
              </a:buClr>
              <a:buSzPts val="2000"/>
              <a:buFont typeface="Arial" panose="020B0604020202020204" pitchFamily="34" charset="0"/>
              <a:buChar char="•"/>
              <a:tabLst>
                <a:tab pos="725170" algn="l"/>
              </a:tabLst>
            </a:pPr>
            <a:r>
              <a:rPr lang="tr-TR" dirty="0">
                <a:solidFill>
                  <a:schemeClr val="tx1"/>
                </a:solidFill>
                <a:effectLst/>
                <a:latin typeface="Times New Roman" panose="02020603050405020304" pitchFamily="18" charset="0"/>
                <a:ea typeface="Arial"/>
                <a:cs typeface="Times New Roman" panose="02020603050405020304" pitchFamily="18" charset="0"/>
              </a:rPr>
              <a:t>Soruşturulana, savunma imkânı tanınmadan disiplin cezası verilemez.</a:t>
            </a:r>
          </a:p>
          <a:p>
            <a:pPr marR="251460" lvl="1" algn="just">
              <a:lnSpc>
                <a:spcPct val="103000"/>
              </a:lnSpc>
              <a:spcAft>
                <a:spcPts val="0"/>
              </a:spcAft>
              <a:buClr>
                <a:srgbClr val="C00000"/>
              </a:buClr>
              <a:buSzPts val="2000"/>
              <a:tabLst>
                <a:tab pos="725170" algn="l"/>
              </a:tabLst>
            </a:pPr>
            <a:r>
              <a:rPr lang="tr-TR" dirty="0">
                <a:solidFill>
                  <a:schemeClr val="tx1"/>
                </a:solidFill>
                <a:effectLst/>
                <a:latin typeface="Times New Roman" panose="02020603050405020304" pitchFamily="18" charset="0"/>
                <a:ea typeface="Arial"/>
                <a:cs typeface="Times New Roman" panose="02020603050405020304" pitchFamily="18" charset="0"/>
              </a:rPr>
              <a:t>       </a:t>
            </a:r>
          </a:p>
          <a:p>
            <a:pPr marL="914400" marR="251460" lvl="1" indent="-457200" algn="just">
              <a:lnSpc>
                <a:spcPct val="103000"/>
              </a:lnSpc>
              <a:spcAft>
                <a:spcPts val="0"/>
              </a:spcAft>
              <a:buClr>
                <a:srgbClr val="C00000"/>
              </a:buClr>
              <a:buSzPts val="2000"/>
              <a:buFont typeface="Arial" panose="020B0604020202020204" pitchFamily="34" charset="0"/>
              <a:buChar char="•"/>
              <a:tabLst>
                <a:tab pos="725170" algn="l"/>
              </a:tabLst>
            </a:pPr>
            <a:r>
              <a:rPr lang="tr-TR" dirty="0">
                <a:solidFill>
                  <a:schemeClr val="tx1"/>
                </a:solidFill>
                <a:effectLst/>
                <a:latin typeface="Times New Roman" panose="02020603050405020304" pitchFamily="18" charset="0"/>
                <a:ea typeface="Arial"/>
                <a:cs typeface="Times New Roman" panose="02020603050405020304" pitchFamily="18" charset="0"/>
              </a:rPr>
              <a:t>Soruşturmayı yapanın yedi günden az olmamak üzere verdiği süre içinde veya belirtilen tarihte geçerli bir mazereti olmaksızın savunmasını yapmayan, savunma hakkından vazgeçmiş </a:t>
            </a:r>
            <a:r>
              <a:rPr lang="tr-TR" spc="-20" dirty="0">
                <a:solidFill>
                  <a:schemeClr val="tx1"/>
                </a:solidFill>
                <a:effectLst/>
                <a:latin typeface="Times New Roman" panose="02020603050405020304" pitchFamily="18" charset="0"/>
                <a:ea typeface="Arial"/>
                <a:cs typeface="Times New Roman" panose="02020603050405020304" pitchFamily="18" charset="0"/>
              </a:rPr>
              <a:t>sayılır</a:t>
            </a:r>
            <a:r>
              <a:rPr lang="tr-TR" spc="-20" dirty="0" smtClean="0">
                <a:solidFill>
                  <a:schemeClr val="tx1"/>
                </a:solidFill>
                <a:effectLst/>
                <a:latin typeface="Times New Roman" panose="02020603050405020304" pitchFamily="18" charset="0"/>
                <a:ea typeface="Arial"/>
                <a:cs typeface="Times New Roman" panose="02020603050405020304" pitchFamily="18" charset="0"/>
              </a:rPr>
              <a:t>.</a:t>
            </a:r>
            <a:endParaRPr lang="tr-TR" spc="-20" dirty="0">
              <a:solidFill>
                <a:schemeClr val="tx1"/>
              </a:solidFill>
              <a:effectLst/>
              <a:latin typeface="Times New Roman" panose="02020603050405020304" pitchFamily="18" charset="0"/>
              <a:ea typeface="Arial"/>
              <a:cs typeface="Times New Roman" panose="02020603050405020304" pitchFamily="18" charset="0"/>
            </a:endParaRPr>
          </a:p>
          <a:p>
            <a:pPr marL="914400" marR="251460" lvl="1" indent="-457200" algn="just">
              <a:lnSpc>
                <a:spcPct val="103000"/>
              </a:lnSpc>
              <a:spcAft>
                <a:spcPts val="0"/>
              </a:spcAft>
              <a:buClr>
                <a:srgbClr val="C00000"/>
              </a:buClr>
              <a:buSzPts val="2000"/>
              <a:buFont typeface="Arial" panose="020B0604020202020204" pitchFamily="34" charset="0"/>
              <a:buChar char="•"/>
              <a:tabLst>
                <a:tab pos="725170" algn="l"/>
              </a:tabLst>
            </a:pPr>
            <a:endParaRPr lang="tr-TR" spc="-20" dirty="0">
              <a:solidFill>
                <a:schemeClr val="tx1"/>
              </a:solidFill>
              <a:effectLst/>
              <a:latin typeface="Times New Roman" panose="02020603050405020304" pitchFamily="18" charset="0"/>
              <a:ea typeface="Arial"/>
              <a:cs typeface="Times New Roman" panose="02020603050405020304" pitchFamily="18" charset="0"/>
            </a:endParaRPr>
          </a:p>
          <a:p>
            <a:pPr marL="914400" marR="251460" lvl="1" indent="-457200" algn="just">
              <a:lnSpc>
                <a:spcPct val="103000"/>
              </a:lnSpc>
              <a:spcAft>
                <a:spcPts val="0"/>
              </a:spcAft>
              <a:buClr>
                <a:srgbClr val="C00000"/>
              </a:buClr>
              <a:buSzPts val="2000"/>
              <a:buFont typeface="Arial" panose="020B0604020202020204" pitchFamily="34" charset="0"/>
              <a:buChar char="•"/>
              <a:tabLst>
                <a:tab pos="725170" algn="l"/>
              </a:tabLst>
            </a:pPr>
            <a:r>
              <a:rPr lang="tr-TR" dirty="0">
                <a:solidFill>
                  <a:schemeClr val="tx1"/>
                </a:solidFill>
                <a:effectLst/>
                <a:latin typeface="Times New Roman" panose="02020603050405020304" pitchFamily="18" charset="0"/>
                <a:ea typeface="Arial"/>
                <a:cs typeface="Times New Roman" panose="02020603050405020304" pitchFamily="18" charset="0"/>
              </a:rPr>
              <a:t>Danıştay ve İdare Mahkemelerinin aldığı kararlara göre hukuken savunmanın soruşturmacı tarafından değil, disiplin amiri veya kurulu tarafından alınması </a:t>
            </a:r>
            <a:r>
              <a:rPr lang="tr-TR" spc="-15" dirty="0">
                <a:solidFill>
                  <a:schemeClr val="tx1"/>
                </a:solidFill>
                <a:effectLst/>
                <a:latin typeface="Times New Roman" panose="02020603050405020304" pitchFamily="18" charset="0"/>
                <a:ea typeface="Arial"/>
                <a:cs typeface="Times New Roman" panose="02020603050405020304" pitchFamily="18" charset="0"/>
              </a:rPr>
              <a:t>gerekir.  </a:t>
            </a:r>
            <a:r>
              <a:rPr lang="tr-TR" dirty="0">
                <a:solidFill>
                  <a:schemeClr val="tx1"/>
                </a:solidFill>
                <a:effectLst/>
                <a:latin typeface="Times New Roman" panose="02020603050405020304" pitchFamily="18" charset="0"/>
                <a:ea typeface="Arial"/>
                <a:cs typeface="Times New Roman" panose="02020603050405020304" pitchFamily="18" charset="0"/>
              </a:rPr>
              <a:t>Soruşturmacı tarafından alınmış savunma sadece ifade yerine</a:t>
            </a:r>
            <a:r>
              <a:rPr lang="tr-TR" spc="-25" dirty="0">
                <a:solidFill>
                  <a:schemeClr val="tx1"/>
                </a:solidFill>
                <a:effectLst/>
                <a:latin typeface="Times New Roman" panose="02020603050405020304" pitchFamily="18" charset="0"/>
                <a:ea typeface="Arial"/>
                <a:cs typeface="Times New Roman" panose="02020603050405020304" pitchFamily="18" charset="0"/>
              </a:rPr>
              <a:t> </a:t>
            </a:r>
            <a:r>
              <a:rPr lang="tr-TR" spc="-20" dirty="0">
                <a:solidFill>
                  <a:schemeClr val="tx1"/>
                </a:solidFill>
                <a:effectLst/>
                <a:latin typeface="Times New Roman" panose="02020603050405020304" pitchFamily="18" charset="0"/>
                <a:ea typeface="Arial"/>
                <a:cs typeface="Times New Roman" panose="02020603050405020304" pitchFamily="18" charset="0"/>
              </a:rPr>
              <a:t>geçer.(Örnek ; Danıştay </a:t>
            </a:r>
            <a:r>
              <a:rPr lang="tr-TR" dirty="0">
                <a:solidFill>
                  <a:schemeClr val="tx1"/>
                </a:solidFill>
                <a:effectLst/>
                <a:latin typeface="Times New Roman" panose="02020603050405020304" pitchFamily="18" charset="0"/>
                <a:ea typeface="Arial"/>
                <a:cs typeface="Times New Roman" panose="02020603050405020304" pitchFamily="18" charset="0"/>
              </a:rPr>
              <a:t> </a:t>
            </a:r>
            <a:r>
              <a:rPr lang="tr-TR" spc="-20" dirty="0">
                <a:solidFill>
                  <a:schemeClr val="tx1"/>
                </a:solidFill>
                <a:effectLst/>
                <a:latin typeface="Times New Roman" panose="02020603050405020304" pitchFamily="18" charset="0"/>
                <a:ea typeface="Arial"/>
                <a:cs typeface="Times New Roman" panose="02020603050405020304" pitchFamily="18" charset="0"/>
              </a:rPr>
              <a:t>Beşinci Daire	2016/10099	2016/4937 sayılı kararı)</a:t>
            </a:r>
            <a:endParaRPr lang="tr-TR" sz="1600" dirty="0">
              <a:solidFill>
                <a:schemeClr val="tx1"/>
              </a:solidFill>
              <a:effectLst/>
              <a:latin typeface="Times New Roman" panose="02020603050405020304" pitchFamily="18" charset="0"/>
              <a:ea typeface="Arial"/>
              <a:cs typeface="Times New Roman" panose="02020603050405020304" pitchFamily="18" charset="0"/>
            </a:endParaRPr>
          </a:p>
          <a:p>
            <a:pPr>
              <a:spcAft>
                <a:spcPts val="0"/>
              </a:spcAft>
              <a:buClr>
                <a:srgbClr val="C00000"/>
              </a:buClr>
            </a:pPr>
            <a:r>
              <a:rPr lang="tr-TR" dirty="0">
                <a:solidFill>
                  <a:schemeClr val="tx1"/>
                </a:solidFill>
                <a:effectLst/>
                <a:latin typeface="Times New Roman" panose="02020603050405020304" pitchFamily="18" charset="0"/>
                <a:ea typeface="Arial"/>
                <a:cs typeface="Times New Roman" panose="02020603050405020304" pitchFamily="18" charset="0"/>
              </a:rPr>
              <a:t>  </a:t>
            </a:r>
            <a:endParaRPr lang="tr-TR" sz="3600" dirty="0">
              <a:solidFill>
                <a:schemeClr val="tx1"/>
              </a:solidFill>
              <a:effectLst/>
              <a:latin typeface="Times New Roman" panose="02020603050405020304" pitchFamily="18" charset="0"/>
              <a:ea typeface="Arial"/>
              <a:cs typeface="Times New Roman" panose="02020603050405020304" pitchFamily="18" charset="0"/>
            </a:endParaRPr>
          </a:p>
          <a:p>
            <a:pPr marL="914400" marR="253365" lvl="1" indent="-457200" algn="just">
              <a:lnSpc>
                <a:spcPct val="103000"/>
              </a:lnSpc>
              <a:spcAft>
                <a:spcPts val="0"/>
              </a:spcAft>
              <a:buClr>
                <a:srgbClr val="C00000"/>
              </a:buClr>
              <a:buSzPts val="2000"/>
              <a:buFont typeface="Arial" panose="020B0604020202020204" pitchFamily="34" charset="0"/>
              <a:buChar char="•"/>
              <a:tabLst>
                <a:tab pos="725170" algn="l"/>
              </a:tabLst>
            </a:pPr>
            <a:r>
              <a:rPr lang="tr-TR" dirty="0">
                <a:solidFill>
                  <a:schemeClr val="tx1"/>
                </a:solidFill>
                <a:effectLst/>
                <a:latin typeface="Times New Roman" panose="02020603050405020304" pitchFamily="18" charset="0"/>
                <a:ea typeface="Arial"/>
                <a:cs typeface="Times New Roman" panose="02020603050405020304" pitchFamily="18" charset="0"/>
              </a:rPr>
              <a:t>Ceza vermeye yetkili kurulların tekrar savunma istemesi durumunda isnat edilen fiille birlikte önerilen disiplin cezası da soruşturulana bildirilir.</a:t>
            </a:r>
            <a:endParaRPr lang="tr-TR" sz="1600" dirty="0">
              <a:solidFill>
                <a:schemeClr val="tx1"/>
              </a:solidFill>
              <a:effectLst/>
              <a:latin typeface="Times New Roman" panose="02020603050405020304" pitchFamily="18" charset="0"/>
              <a:ea typeface="Arial"/>
              <a:cs typeface="Times New Roman" panose="02020603050405020304" pitchFamily="18" charset="0"/>
            </a:endParaRPr>
          </a:p>
          <a:p>
            <a:endParaRPr lang="tr-TR" dirty="0"/>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kern="0" dirty="0" smtClean="0">
                <a:solidFill>
                  <a:schemeClr val="bg1"/>
                </a:solidFill>
                <a:latin typeface="Arial"/>
                <a:ea typeface="Arial"/>
              </a:rPr>
              <a:t>Savunma Hakkı</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18579545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251520" y="1196752"/>
            <a:ext cx="8352928" cy="4535671"/>
          </a:xfrm>
        </p:spPr>
        <p:txBody>
          <a:bodyPr>
            <a:normAutofit fontScale="25000" lnSpcReduction="20000"/>
          </a:bodyPr>
          <a:lstStyle/>
          <a:p>
            <a:pPr>
              <a:spcBef>
                <a:spcPts val="50"/>
              </a:spcBef>
              <a:spcAft>
                <a:spcPts val="0"/>
              </a:spcAft>
            </a:pPr>
            <a:r>
              <a:rPr lang="tr-TR" b="1" i="1" dirty="0">
                <a:solidFill>
                  <a:srgbClr val="0070C0"/>
                </a:solidFill>
                <a:effectLst/>
                <a:latin typeface="Arial"/>
                <a:ea typeface="Arial"/>
              </a:rPr>
              <a:t> </a:t>
            </a:r>
            <a:endParaRPr lang="tr-TR" sz="3600" dirty="0">
              <a:effectLst/>
              <a:latin typeface="Arial"/>
              <a:ea typeface="Arial"/>
            </a:endParaRPr>
          </a:p>
          <a:p>
            <a:pPr marL="218440">
              <a:spcBef>
                <a:spcPts val="440"/>
              </a:spcBef>
              <a:spcAft>
                <a:spcPts val="0"/>
              </a:spcAft>
            </a:pPr>
            <a:r>
              <a:rPr lang="tr-TR" sz="8000" dirty="0">
                <a:solidFill>
                  <a:schemeClr val="tx1"/>
                </a:solidFill>
                <a:effectLst/>
                <a:latin typeface="Times New Roman" panose="02020603050405020304" pitchFamily="18" charset="0"/>
                <a:ea typeface="Arial"/>
                <a:cs typeface="Times New Roman" panose="02020603050405020304" pitchFamily="18" charset="0"/>
              </a:rPr>
              <a:t>Soruşturma raporlarında</a:t>
            </a:r>
            <a:r>
              <a:rPr lang="tr-TR" sz="8000" dirty="0" smtClean="0">
                <a:solidFill>
                  <a:schemeClr val="tx1"/>
                </a:solidFill>
                <a:effectLst/>
                <a:latin typeface="Times New Roman" panose="02020603050405020304" pitchFamily="18" charset="0"/>
                <a:ea typeface="Arial"/>
                <a:cs typeface="Times New Roman" panose="02020603050405020304" pitchFamily="18" charset="0"/>
              </a:rPr>
              <a:t>;</a:t>
            </a:r>
          </a:p>
          <a:p>
            <a:pPr marL="218440">
              <a:spcBef>
                <a:spcPts val="440"/>
              </a:spcBef>
              <a:spcAft>
                <a:spcPts val="0"/>
              </a:spcAft>
            </a:pPr>
            <a:endParaRPr lang="tr-TR" sz="8000" dirty="0">
              <a:solidFill>
                <a:schemeClr val="tx1"/>
              </a:solidFill>
              <a:effectLst/>
              <a:latin typeface="Times New Roman" panose="02020603050405020304" pitchFamily="18" charset="0"/>
              <a:ea typeface="Arial"/>
              <a:cs typeface="Times New Roman" panose="02020603050405020304" pitchFamily="18" charset="0"/>
            </a:endParaRPr>
          </a:p>
          <a:p>
            <a:pPr marL="571500" marR="92710" lvl="0" indent="-571500" algn="just">
              <a:lnSpc>
                <a:spcPct val="120000"/>
              </a:lnSpc>
              <a:spcAft>
                <a:spcPts val="0"/>
              </a:spcAft>
              <a:buClr>
                <a:srgbClr val="C00000"/>
              </a:buClr>
              <a:buSzPct val="100000"/>
              <a:buFont typeface="Arial" panose="020B0604020202020204" pitchFamily="34" charset="0"/>
              <a:buChar char="•"/>
              <a:tabLst>
                <a:tab pos="561340" algn="l"/>
              </a:tabLst>
            </a:pPr>
            <a:r>
              <a:rPr lang="tr-TR" sz="8000" dirty="0">
                <a:solidFill>
                  <a:schemeClr val="tx1"/>
                </a:solidFill>
                <a:effectLst/>
                <a:latin typeface="Times New Roman" panose="02020603050405020304" pitchFamily="18" charset="0"/>
                <a:ea typeface="Arial"/>
                <a:cs typeface="Times New Roman" panose="02020603050405020304" pitchFamily="18" charset="0"/>
              </a:rPr>
              <a:t>İtham edilen kişinin yararına ve zararına olan tüm </a:t>
            </a:r>
            <a:r>
              <a:rPr lang="tr-TR" sz="8000" spc="-20" dirty="0">
                <a:solidFill>
                  <a:schemeClr val="tx1"/>
                </a:solidFill>
                <a:effectLst/>
                <a:latin typeface="Times New Roman" panose="02020603050405020304" pitchFamily="18" charset="0"/>
                <a:ea typeface="Arial"/>
                <a:cs typeface="Times New Roman" panose="02020603050405020304" pitchFamily="18" charset="0"/>
              </a:rPr>
              <a:t>kanıtlar, </a:t>
            </a:r>
            <a:r>
              <a:rPr lang="tr-TR" sz="8000" dirty="0">
                <a:solidFill>
                  <a:schemeClr val="tx1"/>
                </a:solidFill>
                <a:effectLst/>
                <a:latin typeface="Times New Roman" panose="02020603050405020304" pitchFamily="18" charset="0"/>
                <a:ea typeface="Arial"/>
                <a:cs typeface="Times New Roman" panose="02020603050405020304" pitchFamily="18" charset="0"/>
              </a:rPr>
              <a:t>sicil ve disiplin durumu değerlendirilmeli, getirilen teklifin sebep ve hukuki dayanakları açıkça</a:t>
            </a:r>
            <a:r>
              <a:rPr lang="tr-TR" sz="8000" spc="-60" dirty="0">
                <a:solidFill>
                  <a:schemeClr val="tx1"/>
                </a:solidFill>
                <a:effectLst/>
                <a:latin typeface="Times New Roman" panose="02020603050405020304" pitchFamily="18" charset="0"/>
                <a:ea typeface="Arial"/>
                <a:cs typeface="Times New Roman" panose="02020603050405020304" pitchFamily="18" charset="0"/>
              </a:rPr>
              <a:t> </a:t>
            </a:r>
            <a:r>
              <a:rPr lang="tr-TR" sz="8000" dirty="0">
                <a:solidFill>
                  <a:schemeClr val="tx1"/>
                </a:solidFill>
                <a:effectLst/>
                <a:latin typeface="Times New Roman" panose="02020603050405020304" pitchFamily="18" charset="0"/>
                <a:ea typeface="Arial"/>
                <a:cs typeface="Times New Roman" panose="02020603050405020304" pitchFamily="18" charset="0"/>
              </a:rPr>
              <a:t>belirtilmeli</a:t>
            </a:r>
            <a:r>
              <a:rPr lang="tr-TR" sz="8000" dirty="0" smtClean="0">
                <a:solidFill>
                  <a:schemeClr val="tx1"/>
                </a:solidFill>
                <a:effectLst/>
                <a:latin typeface="Times New Roman" panose="02020603050405020304" pitchFamily="18" charset="0"/>
                <a:ea typeface="Arial"/>
                <a:cs typeface="Times New Roman" panose="02020603050405020304" pitchFamily="18" charset="0"/>
              </a:rPr>
              <a:t>,</a:t>
            </a:r>
          </a:p>
          <a:p>
            <a:pPr marR="92710" lvl="0" algn="just">
              <a:lnSpc>
                <a:spcPct val="120000"/>
              </a:lnSpc>
              <a:spcAft>
                <a:spcPts val="0"/>
              </a:spcAft>
              <a:buClr>
                <a:srgbClr val="C00000"/>
              </a:buClr>
              <a:buSzPct val="100000"/>
              <a:tabLst>
                <a:tab pos="561340" algn="l"/>
              </a:tabLst>
            </a:pPr>
            <a:endParaRPr lang="tr-TR" sz="8000" dirty="0">
              <a:solidFill>
                <a:schemeClr val="tx1"/>
              </a:solidFill>
              <a:effectLst/>
              <a:latin typeface="Times New Roman" panose="02020603050405020304" pitchFamily="18" charset="0"/>
              <a:ea typeface="Arial"/>
              <a:cs typeface="Times New Roman" panose="02020603050405020304" pitchFamily="18" charset="0"/>
            </a:endParaRPr>
          </a:p>
          <a:p>
            <a:pPr marL="571500" marR="92075" lvl="0" indent="-571500" algn="just">
              <a:lnSpc>
                <a:spcPct val="120000"/>
              </a:lnSpc>
              <a:spcAft>
                <a:spcPts val="0"/>
              </a:spcAft>
              <a:buClr>
                <a:srgbClr val="C00000"/>
              </a:buClr>
              <a:buSzPct val="100000"/>
              <a:buFont typeface="Arial" panose="020B0604020202020204" pitchFamily="34" charset="0"/>
              <a:buChar char="•"/>
              <a:tabLst>
                <a:tab pos="561340" algn="l"/>
              </a:tabLst>
            </a:pPr>
            <a:r>
              <a:rPr lang="tr-TR" sz="8000" dirty="0">
                <a:solidFill>
                  <a:schemeClr val="tx1"/>
                </a:solidFill>
                <a:effectLst/>
                <a:latin typeface="Times New Roman" panose="02020603050405020304" pitchFamily="18" charset="0"/>
                <a:ea typeface="Arial"/>
                <a:cs typeface="Times New Roman" panose="02020603050405020304" pitchFamily="18" charset="0"/>
              </a:rPr>
              <a:t>Bir önceki bölümün bir sonraki bölümü açıklayıcı ve geliştirici nitelikte olmasına, bölümler arasında uyum bulunmasına dikkat</a:t>
            </a:r>
            <a:r>
              <a:rPr lang="tr-TR" sz="8000" spc="-145" dirty="0">
                <a:solidFill>
                  <a:schemeClr val="tx1"/>
                </a:solidFill>
                <a:effectLst/>
                <a:latin typeface="Times New Roman" panose="02020603050405020304" pitchFamily="18" charset="0"/>
                <a:ea typeface="Arial"/>
                <a:cs typeface="Times New Roman" panose="02020603050405020304" pitchFamily="18" charset="0"/>
              </a:rPr>
              <a:t> </a:t>
            </a:r>
            <a:r>
              <a:rPr lang="tr-TR" sz="8000" dirty="0">
                <a:solidFill>
                  <a:schemeClr val="tx1"/>
                </a:solidFill>
                <a:effectLst/>
                <a:latin typeface="Times New Roman" panose="02020603050405020304" pitchFamily="18" charset="0"/>
                <a:ea typeface="Arial"/>
                <a:cs typeface="Times New Roman" panose="02020603050405020304" pitchFamily="18" charset="0"/>
              </a:rPr>
              <a:t>edilmeli</a:t>
            </a:r>
            <a:r>
              <a:rPr lang="tr-TR" sz="8000" dirty="0" smtClean="0">
                <a:solidFill>
                  <a:schemeClr val="tx1"/>
                </a:solidFill>
                <a:effectLst/>
                <a:latin typeface="Times New Roman" panose="02020603050405020304" pitchFamily="18" charset="0"/>
                <a:ea typeface="Arial"/>
                <a:cs typeface="Times New Roman" panose="02020603050405020304" pitchFamily="18" charset="0"/>
              </a:rPr>
              <a:t>,</a:t>
            </a:r>
          </a:p>
          <a:p>
            <a:pPr marR="92075" lvl="0" algn="just">
              <a:lnSpc>
                <a:spcPct val="120000"/>
              </a:lnSpc>
              <a:spcAft>
                <a:spcPts val="0"/>
              </a:spcAft>
              <a:buClr>
                <a:srgbClr val="C00000"/>
              </a:buClr>
              <a:buSzPct val="100000"/>
              <a:tabLst>
                <a:tab pos="561340" algn="l"/>
              </a:tabLst>
            </a:pPr>
            <a:endParaRPr lang="tr-TR" sz="8000" dirty="0">
              <a:solidFill>
                <a:schemeClr val="tx1"/>
              </a:solidFill>
              <a:effectLst/>
              <a:latin typeface="Times New Roman" panose="02020603050405020304" pitchFamily="18" charset="0"/>
              <a:ea typeface="Arial"/>
              <a:cs typeface="Times New Roman" panose="02020603050405020304" pitchFamily="18" charset="0"/>
            </a:endParaRPr>
          </a:p>
          <a:p>
            <a:pPr marL="571500" marR="92075" lvl="0" indent="-571500" algn="just">
              <a:lnSpc>
                <a:spcPct val="120000"/>
              </a:lnSpc>
              <a:spcAft>
                <a:spcPts val="0"/>
              </a:spcAft>
              <a:buClr>
                <a:srgbClr val="C00000"/>
              </a:buClr>
              <a:buSzPct val="100000"/>
              <a:buFont typeface="Arial" panose="020B0604020202020204" pitchFamily="34" charset="0"/>
              <a:buChar char="•"/>
              <a:tabLst>
                <a:tab pos="561340" algn="l"/>
              </a:tabLst>
            </a:pPr>
            <a:r>
              <a:rPr lang="tr-TR" sz="8000" dirty="0">
                <a:solidFill>
                  <a:schemeClr val="tx1"/>
                </a:solidFill>
                <a:latin typeface="Times New Roman" panose="02020603050405020304" pitchFamily="18" charset="0"/>
                <a:ea typeface="Arial"/>
                <a:cs typeface="Times New Roman" panose="02020603050405020304" pitchFamily="18" charset="0"/>
              </a:rPr>
              <a:t>Disiplin Soruşturma Raporu hazırlanırken yapılan işlemler ve ilgili belgeler Raporda yer alır. Değerlendirilmeye alınmayan bilgi ve belgelerin değerlendirmeye alınmama nedeninin (gerekçesi) raporda belirtilmesi gerekir. </a:t>
            </a:r>
          </a:p>
          <a:p>
            <a:pPr marR="90805">
              <a:lnSpc>
                <a:spcPct val="170000"/>
              </a:lnSpc>
              <a:spcAft>
                <a:spcPts val="0"/>
              </a:spcAft>
              <a:tabLst>
                <a:tab pos="561340" algn="l"/>
              </a:tabLst>
            </a:pPr>
            <a:r>
              <a:rPr lang="tr-TR" sz="5600" dirty="0">
                <a:solidFill>
                  <a:srgbClr val="0070C0"/>
                </a:solidFill>
                <a:effectLst/>
                <a:latin typeface="Arial"/>
                <a:ea typeface="Arial"/>
              </a:rPr>
              <a:t> </a:t>
            </a:r>
            <a:endParaRPr lang="tr-TR" sz="5600" dirty="0">
              <a:effectLst/>
              <a:latin typeface="Arial"/>
              <a:ea typeface="Arial"/>
            </a:endParaRPr>
          </a:p>
          <a:p>
            <a:endParaRPr lang="tr-TR" dirty="0"/>
          </a:p>
        </p:txBody>
      </p:sp>
      <p:sp>
        <p:nvSpPr>
          <p:cNvPr id="5"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kern="0" dirty="0" smtClean="0">
                <a:solidFill>
                  <a:schemeClr val="bg1"/>
                </a:solidFill>
                <a:latin typeface="Arial"/>
                <a:ea typeface="Arial"/>
              </a:rPr>
              <a:t>Soruşturma Raporu</a:t>
            </a:r>
            <a:endParaRPr lang="tr-TR" sz="2400" b="1" dirty="0">
              <a:solidFill>
                <a:schemeClr val="bg1"/>
              </a:solidFill>
            </a:endParaRP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37206616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23528" y="1052736"/>
            <a:ext cx="8424936" cy="4893647"/>
          </a:xfrm>
          <a:prstGeom prst="rect">
            <a:avLst/>
          </a:prstGeom>
        </p:spPr>
        <p:txBody>
          <a:bodyPr wrap="square">
            <a:spAutoFit/>
          </a:bodyPr>
          <a:lstStyle/>
          <a:p>
            <a:pPr marL="571500" marR="92075" lvl="0" indent="-571500" algn="just">
              <a:lnSpc>
                <a:spcPct val="120000"/>
              </a:lnSpc>
              <a:spcAft>
                <a:spcPts val="0"/>
              </a:spcAft>
              <a:buClr>
                <a:srgbClr val="C00000"/>
              </a:buClr>
              <a:buSzPct val="100000"/>
              <a:buFont typeface="Arial" panose="020B0604020202020204" pitchFamily="34" charset="0"/>
              <a:buChar char="•"/>
              <a:tabLst>
                <a:tab pos="561340" algn="l"/>
              </a:tabLst>
            </a:pPr>
            <a:r>
              <a:rPr lang="tr-TR" sz="2000" dirty="0">
                <a:latin typeface="Times New Roman" panose="02020603050405020304" pitchFamily="18" charset="0"/>
                <a:ea typeface="Arial"/>
                <a:cs typeface="Times New Roman" panose="02020603050405020304" pitchFamily="18" charset="0"/>
              </a:rPr>
              <a:t>Yürütülen Soruşturmada yapılan işlemlerin belgeli olması şarttır. Bu bakımdan yapılan her bir işlemle ilgili belge dosyada yer almalıdır.  Raporda yazışmalar dışındaki işlemlerin tespiti TUTANAKLA yapılması gerekir. (ifade tutanağı vs. gibi</a:t>
            </a:r>
            <a:r>
              <a:rPr lang="tr-TR" sz="2000" dirty="0" smtClean="0">
                <a:latin typeface="Times New Roman" panose="02020603050405020304" pitchFamily="18" charset="0"/>
                <a:ea typeface="Arial"/>
                <a:cs typeface="Times New Roman" panose="02020603050405020304" pitchFamily="18" charset="0"/>
              </a:rPr>
              <a:t>)</a:t>
            </a:r>
          </a:p>
          <a:p>
            <a:pPr marR="92075" lvl="0" algn="just">
              <a:lnSpc>
                <a:spcPct val="120000"/>
              </a:lnSpc>
              <a:spcAft>
                <a:spcPts val="0"/>
              </a:spcAft>
              <a:buClr>
                <a:srgbClr val="C00000"/>
              </a:buClr>
              <a:buSzPct val="100000"/>
              <a:tabLst>
                <a:tab pos="561340" algn="l"/>
              </a:tabLst>
            </a:pPr>
            <a:endParaRPr lang="tr-TR" sz="2000" dirty="0">
              <a:latin typeface="Times New Roman" panose="02020603050405020304" pitchFamily="18" charset="0"/>
              <a:ea typeface="Arial"/>
              <a:cs typeface="Times New Roman" panose="02020603050405020304" pitchFamily="18" charset="0"/>
            </a:endParaRPr>
          </a:p>
          <a:p>
            <a:pPr marL="571500" lvl="0" indent="-571500">
              <a:lnSpc>
                <a:spcPct val="120000"/>
              </a:lnSpc>
              <a:spcBef>
                <a:spcPts val="5"/>
              </a:spcBef>
              <a:buClr>
                <a:srgbClr val="C00000"/>
              </a:buClr>
              <a:buSzPct val="100000"/>
              <a:buFont typeface="Arial" panose="020B0604020202020204" pitchFamily="34" charset="0"/>
              <a:buChar char="•"/>
              <a:tabLst>
                <a:tab pos="560705" algn="l"/>
                <a:tab pos="561340" algn="l"/>
              </a:tabLst>
            </a:pPr>
            <a:r>
              <a:rPr lang="tr-TR" sz="2000" spc="-40" dirty="0">
                <a:latin typeface="Times New Roman" panose="02020603050405020304" pitchFamily="18" charset="0"/>
                <a:ea typeface="Arial"/>
                <a:cs typeface="Times New Roman" panose="02020603050405020304" pitchFamily="18" charset="0"/>
              </a:rPr>
              <a:t>Teklif </a:t>
            </a:r>
            <a:r>
              <a:rPr lang="tr-TR" sz="2000" dirty="0">
                <a:latin typeface="Times New Roman" panose="02020603050405020304" pitchFamily="18" charset="0"/>
                <a:ea typeface="Arial"/>
                <a:cs typeface="Times New Roman" panose="02020603050405020304" pitchFamily="18" charset="0"/>
              </a:rPr>
              <a:t>edilen ceza eylemle orantılı ve ölçülü</a:t>
            </a:r>
            <a:r>
              <a:rPr lang="tr-TR" sz="2000" spc="-65" dirty="0">
                <a:latin typeface="Times New Roman" panose="02020603050405020304" pitchFamily="18" charset="0"/>
                <a:ea typeface="Arial"/>
                <a:cs typeface="Times New Roman" panose="02020603050405020304" pitchFamily="18" charset="0"/>
              </a:rPr>
              <a:t> </a:t>
            </a:r>
            <a:r>
              <a:rPr lang="tr-TR" sz="2000" dirty="0">
                <a:latin typeface="Times New Roman" panose="02020603050405020304" pitchFamily="18" charset="0"/>
                <a:ea typeface="Arial"/>
                <a:cs typeface="Times New Roman" panose="02020603050405020304" pitchFamily="18" charset="0"/>
              </a:rPr>
              <a:t>olmalı</a:t>
            </a:r>
            <a:r>
              <a:rPr lang="tr-TR" sz="2000" dirty="0" smtClean="0">
                <a:latin typeface="Times New Roman" panose="02020603050405020304" pitchFamily="18" charset="0"/>
                <a:ea typeface="Arial"/>
                <a:cs typeface="Times New Roman" panose="02020603050405020304" pitchFamily="18" charset="0"/>
              </a:rPr>
              <a:t>,</a:t>
            </a:r>
          </a:p>
          <a:p>
            <a:pPr lvl="0">
              <a:lnSpc>
                <a:spcPct val="120000"/>
              </a:lnSpc>
              <a:spcBef>
                <a:spcPts val="5"/>
              </a:spcBef>
              <a:buClr>
                <a:srgbClr val="C00000"/>
              </a:buClr>
              <a:buSzPct val="100000"/>
              <a:tabLst>
                <a:tab pos="560705" algn="l"/>
                <a:tab pos="561340" algn="l"/>
              </a:tabLst>
            </a:pPr>
            <a:endParaRPr lang="tr-TR" sz="2000" dirty="0">
              <a:latin typeface="Times New Roman" panose="02020603050405020304" pitchFamily="18" charset="0"/>
              <a:ea typeface="Arial"/>
              <a:cs typeface="Times New Roman" panose="02020603050405020304" pitchFamily="18" charset="0"/>
            </a:endParaRPr>
          </a:p>
          <a:p>
            <a:pPr marL="571500" marR="92710" lvl="0" indent="-571500" algn="just">
              <a:lnSpc>
                <a:spcPct val="120000"/>
              </a:lnSpc>
              <a:spcAft>
                <a:spcPts val="0"/>
              </a:spcAft>
              <a:buClr>
                <a:srgbClr val="C00000"/>
              </a:buClr>
              <a:buSzPct val="100000"/>
              <a:buFont typeface="Arial" panose="020B0604020202020204" pitchFamily="34" charset="0"/>
              <a:buChar char="•"/>
              <a:tabLst>
                <a:tab pos="561340" algn="l"/>
              </a:tabLst>
            </a:pPr>
            <a:r>
              <a:rPr lang="tr-TR" sz="2000" dirty="0">
                <a:latin typeface="Times New Roman" panose="02020603050405020304" pitchFamily="18" charset="0"/>
                <a:ea typeface="Arial"/>
                <a:cs typeface="Times New Roman" panose="02020603050405020304" pitchFamily="18" charset="0"/>
              </a:rPr>
              <a:t>Türk Ceza Kanununda suç olarak nitelendirilen terimlere gerekmedikçe yer</a:t>
            </a:r>
            <a:r>
              <a:rPr lang="tr-TR" sz="2000" spc="-20" dirty="0">
                <a:latin typeface="Times New Roman" panose="02020603050405020304" pitchFamily="18" charset="0"/>
                <a:ea typeface="Arial"/>
                <a:cs typeface="Times New Roman" panose="02020603050405020304" pitchFamily="18" charset="0"/>
              </a:rPr>
              <a:t> </a:t>
            </a:r>
            <a:r>
              <a:rPr lang="tr-TR" sz="2000" dirty="0">
                <a:latin typeface="Times New Roman" panose="02020603050405020304" pitchFamily="18" charset="0"/>
                <a:ea typeface="Arial"/>
                <a:cs typeface="Times New Roman" panose="02020603050405020304" pitchFamily="18" charset="0"/>
              </a:rPr>
              <a:t>verilmemelidir</a:t>
            </a:r>
            <a:r>
              <a:rPr lang="tr-TR" sz="2000" dirty="0" smtClean="0">
                <a:latin typeface="Times New Roman" panose="02020603050405020304" pitchFamily="18" charset="0"/>
                <a:ea typeface="Arial"/>
                <a:cs typeface="Times New Roman" panose="02020603050405020304" pitchFamily="18" charset="0"/>
              </a:rPr>
              <a:t>.</a:t>
            </a:r>
          </a:p>
          <a:p>
            <a:pPr marR="92710" lvl="0" algn="just">
              <a:lnSpc>
                <a:spcPct val="120000"/>
              </a:lnSpc>
              <a:spcAft>
                <a:spcPts val="0"/>
              </a:spcAft>
              <a:buClr>
                <a:srgbClr val="C00000"/>
              </a:buClr>
              <a:buSzPct val="100000"/>
              <a:tabLst>
                <a:tab pos="561340" algn="l"/>
              </a:tabLst>
            </a:pPr>
            <a:endParaRPr lang="tr-TR" sz="2000" dirty="0">
              <a:latin typeface="Times New Roman" panose="02020603050405020304" pitchFamily="18" charset="0"/>
              <a:ea typeface="Arial"/>
              <a:cs typeface="Times New Roman" panose="02020603050405020304" pitchFamily="18" charset="0"/>
            </a:endParaRPr>
          </a:p>
          <a:p>
            <a:pPr marL="571500" marR="90805" lvl="0" indent="-571500" algn="just">
              <a:lnSpc>
                <a:spcPct val="120000"/>
              </a:lnSpc>
              <a:spcAft>
                <a:spcPts val="0"/>
              </a:spcAft>
              <a:buClr>
                <a:srgbClr val="C00000"/>
              </a:buClr>
              <a:buSzPct val="100000"/>
              <a:buFont typeface="Arial" panose="020B0604020202020204" pitchFamily="34" charset="0"/>
              <a:buChar char="•"/>
              <a:tabLst>
                <a:tab pos="561340" algn="l"/>
              </a:tabLst>
            </a:pPr>
            <a:r>
              <a:rPr lang="tr-TR" sz="2000" dirty="0">
                <a:latin typeface="Times New Roman" panose="02020603050405020304" pitchFamily="18" charset="0"/>
                <a:ea typeface="Arial"/>
                <a:cs typeface="Times New Roman" panose="02020603050405020304" pitchFamily="18" charset="0"/>
              </a:rPr>
              <a:t>Soruşturma raporu son sayfasına tarih, düzenleyenlerin isim ve unvanı konulup, her sayfası imzalanarak bir üst yazı ile dizi pusulasına bağlanır; dosya ile birlikte soruşturma emri veren makama</a:t>
            </a:r>
            <a:r>
              <a:rPr lang="tr-TR" sz="2000" spc="-140" dirty="0">
                <a:latin typeface="Times New Roman" panose="02020603050405020304" pitchFamily="18" charset="0"/>
                <a:ea typeface="Arial"/>
                <a:cs typeface="Times New Roman" panose="02020603050405020304" pitchFamily="18" charset="0"/>
              </a:rPr>
              <a:t> </a:t>
            </a:r>
            <a:r>
              <a:rPr lang="tr-TR" sz="2000" spc="-15" dirty="0">
                <a:latin typeface="Times New Roman" panose="02020603050405020304" pitchFamily="18" charset="0"/>
                <a:ea typeface="Arial"/>
                <a:cs typeface="Times New Roman" panose="02020603050405020304" pitchFamily="18" charset="0"/>
              </a:rPr>
              <a:t>sunulur. </a:t>
            </a:r>
          </a:p>
        </p:txBody>
      </p:sp>
      <p:sp>
        <p:nvSpPr>
          <p:cNvPr id="5"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kern="0" dirty="0" smtClean="0">
                <a:solidFill>
                  <a:schemeClr val="bg1"/>
                </a:solidFill>
                <a:latin typeface="Arial"/>
                <a:ea typeface="Arial"/>
              </a:rPr>
              <a:t>Soruşturma Raporu</a:t>
            </a:r>
            <a:endParaRPr lang="tr-TR" sz="2400" b="1" dirty="0">
              <a:solidFill>
                <a:schemeClr val="bg1"/>
              </a:solidFill>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8477068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23528" y="1412776"/>
            <a:ext cx="8424936" cy="4680520"/>
          </a:xfrm>
        </p:spPr>
        <p:txBody>
          <a:bodyPr>
            <a:normAutofit fontScale="55000" lnSpcReduction="20000"/>
          </a:bodyPr>
          <a:lstStyle/>
          <a:p>
            <a:pPr>
              <a:spcBef>
                <a:spcPts val="45"/>
              </a:spcBef>
              <a:spcAft>
                <a:spcPts val="0"/>
              </a:spcAft>
            </a:pPr>
            <a:r>
              <a:rPr lang="tr-TR" b="1" dirty="0">
                <a:solidFill>
                  <a:srgbClr val="FF0000"/>
                </a:solidFill>
                <a:effectLst/>
                <a:latin typeface="Arial"/>
                <a:ea typeface="Arial"/>
              </a:rPr>
              <a:t> </a:t>
            </a:r>
          </a:p>
          <a:p>
            <a:pPr marL="571500" marR="92075" lvl="0" indent="-571500" algn="just">
              <a:lnSpc>
                <a:spcPct val="111000"/>
              </a:lnSpc>
              <a:spcAft>
                <a:spcPts val="0"/>
              </a:spcAft>
              <a:buClr>
                <a:srgbClr val="C00000"/>
              </a:buClr>
              <a:buSzPts val="2000"/>
              <a:buFont typeface="Arial" panose="020B0604020202020204" pitchFamily="34" charset="0"/>
              <a:buChar char="•"/>
              <a:tabLst>
                <a:tab pos="377190" algn="l"/>
              </a:tabLst>
            </a:pPr>
            <a:r>
              <a:rPr lang="tr-TR" sz="3600" dirty="0">
                <a:solidFill>
                  <a:schemeClr val="tx1"/>
                </a:solidFill>
                <a:effectLst/>
                <a:latin typeface="Times New Roman" panose="02020603050405020304" pitchFamily="18" charset="0"/>
                <a:ea typeface="Arial"/>
                <a:cs typeface="Times New Roman" panose="02020603050405020304" pitchFamily="18" charset="0"/>
              </a:rPr>
              <a:t>Görevden uzaklaştırma tedbiri disiplin veya ceza soruşturmasının herhangi bir safhasında üç ay süreyle </a:t>
            </a:r>
            <a:r>
              <a:rPr lang="tr-TR" sz="3600" spc="-15" dirty="0">
                <a:solidFill>
                  <a:schemeClr val="tx1"/>
                </a:solidFill>
                <a:effectLst/>
                <a:latin typeface="Times New Roman" panose="02020603050405020304" pitchFamily="18" charset="0"/>
                <a:ea typeface="Arial"/>
                <a:cs typeface="Times New Roman" panose="02020603050405020304" pitchFamily="18" charset="0"/>
              </a:rPr>
              <a:t>alınabilir. </a:t>
            </a:r>
            <a:r>
              <a:rPr lang="tr-TR" sz="3600" dirty="0">
                <a:solidFill>
                  <a:schemeClr val="tx1"/>
                </a:solidFill>
                <a:effectLst/>
                <a:latin typeface="Times New Roman" panose="02020603050405020304" pitchFamily="18" charset="0"/>
                <a:ea typeface="Arial"/>
                <a:cs typeface="Times New Roman" panose="02020603050405020304" pitchFamily="18" charset="0"/>
              </a:rPr>
              <a:t>Bu sürenin bitiminde tedbir kararının alınmasına ilişkin sebeplerin devam etmesi halinde tedbir her defasında üç ay</a:t>
            </a:r>
            <a:r>
              <a:rPr lang="tr-TR" sz="3600" spc="-85" dirty="0">
                <a:solidFill>
                  <a:schemeClr val="tx1"/>
                </a:solidFill>
                <a:effectLst/>
                <a:latin typeface="Times New Roman" panose="02020603050405020304" pitchFamily="18" charset="0"/>
                <a:ea typeface="Arial"/>
                <a:cs typeface="Times New Roman" panose="02020603050405020304" pitchFamily="18" charset="0"/>
              </a:rPr>
              <a:t> </a:t>
            </a:r>
            <a:r>
              <a:rPr lang="tr-TR" sz="3600" spc="-15" dirty="0">
                <a:solidFill>
                  <a:schemeClr val="tx1"/>
                </a:solidFill>
                <a:effectLst/>
                <a:latin typeface="Times New Roman" panose="02020603050405020304" pitchFamily="18" charset="0"/>
                <a:ea typeface="Arial"/>
                <a:cs typeface="Times New Roman" panose="02020603050405020304" pitchFamily="18" charset="0"/>
              </a:rPr>
              <a:t>uzatılabilir</a:t>
            </a:r>
            <a:r>
              <a:rPr lang="tr-TR" sz="3600" spc="-15" dirty="0" smtClean="0">
                <a:solidFill>
                  <a:schemeClr val="tx1"/>
                </a:solidFill>
                <a:effectLst/>
                <a:latin typeface="Times New Roman" panose="02020603050405020304" pitchFamily="18" charset="0"/>
                <a:ea typeface="Arial"/>
                <a:cs typeface="Times New Roman" panose="02020603050405020304" pitchFamily="18" charset="0"/>
              </a:rPr>
              <a:t>.</a:t>
            </a:r>
          </a:p>
          <a:p>
            <a:pPr marR="92075" lvl="0" algn="just">
              <a:lnSpc>
                <a:spcPct val="111000"/>
              </a:lnSpc>
              <a:spcAft>
                <a:spcPts val="0"/>
              </a:spcAft>
              <a:buClr>
                <a:srgbClr val="C00000"/>
              </a:buClr>
              <a:buSzPts val="2000"/>
              <a:tabLst>
                <a:tab pos="377190" algn="l"/>
              </a:tabLst>
            </a:pPr>
            <a:endParaRPr lang="tr-TR" sz="3600" dirty="0">
              <a:solidFill>
                <a:schemeClr val="tx1"/>
              </a:solidFill>
              <a:effectLst/>
              <a:latin typeface="Times New Roman" panose="02020603050405020304" pitchFamily="18" charset="0"/>
              <a:ea typeface="Arial"/>
              <a:cs typeface="Times New Roman" panose="02020603050405020304" pitchFamily="18" charset="0"/>
            </a:endParaRPr>
          </a:p>
          <a:p>
            <a:pPr marL="571500" marR="93980" lvl="0" indent="-571500" algn="just">
              <a:lnSpc>
                <a:spcPct val="111000"/>
              </a:lnSpc>
              <a:spcAft>
                <a:spcPts val="0"/>
              </a:spcAft>
              <a:buClr>
                <a:srgbClr val="C00000"/>
              </a:buClr>
              <a:buSzPts val="2000"/>
              <a:buFont typeface="Arial" panose="020B0604020202020204" pitchFamily="34" charset="0"/>
              <a:buChar char="•"/>
              <a:tabLst>
                <a:tab pos="377190" algn="l"/>
              </a:tabLst>
            </a:pPr>
            <a:r>
              <a:rPr lang="tr-TR" sz="3600" dirty="0">
                <a:solidFill>
                  <a:schemeClr val="tx1"/>
                </a:solidFill>
                <a:effectLst/>
                <a:latin typeface="Times New Roman" panose="02020603050405020304" pitchFamily="18" charset="0"/>
                <a:ea typeface="Arial"/>
                <a:cs typeface="Times New Roman" panose="02020603050405020304" pitchFamily="18" charset="0"/>
              </a:rPr>
              <a:t>Görevinden uzaklaştırılan hakkında, uzaklaştırmayı izleyen on işgünü içinde soruşturmaya başlanması</a:t>
            </a:r>
            <a:r>
              <a:rPr lang="tr-TR" sz="3600" spc="-100" dirty="0">
                <a:solidFill>
                  <a:schemeClr val="tx1"/>
                </a:solidFill>
                <a:effectLst/>
                <a:latin typeface="Times New Roman" panose="02020603050405020304" pitchFamily="18" charset="0"/>
                <a:ea typeface="Arial"/>
                <a:cs typeface="Times New Roman" panose="02020603050405020304" pitchFamily="18" charset="0"/>
              </a:rPr>
              <a:t> </a:t>
            </a:r>
            <a:r>
              <a:rPr lang="tr-TR" sz="3600" spc="-15" dirty="0">
                <a:solidFill>
                  <a:schemeClr val="tx1"/>
                </a:solidFill>
                <a:effectLst/>
                <a:latin typeface="Times New Roman" panose="02020603050405020304" pitchFamily="18" charset="0"/>
                <a:ea typeface="Arial"/>
                <a:cs typeface="Times New Roman" panose="02020603050405020304" pitchFamily="18" charset="0"/>
              </a:rPr>
              <a:t>şarttır</a:t>
            </a:r>
            <a:r>
              <a:rPr lang="tr-TR" sz="3600" spc="-15" dirty="0" smtClean="0">
                <a:solidFill>
                  <a:schemeClr val="tx1"/>
                </a:solidFill>
                <a:effectLst/>
                <a:latin typeface="Times New Roman" panose="02020603050405020304" pitchFamily="18" charset="0"/>
                <a:ea typeface="Arial"/>
                <a:cs typeface="Times New Roman" panose="02020603050405020304" pitchFamily="18" charset="0"/>
              </a:rPr>
              <a:t>.</a:t>
            </a:r>
          </a:p>
          <a:p>
            <a:pPr marR="93980" lvl="0" algn="just">
              <a:lnSpc>
                <a:spcPct val="111000"/>
              </a:lnSpc>
              <a:spcAft>
                <a:spcPts val="0"/>
              </a:spcAft>
              <a:buClr>
                <a:srgbClr val="C00000"/>
              </a:buClr>
              <a:buSzPts val="2000"/>
              <a:tabLst>
                <a:tab pos="377190" algn="l"/>
              </a:tabLst>
            </a:pPr>
            <a:endParaRPr lang="tr-TR" sz="3600" dirty="0">
              <a:solidFill>
                <a:schemeClr val="tx1"/>
              </a:solidFill>
              <a:effectLst/>
              <a:latin typeface="Times New Roman" panose="02020603050405020304" pitchFamily="18" charset="0"/>
              <a:ea typeface="Arial"/>
              <a:cs typeface="Times New Roman" panose="02020603050405020304" pitchFamily="18" charset="0"/>
            </a:endParaRPr>
          </a:p>
          <a:p>
            <a:pPr marL="571500" marR="92710" lvl="0" indent="-571500" algn="just">
              <a:lnSpc>
                <a:spcPct val="111000"/>
              </a:lnSpc>
              <a:spcAft>
                <a:spcPts val="0"/>
              </a:spcAft>
              <a:buClr>
                <a:srgbClr val="C00000"/>
              </a:buClr>
              <a:buSzPts val="2000"/>
              <a:buFont typeface="Arial" panose="020B0604020202020204" pitchFamily="34" charset="0"/>
              <a:buChar char="•"/>
              <a:tabLst>
                <a:tab pos="377190" algn="l"/>
              </a:tabLst>
            </a:pPr>
            <a:r>
              <a:rPr lang="tr-TR" sz="3600" dirty="0">
                <a:solidFill>
                  <a:schemeClr val="tx1"/>
                </a:solidFill>
                <a:effectLst/>
                <a:latin typeface="Times New Roman" panose="02020603050405020304" pitchFamily="18" charset="0"/>
                <a:ea typeface="Arial"/>
                <a:cs typeface="Times New Roman" panose="02020603050405020304" pitchFamily="18" charset="0"/>
              </a:rPr>
              <a:t>Soruşturma sonunda kamu görevinden çıkarma cezası önerilmesi hali dışında görevden uzaklaştırma tedbiri, bu tedbiri alan yetkililerce derhal </a:t>
            </a:r>
            <a:r>
              <a:rPr lang="tr-TR" sz="3600" spc="-15" dirty="0">
                <a:solidFill>
                  <a:schemeClr val="tx1"/>
                </a:solidFill>
                <a:effectLst/>
                <a:latin typeface="Times New Roman" panose="02020603050405020304" pitchFamily="18" charset="0"/>
                <a:ea typeface="Arial"/>
                <a:cs typeface="Times New Roman" panose="02020603050405020304" pitchFamily="18" charset="0"/>
              </a:rPr>
              <a:t>kaldırılır</a:t>
            </a:r>
            <a:r>
              <a:rPr lang="tr-TR" sz="3600" spc="-15" dirty="0" smtClean="0">
                <a:solidFill>
                  <a:schemeClr val="tx1"/>
                </a:solidFill>
                <a:effectLst/>
                <a:latin typeface="Times New Roman" panose="02020603050405020304" pitchFamily="18" charset="0"/>
                <a:ea typeface="Arial"/>
                <a:cs typeface="Times New Roman" panose="02020603050405020304" pitchFamily="18" charset="0"/>
              </a:rPr>
              <a:t>.</a:t>
            </a:r>
          </a:p>
          <a:p>
            <a:pPr marR="92710" lvl="0" algn="just">
              <a:lnSpc>
                <a:spcPct val="111000"/>
              </a:lnSpc>
              <a:spcAft>
                <a:spcPts val="0"/>
              </a:spcAft>
              <a:buClr>
                <a:srgbClr val="C00000"/>
              </a:buClr>
              <a:buSzPts val="2000"/>
              <a:tabLst>
                <a:tab pos="377190" algn="l"/>
              </a:tabLst>
            </a:pPr>
            <a:endParaRPr lang="tr-TR" sz="4000" dirty="0">
              <a:solidFill>
                <a:schemeClr val="tx1"/>
              </a:solidFill>
              <a:effectLst/>
              <a:latin typeface="Times New Roman" panose="02020603050405020304" pitchFamily="18" charset="0"/>
              <a:ea typeface="Arial"/>
              <a:cs typeface="Times New Roman" panose="02020603050405020304" pitchFamily="18" charset="0"/>
            </a:endParaRPr>
          </a:p>
          <a:p>
            <a:pPr marL="218440">
              <a:spcBef>
                <a:spcPts val="105"/>
              </a:spcBef>
              <a:spcAft>
                <a:spcPts val="0"/>
              </a:spcAft>
            </a:pPr>
            <a:r>
              <a:rPr lang="tr-TR" dirty="0">
                <a:effectLst/>
                <a:latin typeface="Arial"/>
                <a:ea typeface="Arial"/>
              </a:rPr>
              <a:t> </a:t>
            </a:r>
            <a:endParaRPr lang="tr-TR" sz="3600" dirty="0">
              <a:effectLst/>
              <a:latin typeface="Arial"/>
              <a:ea typeface="Arial"/>
            </a:endParaRPr>
          </a:p>
          <a:p>
            <a:endParaRPr lang="tr-TR" dirty="0"/>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Arial"/>
              </a:rPr>
              <a:t>Görevden Uzaklaştırma </a:t>
            </a:r>
            <a:r>
              <a:rPr lang="tr-TR" sz="2400" b="1" dirty="0" smtClean="0">
                <a:solidFill>
                  <a:schemeClr val="bg1"/>
                </a:solidFill>
                <a:latin typeface="Arial"/>
                <a:ea typeface="Arial"/>
              </a:rPr>
              <a:t>Tedbiri</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6685408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67544" y="1556792"/>
            <a:ext cx="8224318" cy="3272691"/>
          </a:xfrm>
          <a:prstGeom prst="rect">
            <a:avLst/>
          </a:prstGeom>
        </p:spPr>
        <p:txBody>
          <a:bodyPr wrap="square">
            <a:spAutoFit/>
          </a:bodyPr>
          <a:lstStyle/>
          <a:p>
            <a:pPr marL="571500" lvl="0" indent="-571500" algn="just">
              <a:lnSpc>
                <a:spcPts val="2280"/>
              </a:lnSpc>
              <a:spcAft>
                <a:spcPts val="0"/>
              </a:spcAft>
              <a:buClr>
                <a:srgbClr val="C00000"/>
              </a:buClr>
              <a:buSzPts val="2000"/>
              <a:buFont typeface="Arial" panose="020B0604020202020204" pitchFamily="34" charset="0"/>
              <a:buChar char="•"/>
              <a:tabLst>
                <a:tab pos="377190" algn="l"/>
              </a:tabLst>
            </a:pPr>
            <a:r>
              <a:rPr lang="tr-TR" sz="2000" dirty="0">
                <a:latin typeface="Times New Roman" panose="02020603050405020304" pitchFamily="18" charset="0"/>
                <a:ea typeface="Arial"/>
                <a:cs typeface="Times New Roman" panose="02020603050405020304" pitchFamily="18" charset="0"/>
              </a:rPr>
              <a:t>Soruşturmayı yürütenler de görevden uzaklaştırmayı teklif</a:t>
            </a:r>
            <a:r>
              <a:rPr lang="tr-TR" sz="2000" spc="-190" dirty="0">
                <a:latin typeface="Times New Roman" panose="02020603050405020304" pitchFamily="18" charset="0"/>
                <a:ea typeface="Arial"/>
                <a:cs typeface="Times New Roman" panose="02020603050405020304" pitchFamily="18" charset="0"/>
              </a:rPr>
              <a:t> </a:t>
            </a:r>
            <a:r>
              <a:rPr lang="tr-TR" sz="2000" dirty="0">
                <a:latin typeface="Times New Roman" panose="02020603050405020304" pitchFamily="18" charset="0"/>
                <a:ea typeface="Arial"/>
                <a:cs typeface="Times New Roman" panose="02020603050405020304" pitchFamily="18" charset="0"/>
              </a:rPr>
              <a:t>edebilirler.</a:t>
            </a:r>
          </a:p>
          <a:p>
            <a:pPr lvl="0" algn="just">
              <a:lnSpc>
                <a:spcPts val="2280"/>
              </a:lnSpc>
              <a:spcAft>
                <a:spcPts val="0"/>
              </a:spcAft>
              <a:buClr>
                <a:srgbClr val="C00000"/>
              </a:buClr>
              <a:buSzPts val="2000"/>
              <a:tabLst>
                <a:tab pos="377190" algn="l"/>
              </a:tabLst>
            </a:pPr>
            <a:endParaRPr lang="tr-TR" sz="2000" dirty="0">
              <a:latin typeface="Times New Roman" panose="02020603050405020304" pitchFamily="18" charset="0"/>
              <a:ea typeface="Arial"/>
              <a:cs typeface="Times New Roman" panose="02020603050405020304" pitchFamily="18" charset="0"/>
            </a:endParaRPr>
          </a:p>
          <a:p>
            <a:pPr marL="571500" lvl="0" indent="-571500" algn="just">
              <a:spcBef>
                <a:spcPts val="245"/>
              </a:spcBef>
              <a:spcAft>
                <a:spcPts val="0"/>
              </a:spcAft>
              <a:buClr>
                <a:srgbClr val="C00000"/>
              </a:buClr>
              <a:buSzPts val="2000"/>
              <a:buFont typeface="Arial" panose="020B0604020202020204" pitchFamily="34" charset="0"/>
              <a:buChar char="•"/>
              <a:tabLst>
                <a:tab pos="377190" algn="l"/>
              </a:tabLst>
            </a:pPr>
            <a:r>
              <a:rPr lang="tr-TR" sz="2000" dirty="0">
                <a:latin typeface="Times New Roman" panose="02020603050405020304" pitchFamily="18" charset="0"/>
                <a:ea typeface="Arial"/>
                <a:cs typeface="Times New Roman" panose="02020603050405020304" pitchFamily="18" charset="0"/>
              </a:rPr>
              <a:t>Görevden uzaklaştırmaya Yükseköğretim Üst Kuruluş Başkanları</a:t>
            </a:r>
            <a:r>
              <a:rPr lang="tr-TR" sz="2000" spc="-280" dirty="0">
                <a:latin typeface="Times New Roman" panose="02020603050405020304" pitchFamily="18" charset="0"/>
                <a:ea typeface="Arial"/>
                <a:cs typeface="Times New Roman" panose="02020603050405020304" pitchFamily="18" charset="0"/>
              </a:rPr>
              <a:t> </a:t>
            </a:r>
            <a:r>
              <a:rPr lang="tr-TR" sz="2000" dirty="0">
                <a:latin typeface="Times New Roman" panose="02020603050405020304" pitchFamily="18" charset="0"/>
                <a:ea typeface="Arial"/>
                <a:cs typeface="Times New Roman" panose="02020603050405020304" pitchFamily="18" charset="0"/>
              </a:rPr>
              <a:t>ile devlet yükseköğretim kurumlarında atamaya yetkili amirler karar </a:t>
            </a:r>
            <a:r>
              <a:rPr lang="tr-TR" sz="2000" dirty="0" smtClean="0">
                <a:latin typeface="Times New Roman" panose="02020603050405020304" pitchFamily="18" charset="0"/>
                <a:ea typeface="Arial"/>
                <a:cs typeface="Times New Roman" panose="02020603050405020304" pitchFamily="18" charset="0"/>
              </a:rPr>
              <a:t>verir.</a:t>
            </a:r>
          </a:p>
          <a:p>
            <a:pPr marL="571500" lvl="0" indent="-571500" algn="just">
              <a:spcBef>
                <a:spcPts val="245"/>
              </a:spcBef>
              <a:spcAft>
                <a:spcPts val="0"/>
              </a:spcAft>
              <a:buClr>
                <a:srgbClr val="C00000"/>
              </a:buClr>
              <a:buSzPts val="2000"/>
              <a:buFont typeface="Arial" panose="020B0604020202020204" pitchFamily="34" charset="0"/>
              <a:buChar char="•"/>
              <a:tabLst>
                <a:tab pos="377190" algn="l"/>
              </a:tabLst>
            </a:pPr>
            <a:endParaRPr lang="tr-TR" sz="2000" dirty="0">
              <a:latin typeface="Times New Roman" panose="02020603050405020304" pitchFamily="18" charset="0"/>
              <a:ea typeface="Arial"/>
              <a:cs typeface="Times New Roman" panose="02020603050405020304" pitchFamily="18" charset="0"/>
            </a:endParaRPr>
          </a:p>
          <a:p>
            <a:pPr marL="571500" lvl="0" indent="-571500" algn="just">
              <a:spcBef>
                <a:spcPts val="245"/>
              </a:spcBef>
              <a:spcAft>
                <a:spcPts val="0"/>
              </a:spcAft>
              <a:buClr>
                <a:srgbClr val="C00000"/>
              </a:buClr>
              <a:buSzPts val="2000"/>
              <a:buFont typeface="Arial" panose="020B0604020202020204" pitchFamily="34" charset="0"/>
              <a:buChar char="•"/>
              <a:tabLst>
                <a:tab pos="377190" algn="l"/>
              </a:tabLst>
            </a:pPr>
            <a:r>
              <a:rPr lang="tr-TR" sz="2000" dirty="0" smtClean="0">
                <a:latin typeface="Times New Roman" panose="02020603050405020304" pitchFamily="18" charset="0"/>
                <a:ea typeface="Arial"/>
                <a:cs typeface="Times New Roman" panose="02020603050405020304" pitchFamily="18" charset="0"/>
              </a:rPr>
              <a:t>Rektör </a:t>
            </a:r>
            <a:r>
              <a:rPr lang="tr-TR" sz="2000" dirty="0">
                <a:latin typeface="Times New Roman" panose="02020603050405020304" pitchFamily="18" charset="0"/>
                <a:ea typeface="Arial"/>
                <a:cs typeface="Times New Roman" panose="02020603050405020304" pitchFamily="18" charset="0"/>
              </a:rPr>
              <a:t>ve dekanların uzaklaştırma kararı, amirinin teklifi </a:t>
            </a:r>
            <a:r>
              <a:rPr lang="tr-TR" sz="2000" dirty="0" smtClean="0">
                <a:latin typeface="Times New Roman" panose="02020603050405020304" pitchFamily="18" charset="0"/>
                <a:ea typeface="Arial"/>
                <a:cs typeface="Times New Roman" panose="02020603050405020304" pitchFamily="18" charset="0"/>
              </a:rPr>
              <a:t>üzerine</a:t>
            </a:r>
            <a:r>
              <a:rPr lang="tr-TR" sz="2000" spc="-270" dirty="0" smtClean="0">
                <a:latin typeface="Times New Roman" panose="02020603050405020304" pitchFamily="18" charset="0"/>
                <a:ea typeface="Arial"/>
                <a:cs typeface="Times New Roman" panose="02020603050405020304" pitchFamily="18" charset="0"/>
              </a:rPr>
              <a:t> </a:t>
            </a:r>
            <a:r>
              <a:rPr lang="tr-TR" sz="2000" dirty="0">
                <a:latin typeface="Times New Roman" panose="02020603050405020304" pitchFamily="18" charset="0"/>
                <a:ea typeface="Arial"/>
                <a:cs typeface="Times New Roman" panose="02020603050405020304" pitchFamily="18" charset="0"/>
              </a:rPr>
              <a:t>YÖK Genel Kurulu tarafından</a:t>
            </a:r>
            <a:r>
              <a:rPr lang="tr-TR" sz="2000" spc="-60" dirty="0">
                <a:latin typeface="Times New Roman" panose="02020603050405020304" pitchFamily="18" charset="0"/>
                <a:ea typeface="Arial"/>
                <a:cs typeface="Times New Roman" panose="02020603050405020304" pitchFamily="18" charset="0"/>
              </a:rPr>
              <a:t> </a:t>
            </a:r>
            <a:r>
              <a:rPr lang="tr-TR" sz="2000" spc="-15" dirty="0" smtClean="0">
                <a:latin typeface="Times New Roman" panose="02020603050405020304" pitchFamily="18" charset="0"/>
                <a:ea typeface="Arial"/>
                <a:cs typeface="Times New Roman" panose="02020603050405020304" pitchFamily="18" charset="0"/>
              </a:rPr>
              <a:t>verilir.</a:t>
            </a:r>
          </a:p>
          <a:p>
            <a:pPr marL="571500" lvl="0" indent="-571500" algn="just">
              <a:spcBef>
                <a:spcPts val="245"/>
              </a:spcBef>
              <a:spcAft>
                <a:spcPts val="0"/>
              </a:spcAft>
              <a:buClr>
                <a:srgbClr val="C00000"/>
              </a:buClr>
              <a:buSzPts val="2000"/>
              <a:buFont typeface="Arial" panose="020B0604020202020204" pitchFamily="34" charset="0"/>
              <a:buChar char="•"/>
              <a:tabLst>
                <a:tab pos="377190" algn="l"/>
              </a:tabLst>
            </a:pPr>
            <a:endParaRPr lang="tr-TR" sz="2000" spc="-15" dirty="0">
              <a:latin typeface="Times New Roman" panose="02020603050405020304" pitchFamily="18" charset="0"/>
              <a:ea typeface="Arial"/>
              <a:cs typeface="Times New Roman" panose="02020603050405020304" pitchFamily="18" charset="0"/>
            </a:endParaRPr>
          </a:p>
          <a:p>
            <a:pPr marL="571500" lvl="0" indent="-571500" algn="just">
              <a:spcBef>
                <a:spcPts val="245"/>
              </a:spcBef>
              <a:spcAft>
                <a:spcPts val="0"/>
              </a:spcAft>
              <a:buClr>
                <a:srgbClr val="C00000"/>
              </a:buClr>
              <a:buSzPts val="2000"/>
              <a:buFont typeface="Arial" panose="020B0604020202020204" pitchFamily="34" charset="0"/>
              <a:buChar char="•"/>
              <a:tabLst>
                <a:tab pos="377190" algn="l"/>
              </a:tabLst>
            </a:pPr>
            <a:r>
              <a:rPr lang="tr-TR" sz="2000" dirty="0" smtClean="0">
                <a:latin typeface="Times New Roman" panose="02020603050405020304" pitchFamily="18" charset="0"/>
                <a:ea typeface="Arial"/>
                <a:cs typeface="Times New Roman" panose="02020603050405020304" pitchFamily="18" charset="0"/>
              </a:rPr>
              <a:t>Göreve </a:t>
            </a:r>
            <a:r>
              <a:rPr lang="tr-TR" sz="2000" dirty="0">
                <a:latin typeface="Times New Roman" panose="02020603050405020304" pitchFamily="18" charset="0"/>
                <a:ea typeface="Arial"/>
                <a:cs typeface="Times New Roman" panose="02020603050405020304" pitchFamily="18" charset="0"/>
              </a:rPr>
              <a:t>tekrar başlatılanların uzaklaştırmada geçirdiği süre,</a:t>
            </a:r>
            <a:r>
              <a:rPr lang="tr-TR" sz="2000" spc="-210" dirty="0">
                <a:latin typeface="Times New Roman" panose="02020603050405020304" pitchFamily="18" charset="0"/>
                <a:ea typeface="Arial"/>
                <a:cs typeface="Times New Roman" panose="02020603050405020304" pitchFamily="18" charset="0"/>
              </a:rPr>
              <a:t> </a:t>
            </a:r>
            <a:r>
              <a:rPr lang="tr-TR" sz="2000" dirty="0">
                <a:latin typeface="Times New Roman" panose="02020603050405020304" pitchFamily="18" charset="0"/>
                <a:ea typeface="Arial"/>
                <a:cs typeface="Times New Roman" panose="02020603050405020304" pitchFamily="18" charset="0"/>
              </a:rPr>
              <a:t>akademik bekleme süresinde geçirilmiş sayılır.</a:t>
            </a:r>
          </a:p>
        </p:txBody>
      </p:sp>
      <p:sp>
        <p:nvSpPr>
          <p:cNvPr id="5"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Arial"/>
              </a:rPr>
              <a:t>Görevden Uzaklaştırma </a:t>
            </a:r>
            <a:r>
              <a:rPr lang="tr-TR" sz="2400" b="1" dirty="0" smtClean="0">
                <a:solidFill>
                  <a:schemeClr val="bg1"/>
                </a:solidFill>
                <a:latin typeface="Arial"/>
                <a:ea typeface="Arial"/>
              </a:rPr>
              <a:t>Tedbiri</a:t>
            </a:r>
            <a:endParaRPr lang="tr-TR" sz="2400" b="1" dirty="0">
              <a:solidFill>
                <a:schemeClr val="bg1"/>
              </a:solidFill>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0732213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07504" y="851446"/>
            <a:ext cx="9008710" cy="5961930"/>
          </a:xfrm>
        </p:spPr>
        <p:txBody>
          <a:bodyPr>
            <a:normAutofit fontScale="25000" lnSpcReduction="20000"/>
          </a:bodyPr>
          <a:lstStyle/>
          <a:p>
            <a:pPr algn="just">
              <a:spcBef>
                <a:spcPts val="30"/>
              </a:spcBef>
              <a:spcAft>
                <a:spcPts val="0"/>
              </a:spcAft>
            </a:pPr>
            <a:r>
              <a:rPr lang="tr-TR" sz="8000" dirty="0" smtClean="0">
                <a:solidFill>
                  <a:schemeClr val="tx1"/>
                </a:solidFill>
                <a:effectLst/>
                <a:latin typeface="Times New Roman" panose="02020603050405020304" pitchFamily="18" charset="0"/>
                <a:ea typeface="Arial"/>
                <a:cs typeface="Times New Roman" panose="02020603050405020304" pitchFamily="18" charset="0"/>
              </a:rPr>
              <a:t>Disiplin </a:t>
            </a:r>
            <a:r>
              <a:rPr lang="tr-TR" sz="8000" dirty="0">
                <a:solidFill>
                  <a:schemeClr val="tx1"/>
                </a:solidFill>
                <a:effectLst/>
                <a:latin typeface="Times New Roman" panose="02020603050405020304" pitchFamily="18" charset="0"/>
                <a:ea typeface="Arial"/>
                <a:cs typeface="Times New Roman" panose="02020603050405020304" pitchFamily="18" charset="0"/>
              </a:rPr>
              <a:t>suçlarında 2 çeşit zaman aşımı vardır, </a:t>
            </a:r>
            <a:endParaRPr lang="tr-TR" sz="8000" dirty="0" smtClean="0">
              <a:solidFill>
                <a:schemeClr val="tx1"/>
              </a:solidFill>
              <a:effectLst/>
              <a:latin typeface="Times New Roman" panose="02020603050405020304" pitchFamily="18" charset="0"/>
              <a:ea typeface="Arial"/>
              <a:cs typeface="Times New Roman" panose="02020603050405020304" pitchFamily="18" charset="0"/>
            </a:endParaRPr>
          </a:p>
          <a:p>
            <a:pPr algn="just">
              <a:spcBef>
                <a:spcPts val="30"/>
              </a:spcBef>
              <a:spcAft>
                <a:spcPts val="0"/>
              </a:spcAft>
            </a:pPr>
            <a:endParaRPr lang="tr-TR" sz="8000" dirty="0">
              <a:solidFill>
                <a:schemeClr val="tx1"/>
              </a:solidFill>
              <a:latin typeface="Times New Roman" panose="02020603050405020304" pitchFamily="18" charset="0"/>
              <a:ea typeface="Arial"/>
              <a:cs typeface="Times New Roman" panose="02020603050405020304" pitchFamily="18" charset="0"/>
            </a:endParaRPr>
          </a:p>
          <a:p>
            <a:pPr algn="just">
              <a:spcBef>
                <a:spcPts val="30"/>
              </a:spcBef>
              <a:spcAft>
                <a:spcPts val="0"/>
              </a:spcAft>
            </a:pPr>
            <a:r>
              <a:rPr lang="tr-TR" sz="8000" dirty="0" smtClean="0">
                <a:solidFill>
                  <a:schemeClr val="tx1"/>
                </a:solidFill>
                <a:effectLst/>
                <a:latin typeface="Times New Roman" panose="02020603050405020304" pitchFamily="18" charset="0"/>
                <a:ea typeface="Arial"/>
                <a:cs typeface="Times New Roman" panose="02020603050405020304" pitchFamily="18" charset="0"/>
              </a:rPr>
              <a:t>birincisi </a:t>
            </a:r>
            <a:r>
              <a:rPr lang="tr-TR" sz="8000" dirty="0">
                <a:solidFill>
                  <a:schemeClr val="tx1"/>
                </a:solidFill>
                <a:effectLst/>
                <a:latin typeface="Times New Roman" panose="02020603050405020304" pitchFamily="18" charset="0"/>
                <a:ea typeface="Arial"/>
                <a:cs typeface="Times New Roman" panose="02020603050405020304" pitchFamily="18" charset="0"/>
              </a:rPr>
              <a:t>soruşturmaya başlama </a:t>
            </a:r>
            <a:r>
              <a:rPr lang="tr-TR" sz="8000" dirty="0" smtClean="0">
                <a:solidFill>
                  <a:schemeClr val="tx1"/>
                </a:solidFill>
                <a:effectLst/>
                <a:latin typeface="Times New Roman" panose="02020603050405020304" pitchFamily="18" charset="0"/>
                <a:ea typeface="Arial"/>
                <a:cs typeface="Times New Roman" panose="02020603050405020304" pitchFamily="18" charset="0"/>
              </a:rPr>
              <a:t>zamanaşımı,</a:t>
            </a:r>
          </a:p>
          <a:p>
            <a:pPr algn="just">
              <a:spcBef>
                <a:spcPts val="30"/>
              </a:spcBef>
              <a:spcAft>
                <a:spcPts val="0"/>
              </a:spcAft>
            </a:pPr>
            <a:endParaRPr lang="tr-TR" sz="8000" dirty="0">
              <a:solidFill>
                <a:schemeClr val="tx1"/>
              </a:solidFill>
              <a:latin typeface="Times New Roman" panose="02020603050405020304" pitchFamily="18" charset="0"/>
              <a:ea typeface="Arial"/>
              <a:cs typeface="Times New Roman" panose="02020603050405020304" pitchFamily="18" charset="0"/>
            </a:endParaRPr>
          </a:p>
          <a:p>
            <a:pPr algn="just">
              <a:spcBef>
                <a:spcPts val="30"/>
              </a:spcBef>
              <a:spcAft>
                <a:spcPts val="0"/>
              </a:spcAft>
            </a:pPr>
            <a:r>
              <a:rPr lang="tr-TR" sz="8000" dirty="0" smtClean="0">
                <a:solidFill>
                  <a:schemeClr val="tx1"/>
                </a:solidFill>
                <a:effectLst/>
                <a:latin typeface="Times New Roman" panose="02020603050405020304" pitchFamily="18" charset="0"/>
                <a:ea typeface="Arial"/>
                <a:cs typeface="Times New Roman" panose="02020603050405020304" pitchFamily="18" charset="0"/>
              </a:rPr>
              <a:t>ikincisi</a:t>
            </a:r>
            <a:r>
              <a:rPr lang="tr-TR" sz="8000" spc="5" dirty="0" smtClean="0">
                <a:solidFill>
                  <a:schemeClr val="tx1"/>
                </a:solidFill>
                <a:effectLst/>
                <a:latin typeface="Times New Roman" panose="02020603050405020304" pitchFamily="18" charset="0"/>
                <a:ea typeface="Arial"/>
                <a:cs typeface="Times New Roman" panose="02020603050405020304" pitchFamily="18" charset="0"/>
              </a:rPr>
              <a:t> </a:t>
            </a:r>
            <a:r>
              <a:rPr lang="tr-TR" sz="8000" dirty="0">
                <a:solidFill>
                  <a:schemeClr val="tx1"/>
                </a:solidFill>
                <a:effectLst/>
                <a:latin typeface="Times New Roman" panose="02020603050405020304" pitchFamily="18" charset="0"/>
                <a:ea typeface="Arial"/>
                <a:cs typeface="Times New Roman" panose="02020603050405020304" pitchFamily="18" charset="0"/>
              </a:rPr>
              <a:t>ise </a:t>
            </a:r>
            <a:r>
              <a:rPr lang="tr-TR" sz="8000" dirty="0" smtClean="0">
                <a:solidFill>
                  <a:schemeClr val="tx1"/>
                </a:solidFill>
                <a:effectLst/>
                <a:latin typeface="Times New Roman" panose="02020603050405020304" pitchFamily="18" charset="0"/>
                <a:ea typeface="Arial"/>
                <a:cs typeface="Times New Roman" panose="02020603050405020304" pitchFamily="18" charset="0"/>
              </a:rPr>
              <a:t>ceza </a:t>
            </a:r>
            <a:r>
              <a:rPr lang="tr-TR" sz="8000" dirty="0">
                <a:solidFill>
                  <a:schemeClr val="tx1"/>
                </a:solidFill>
                <a:effectLst/>
                <a:latin typeface="Times New Roman" panose="02020603050405020304" pitchFamily="18" charset="0"/>
                <a:ea typeface="Arial"/>
                <a:cs typeface="Times New Roman" panose="02020603050405020304" pitchFamily="18" charset="0"/>
              </a:rPr>
              <a:t>verme zamanaşımı vardır.</a:t>
            </a:r>
          </a:p>
          <a:p>
            <a:pPr marL="561340" indent="-342900" algn="just">
              <a:lnSpc>
                <a:spcPct val="120000"/>
              </a:lnSpc>
              <a:spcAft>
                <a:spcPts val="0"/>
              </a:spcAft>
              <a:tabLst>
                <a:tab pos="560705" algn="l"/>
                <a:tab pos="561340" algn="l"/>
              </a:tabLst>
            </a:pPr>
            <a:endParaRPr lang="tr-TR" sz="8000" dirty="0">
              <a:solidFill>
                <a:schemeClr val="tx1"/>
              </a:solidFill>
              <a:effectLst/>
              <a:latin typeface="Times New Roman" panose="02020603050405020304" pitchFamily="18" charset="0"/>
              <a:ea typeface="Arial"/>
              <a:cs typeface="Times New Roman" panose="02020603050405020304" pitchFamily="18" charset="0"/>
            </a:endParaRPr>
          </a:p>
          <a:p>
            <a:pPr marR="513080" lvl="0" algn="just">
              <a:lnSpc>
                <a:spcPct val="120000"/>
              </a:lnSpc>
              <a:spcBef>
                <a:spcPts val="355"/>
              </a:spcBef>
              <a:spcAft>
                <a:spcPts val="0"/>
              </a:spcAft>
              <a:buClr>
                <a:srgbClr val="001F5F"/>
              </a:buClr>
              <a:buSzPts val="2000"/>
              <a:tabLst>
                <a:tab pos="512445" algn="l"/>
                <a:tab pos="513080" algn="l"/>
              </a:tabLst>
            </a:pPr>
            <a:r>
              <a:rPr lang="tr-TR" sz="8000" dirty="0">
                <a:solidFill>
                  <a:schemeClr val="tx1"/>
                </a:solidFill>
                <a:effectLst/>
                <a:latin typeface="Times New Roman" panose="02020603050405020304" pitchFamily="18" charset="0"/>
                <a:ea typeface="Arial"/>
                <a:cs typeface="Times New Roman" panose="02020603050405020304" pitchFamily="18" charset="0"/>
              </a:rPr>
              <a:t>Soruşturmaya başlama zaman aşımı </a:t>
            </a:r>
            <a:r>
              <a:rPr lang="tr-TR" sz="8000" dirty="0" smtClean="0">
                <a:solidFill>
                  <a:schemeClr val="tx1"/>
                </a:solidFill>
                <a:effectLst/>
                <a:latin typeface="Times New Roman" panose="02020603050405020304" pitchFamily="18" charset="0"/>
                <a:ea typeface="Arial"/>
                <a:cs typeface="Times New Roman" panose="02020603050405020304" pitchFamily="18" charset="0"/>
              </a:rPr>
              <a:t>:</a:t>
            </a:r>
          </a:p>
          <a:p>
            <a:pPr marR="513080" lvl="0" algn="just">
              <a:lnSpc>
                <a:spcPct val="120000"/>
              </a:lnSpc>
              <a:spcBef>
                <a:spcPts val="355"/>
              </a:spcBef>
              <a:spcAft>
                <a:spcPts val="0"/>
              </a:spcAft>
              <a:buClr>
                <a:srgbClr val="001F5F"/>
              </a:buClr>
              <a:buSzPts val="2000"/>
              <a:tabLst>
                <a:tab pos="512445" algn="l"/>
                <a:tab pos="513080" algn="l"/>
              </a:tabLst>
            </a:pPr>
            <a:endParaRPr lang="tr-TR" sz="8000" dirty="0">
              <a:solidFill>
                <a:schemeClr val="tx1"/>
              </a:solidFill>
              <a:latin typeface="Times New Roman" panose="02020603050405020304" pitchFamily="18" charset="0"/>
              <a:ea typeface="Arial"/>
              <a:cs typeface="Times New Roman" panose="02020603050405020304" pitchFamily="18" charset="0"/>
            </a:endParaRPr>
          </a:p>
          <a:p>
            <a:pPr marR="513080" lvl="0" algn="just">
              <a:lnSpc>
                <a:spcPct val="120000"/>
              </a:lnSpc>
              <a:spcBef>
                <a:spcPts val="355"/>
              </a:spcBef>
              <a:spcAft>
                <a:spcPts val="0"/>
              </a:spcAft>
              <a:buClr>
                <a:srgbClr val="001F5F"/>
              </a:buClr>
              <a:buSzPts val="2000"/>
              <a:tabLst>
                <a:tab pos="512445" algn="l"/>
                <a:tab pos="513080" algn="l"/>
              </a:tabLst>
            </a:pPr>
            <a:r>
              <a:rPr lang="tr-TR" sz="8000" dirty="0" smtClean="0">
                <a:solidFill>
                  <a:schemeClr val="tx1"/>
                </a:solidFill>
                <a:effectLst/>
                <a:latin typeface="Times New Roman" panose="02020603050405020304" pitchFamily="18" charset="0"/>
                <a:ea typeface="Arial"/>
                <a:cs typeface="Times New Roman" panose="02020603050405020304" pitchFamily="18" charset="0"/>
              </a:rPr>
              <a:t>Disiplin </a:t>
            </a:r>
            <a:r>
              <a:rPr lang="tr-TR" sz="8000" dirty="0">
                <a:solidFill>
                  <a:schemeClr val="tx1"/>
                </a:solidFill>
                <a:effectLst/>
                <a:latin typeface="Times New Roman" panose="02020603050405020304" pitchFamily="18" charset="0"/>
                <a:ea typeface="Arial"/>
                <a:cs typeface="Times New Roman" panose="02020603050405020304" pitchFamily="18" charset="0"/>
              </a:rPr>
              <a:t>cezası verilmesini gerektiren fiil ve hallerin işlendiğinin  </a:t>
            </a:r>
            <a:r>
              <a:rPr lang="tr-TR" sz="8000" dirty="0" smtClean="0">
                <a:solidFill>
                  <a:schemeClr val="tx1"/>
                </a:solidFill>
                <a:effectLst/>
                <a:latin typeface="Times New Roman" panose="02020603050405020304" pitchFamily="18" charset="0"/>
                <a:ea typeface="Arial"/>
                <a:cs typeface="Times New Roman" panose="02020603050405020304" pitchFamily="18" charset="0"/>
              </a:rPr>
              <a:t>öğrenildiği tarihten</a:t>
            </a:r>
            <a:r>
              <a:rPr lang="tr-TR" sz="8000" spc="-65" dirty="0" smtClean="0">
                <a:solidFill>
                  <a:schemeClr val="tx1"/>
                </a:solidFill>
                <a:effectLst/>
                <a:latin typeface="Times New Roman" panose="02020603050405020304" pitchFamily="18" charset="0"/>
                <a:ea typeface="Arial"/>
                <a:cs typeface="Times New Roman" panose="02020603050405020304" pitchFamily="18" charset="0"/>
              </a:rPr>
              <a:t> </a:t>
            </a:r>
            <a:r>
              <a:rPr lang="tr-TR" sz="8000" dirty="0" smtClean="0">
                <a:solidFill>
                  <a:schemeClr val="tx1"/>
                </a:solidFill>
                <a:effectLst/>
                <a:latin typeface="Times New Roman" panose="02020603050405020304" pitchFamily="18" charset="0"/>
                <a:ea typeface="Arial"/>
                <a:cs typeface="Times New Roman" panose="02020603050405020304" pitchFamily="18" charset="0"/>
              </a:rPr>
              <a:t>itibaren;</a:t>
            </a:r>
          </a:p>
          <a:p>
            <a:pPr marR="513080" lvl="0" algn="just">
              <a:lnSpc>
                <a:spcPct val="120000"/>
              </a:lnSpc>
              <a:spcBef>
                <a:spcPts val="355"/>
              </a:spcBef>
              <a:spcAft>
                <a:spcPts val="0"/>
              </a:spcAft>
              <a:buClr>
                <a:srgbClr val="001F5F"/>
              </a:buClr>
              <a:buSzPts val="2000"/>
              <a:tabLst>
                <a:tab pos="512445" algn="l"/>
                <a:tab pos="513080" algn="l"/>
              </a:tabLst>
            </a:pPr>
            <a:endParaRPr lang="tr-TR" sz="8000" dirty="0">
              <a:solidFill>
                <a:schemeClr val="tx1"/>
              </a:solidFill>
              <a:latin typeface="Times New Roman" panose="02020603050405020304" pitchFamily="18" charset="0"/>
              <a:ea typeface="Arial"/>
              <a:cs typeface="Times New Roman" panose="02020603050405020304" pitchFamily="18" charset="0"/>
            </a:endParaRPr>
          </a:p>
          <a:p>
            <a:pPr marL="1143000" marR="513080" lvl="0" indent="-1143000" algn="just">
              <a:lnSpc>
                <a:spcPct val="120000"/>
              </a:lnSpc>
              <a:spcBef>
                <a:spcPts val="355"/>
              </a:spcBef>
              <a:spcAft>
                <a:spcPts val="0"/>
              </a:spcAft>
              <a:buClr>
                <a:srgbClr val="C00000"/>
              </a:buClr>
              <a:buSzPct val="100000"/>
              <a:buFont typeface="Arial" panose="020B0604020202020204" pitchFamily="34" charset="0"/>
              <a:buChar char="•"/>
              <a:tabLst>
                <a:tab pos="512445" algn="l"/>
                <a:tab pos="513080" algn="l"/>
              </a:tabLst>
            </a:pPr>
            <a:r>
              <a:rPr lang="tr-TR" sz="8000" dirty="0">
                <a:solidFill>
                  <a:schemeClr val="tx1"/>
                </a:solidFill>
                <a:latin typeface="Times New Roman" panose="02020603050405020304" pitchFamily="18" charset="0"/>
                <a:cs typeface="Times New Roman" panose="02020603050405020304" pitchFamily="18" charset="0"/>
              </a:rPr>
              <a:t>Uyarma, kınama, aylıktan veya ücretten kesme ve kademe ilerlemesinin durdurulması veya birden fazla ücretten kesme cezalarında bir ay </a:t>
            </a:r>
            <a:r>
              <a:rPr lang="tr-TR" sz="8000" dirty="0" smtClean="0">
                <a:solidFill>
                  <a:schemeClr val="tx1"/>
                </a:solidFill>
                <a:latin typeface="Times New Roman" panose="02020603050405020304" pitchFamily="18" charset="0"/>
                <a:cs typeface="Times New Roman" panose="02020603050405020304" pitchFamily="18" charset="0"/>
              </a:rPr>
              <a:t>içinde,</a:t>
            </a:r>
          </a:p>
          <a:p>
            <a:pPr marL="1143000" marR="513080" lvl="0" indent="-1143000" algn="just">
              <a:lnSpc>
                <a:spcPct val="120000"/>
              </a:lnSpc>
              <a:spcBef>
                <a:spcPts val="355"/>
              </a:spcBef>
              <a:spcAft>
                <a:spcPts val="0"/>
              </a:spcAft>
              <a:buClr>
                <a:srgbClr val="C00000"/>
              </a:buClr>
              <a:buSzPct val="100000"/>
              <a:buFont typeface="Arial" panose="020B0604020202020204" pitchFamily="34" charset="0"/>
              <a:buChar char="•"/>
              <a:tabLst>
                <a:tab pos="512445" algn="l"/>
                <a:tab pos="513080" algn="l"/>
              </a:tabLst>
            </a:pPr>
            <a:endParaRPr lang="tr-TR" sz="8000" dirty="0">
              <a:solidFill>
                <a:schemeClr val="tx1"/>
              </a:solidFill>
              <a:latin typeface="Times New Roman" panose="02020603050405020304" pitchFamily="18" charset="0"/>
              <a:cs typeface="Times New Roman" panose="02020603050405020304" pitchFamily="18" charset="0"/>
            </a:endParaRPr>
          </a:p>
          <a:p>
            <a:pPr marL="1143000" marR="513080" lvl="0" indent="-1143000" algn="just">
              <a:lnSpc>
                <a:spcPct val="120000"/>
              </a:lnSpc>
              <a:spcBef>
                <a:spcPts val="355"/>
              </a:spcBef>
              <a:spcAft>
                <a:spcPts val="0"/>
              </a:spcAft>
              <a:buClr>
                <a:srgbClr val="C00000"/>
              </a:buClr>
              <a:buSzPct val="100000"/>
              <a:buFont typeface="Arial" panose="020B0604020202020204" pitchFamily="34" charset="0"/>
              <a:buChar char="•"/>
              <a:tabLst>
                <a:tab pos="512445" algn="l"/>
                <a:tab pos="513080" algn="l"/>
              </a:tabLst>
            </a:pPr>
            <a:r>
              <a:rPr lang="tr-TR" sz="8000" dirty="0" smtClean="0">
                <a:solidFill>
                  <a:schemeClr val="tx1"/>
                </a:solidFill>
                <a:latin typeface="Times New Roman" panose="02020603050405020304" pitchFamily="18" charset="0"/>
                <a:cs typeface="Times New Roman" panose="02020603050405020304" pitchFamily="18" charset="0"/>
              </a:rPr>
              <a:t>Üniversite </a:t>
            </a:r>
            <a:r>
              <a:rPr lang="tr-TR" sz="8000" dirty="0">
                <a:solidFill>
                  <a:schemeClr val="tx1"/>
                </a:solidFill>
                <a:latin typeface="Times New Roman" panose="02020603050405020304" pitchFamily="18" charset="0"/>
                <a:cs typeface="Times New Roman" panose="02020603050405020304" pitchFamily="18" charset="0"/>
              </a:rPr>
              <a:t>öğretim mesleğinden çıkarma ve kamu görevinden </a:t>
            </a:r>
            <a:r>
              <a:rPr lang="tr-TR" sz="8000" dirty="0" smtClean="0">
                <a:solidFill>
                  <a:schemeClr val="tx1"/>
                </a:solidFill>
                <a:latin typeface="Times New Roman" panose="02020603050405020304" pitchFamily="18" charset="0"/>
                <a:cs typeface="Times New Roman" panose="02020603050405020304" pitchFamily="18" charset="0"/>
              </a:rPr>
              <a:t>çıkarma </a:t>
            </a:r>
            <a:r>
              <a:rPr lang="tr-TR" sz="8000" dirty="0">
                <a:solidFill>
                  <a:schemeClr val="tx1"/>
                </a:solidFill>
                <a:latin typeface="Times New Roman" panose="02020603050405020304" pitchFamily="18" charset="0"/>
                <a:cs typeface="Times New Roman" panose="02020603050405020304" pitchFamily="18" charset="0"/>
              </a:rPr>
              <a:t>cezasında altı ay içinde, disiplin soruşturmasına başlanılmadığı takdirde disiplin soruşturması </a:t>
            </a:r>
            <a:r>
              <a:rPr lang="tr-TR" sz="8000" dirty="0" smtClean="0">
                <a:solidFill>
                  <a:schemeClr val="tx1"/>
                </a:solidFill>
                <a:latin typeface="Times New Roman" panose="02020603050405020304" pitchFamily="18" charset="0"/>
                <a:cs typeface="Times New Roman" panose="02020603050405020304" pitchFamily="18" charset="0"/>
              </a:rPr>
              <a:t> açılamaz</a:t>
            </a:r>
            <a:r>
              <a:rPr lang="tr-TR" sz="8000" dirty="0">
                <a:solidFill>
                  <a:schemeClr val="tx1"/>
                </a:solidFill>
                <a:latin typeface="Times New Roman" panose="02020603050405020304" pitchFamily="18" charset="0"/>
                <a:cs typeface="Times New Roman" panose="02020603050405020304" pitchFamily="18" charset="0"/>
              </a:rPr>
              <a:t>.</a:t>
            </a:r>
          </a:p>
          <a:p>
            <a:pPr algn="just">
              <a:lnSpc>
                <a:spcPct val="120000"/>
              </a:lnSpc>
              <a:buSzPts val="1800"/>
              <a:tabLst>
                <a:tab pos="541655" algn="l"/>
                <a:tab pos="542290" algn="l"/>
              </a:tabLst>
            </a:pPr>
            <a:endParaRPr lang="tr-TR" sz="8000" dirty="0">
              <a:solidFill>
                <a:schemeClr val="tx1"/>
              </a:solidFill>
              <a:effectLst/>
              <a:latin typeface="Times New Roman" panose="02020603050405020304" pitchFamily="18" charset="0"/>
              <a:ea typeface="Arial"/>
              <a:cs typeface="Times New Roman" panose="02020603050405020304" pitchFamily="18" charset="0"/>
            </a:endParaRPr>
          </a:p>
          <a:p>
            <a:pPr algn="just">
              <a:lnSpc>
                <a:spcPct val="120000"/>
              </a:lnSpc>
              <a:buSzPts val="1800"/>
              <a:tabLst>
                <a:tab pos="541655" algn="l"/>
                <a:tab pos="542290" algn="l"/>
              </a:tabLst>
            </a:pPr>
            <a:r>
              <a:rPr lang="tr-TR" sz="8000" dirty="0">
                <a:solidFill>
                  <a:schemeClr val="tx1"/>
                </a:solidFill>
                <a:effectLst/>
                <a:latin typeface="Times New Roman" panose="02020603050405020304" pitchFamily="18" charset="0"/>
                <a:ea typeface="Arial"/>
                <a:cs typeface="Times New Roman" panose="02020603050405020304" pitchFamily="18" charset="0"/>
              </a:rPr>
              <a:t> </a:t>
            </a:r>
            <a:endParaRPr lang="tr-TR" sz="3600" dirty="0">
              <a:effectLst/>
              <a:latin typeface="Arial"/>
              <a:ea typeface="Arial"/>
            </a:endParaRPr>
          </a:p>
          <a:p>
            <a:pPr algn="just">
              <a:lnSpc>
                <a:spcPct val="170000"/>
              </a:lnSpc>
            </a:pPr>
            <a:endParaRPr lang="tr-TR" dirty="0"/>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smtClean="0">
                <a:solidFill>
                  <a:schemeClr val="bg1"/>
                </a:solidFill>
                <a:latin typeface="Arial"/>
              </a:rPr>
              <a:t>Zamanaşımı</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6148763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0000" lnSpcReduction="20000"/>
          </a:bodyPr>
          <a:lstStyle/>
          <a:p>
            <a:pPr marL="0" indent="0" algn="just">
              <a:lnSpc>
                <a:spcPct val="120000"/>
              </a:lnSpc>
              <a:buSzPts val="1800"/>
              <a:buNone/>
              <a:tabLst>
                <a:tab pos="541655" algn="l"/>
                <a:tab pos="542290" algn="l"/>
              </a:tabLst>
            </a:pPr>
            <a:r>
              <a:rPr lang="tr-TR" dirty="0">
                <a:latin typeface="Times New Roman" panose="02020603050405020304" pitchFamily="18" charset="0"/>
                <a:ea typeface="Arial"/>
                <a:cs typeface="Times New Roman" panose="02020603050405020304" pitchFamily="18" charset="0"/>
              </a:rPr>
              <a:t>Ceza verme </a:t>
            </a:r>
            <a:r>
              <a:rPr lang="tr-TR" dirty="0" smtClean="0">
                <a:latin typeface="Times New Roman" panose="02020603050405020304" pitchFamily="18" charset="0"/>
                <a:ea typeface="Arial"/>
                <a:cs typeface="Times New Roman" panose="02020603050405020304" pitchFamily="18" charset="0"/>
              </a:rPr>
              <a:t>zamanaşımı</a:t>
            </a:r>
            <a:r>
              <a:rPr lang="tr-TR" dirty="0">
                <a:latin typeface="Times New Roman" panose="02020603050405020304" pitchFamily="18" charset="0"/>
                <a:ea typeface="Arial"/>
                <a:cs typeface="Times New Roman" panose="02020603050405020304" pitchFamily="18" charset="0"/>
              </a:rPr>
              <a:t>:</a:t>
            </a:r>
          </a:p>
          <a:p>
            <a:pPr algn="just">
              <a:lnSpc>
                <a:spcPct val="120000"/>
              </a:lnSpc>
              <a:buSzPts val="1800"/>
              <a:tabLst>
                <a:tab pos="541655" algn="l"/>
                <a:tab pos="542290" algn="l"/>
              </a:tabLst>
            </a:pPr>
            <a:endParaRPr lang="tr-TR" dirty="0">
              <a:latin typeface="Times New Roman" panose="02020603050405020304" pitchFamily="18" charset="0"/>
              <a:ea typeface="Arial"/>
              <a:cs typeface="Times New Roman" panose="02020603050405020304" pitchFamily="18" charset="0"/>
            </a:endParaRPr>
          </a:p>
          <a:p>
            <a:pPr lvl="0" algn="just">
              <a:lnSpc>
                <a:spcPct val="120000"/>
              </a:lnSpc>
              <a:buClr>
                <a:srgbClr val="C00000"/>
              </a:buClr>
              <a:tabLst>
                <a:tab pos="469265" algn="l"/>
                <a:tab pos="688975" algn="l"/>
                <a:tab pos="2091690" algn="l"/>
                <a:tab pos="2810510" algn="l"/>
                <a:tab pos="4499610" algn="l"/>
                <a:tab pos="5600065" algn="l"/>
                <a:tab pos="6601460" algn="l"/>
                <a:tab pos="7914005" algn="l"/>
              </a:tabLst>
            </a:pPr>
            <a:r>
              <a:rPr lang="tr-TR" dirty="0">
                <a:latin typeface="Times New Roman" panose="02020603050405020304" pitchFamily="18" charset="0"/>
                <a:ea typeface="Arial"/>
                <a:cs typeface="Times New Roman" panose="02020603050405020304" pitchFamily="18" charset="0"/>
              </a:rPr>
              <a:t>Suç</a:t>
            </a:r>
            <a:r>
              <a:rPr lang="tr-TR" spc="70" dirty="0">
                <a:latin typeface="Times New Roman" panose="02020603050405020304" pitchFamily="18" charset="0"/>
                <a:ea typeface="Arial"/>
                <a:cs typeface="Times New Roman" panose="02020603050405020304" pitchFamily="18" charset="0"/>
              </a:rPr>
              <a:t> </a:t>
            </a:r>
            <a:r>
              <a:rPr lang="tr-TR" dirty="0">
                <a:latin typeface="Times New Roman" panose="02020603050405020304" pitchFamily="18" charset="0"/>
                <a:ea typeface="Arial"/>
                <a:cs typeface="Times New Roman" panose="02020603050405020304" pitchFamily="18" charset="0"/>
              </a:rPr>
              <a:t>hangi</a:t>
            </a:r>
            <a:r>
              <a:rPr lang="tr-TR" spc="75" dirty="0">
                <a:latin typeface="Times New Roman" panose="02020603050405020304" pitchFamily="18" charset="0"/>
                <a:ea typeface="Arial"/>
                <a:cs typeface="Times New Roman" panose="02020603050405020304" pitchFamily="18" charset="0"/>
              </a:rPr>
              <a:t> </a:t>
            </a:r>
            <a:r>
              <a:rPr lang="tr-TR" dirty="0">
                <a:latin typeface="Times New Roman" panose="02020603050405020304" pitchFamily="18" charset="0"/>
                <a:ea typeface="Arial"/>
                <a:cs typeface="Times New Roman" panose="02020603050405020304" pitchFamily="18" charset="0"/>
              </a:rPr>
              <a:t>tür</a:t>
            </a:r>
            <a:r>
              <a:rPr lang="tr-TR" spc="65" dirty="0">
                <a:latin typeface="Times New Roman" panose="02020603050405020304" pitchFamily="18" charset="0"/>
                <a:ea typeface="Arial"/>
                <a:cs typeface="Times New Roman" panose="02020603050405020304" pitchFamily="18" charset="0"/>
              </a:rPr>
              <a:t> </a:t>
            </a:r>
            <a:r>
              <a:rPr lang="tr-TR" dirty="0">
                <a:latin typeface="Times New Roman" panose="02020603050405020304" pitchFamily="18" charset="0"/>
                <a:ea typeface="Arial"/>
                <a:cs typeface="Times New Roman" panose="02020603050405020304" pitchFamily="18" charset="0"/>
              </a:rPr>
              <a:t>disiplin</a:t>
            </a:r>
            <a:r>
              <a:rPr lang="tr-TR" spc="70" dirty="0">
                <a:latin typeface="Times New Roman" panose="02020603050405020304" pitchFamily="18" charset="0"/>
                <a:ea typeface="Arial"/>
                <a:cs typeface="Times New Roman" panose="02020603050405020304" pitchFamily="18" charset="0"/>
              </a:rPr>
              <a:t> </a:t>
            </a:r>
            <a:r>
              <a:rPr lang="tr-TR" dirty="0">
                <a:latin typeface="Times New Roman" panose="02020603050405020304" pitchFamily="18" charset="0"/>
                <a:ea typeface="Arial"/>
                <a:cs typeface="Times New Roman" panose="02020603050405020304" pitchFamily="18" charset="0"/>
              </a:rPr>
              <a:t>cezasını</a:t>
            </a:r>
            <a:r>
              <a:rPr lang="tr-TR" spc="75" dirty="0">
                <a:latin typeface="Times New Roman" panose="02020603050405020304" pitchFamily="18" charset="0"/>
                <a:ea typeface="Arial"/>
                <a:cs typeface="Times New Roman" panose="02020603050405020304" pitchFamily="18" charset="0"/>
              </a:rPr>
              <a:t> </a:t>
            </a:r>
            <a:r>
              <a:rPr lang="tr-TR" dirty="0">
                <a:latin typeface="Times New Roman" panose="02020603050405020304" pitchFamily="18" charset="0"/>
                <a:ea typeface="Arial"/>
                <a:cs typeface="Times New Roman" panose="02020603050405020304" pitchFamily="18" charset="0"/>
              </a:rPr>
              <a:t>gerektirirse</a:t>
            </a:r>
            <a:r>
              <a:rPr lang="tr-TR" spc="65" dirty="0">
                <a:latin typeface="Times New Roman" panose="02020603050405020304" pitchFamily="18" charset="0"/>
                <a:ea typeface="Arial"/>
                <a:cs typeface="Times New Roman" panose="02020603050405020304" pitchFamily="18" charset="0"/>
              </a:rPr>
              <a:t> </a:t>
            </a:r>
            <a:r>
              <a:rPr lang="tr-TR" dirty="0">
                <a:latin typeface="Times New Roman" panose="02020603050405020304" pitchFamily="18" charset="0"/>
                <a:ea typeface="Arial"/>
                <a:cs typeface="Times New Roman" panose="02020603050405020304" pitchFamily="18" charset="0"/>
              </a:rPr>
              <a:t>gerektirsin,</a:t>
            </a:r>
            <a:r>
              <a:rPr lang="tr-TR" spc="70" dirty="0">
                <a:latin typeface="Times New Roman" panose="02020603050405020304" pitchFamily="18" charset="0"/>
                <a:ea typeface="Arial"/>
                <a:cs typeface="Times New Roman" panose="02020603050405020304" pitchFamily="18" charset="0"/>
              </a:rPr>
              <a:t> </a:t>
            </a:r>
            <a:r>
              <a:rPr lang="tr-TR" dirty="0">
                <a:latin typeface="Times New Roman" panose="02020603050405020304" pitchFamily="18" charset="0"/>
                <a:ea typeface="Arial"/>
                <a:cs typeface="Times New Roman" panose="02020603050405020304" pitchFamily="18" charset="0"/>
              </a:rPr>
              <a:t>suçun</a:t>
            </a:r>
            <a:r>
              <a:rPr lang="tr-TR" spc="75" dirty="0">
                <a:latin typeface="Times New Roman" panose="02020603050405020304" pitchFamily="18" charset="0"/>
                <a:ea typeface="Arial"/>
                <a:cs typeface="Times New Roman" panose="02020603050405020304" pitchFamily="18" charset="0"/>
              </a:rPr>
              <a:t> </a:t>
            </a:r>
            <a:r>
              <a:rPr lang="tr-TR" dirty="0">
                <a:latin typeface="Times New Roman" panose="02020603050405020304" pitchFamily="18" charset="0"/>
                <a:ea typeface="Arial"/>
                <a:cs typeface="Times New Roman" panose="02020603050405020304" pitchFamily="18" charset="0"/>
              </a:rPr>
              <a:t>işlendiği</a:t>
            </a:r>
            <a:r>
              <a:rPr lang="tr-TR" spc="70" dirty="0">
                <a:latin typeface="Times New Roman" panose="02020603050405020304" pitchFamily="18" charset="0"/>
                <a:ea typeface="Arial"/>
                <a:cs typeface="Times New Roman" panose="02020603050405020304" pitchFamily="18" charset="0"/>
              </a:rPr>
              <a:t> </a:t>
            </a:r>
            <a:r>
              <a:rPr lang="tr-TR" dirty="0">
                <a:latin typeface="Times New Roman" panose="02020603050405020304" pitchFamily="18" charset="0"/>
                <a:ea typeface="Arial"/>
                <a:cs typeface="Times New Roman" panose="02020603050405020304" pitchFamily="18" charset="0"/>
              </a:rPr>
              <a:t>tarihten</a:t>
            </a:r>
            <a:r>
              <a:rPr lang="tr-TR" spc="70" dirty="0">
                <a:latin typeface="Times New Roman" panose="02020603050405020304" pitchFamily="18" charset="0"/>
                <a:ea typeface="Arial"/>
                <a:cs typeface="Times New Roman" panose="02020603050405020304" pitchFamily="18" charset="0"/>
              </a:rPr>
              <a:t> </a:t>
            </a:r>
            <a:r>
              <a:rPr lang="tr-TR" dirty="0">
                <a:latin typeface="Times New Roman" panose="02020603050405020304" pitchFamily="18" charset="0"/>
                <a:ea typeface="Arial"/>
                <a:cs typeface="Times New Roman" panose="02020603050405020304" pitchFamily="18" charset="0"/>
              </a:rPr>
              <a:t>itibaren</a:t>
            </a:r>
            <a:r>
              <a:rPr lang="tr-TR" spc="70" dirty="0">
                <a:latin typeface="Times New Roman" panose="02020603050405020304" pitchFamily="18" charset="0"/>
                <a:ea typeface="Arial"/>
                <a:cs typeface="Times New Roman" panose="02020603050405020304" pitchFamily="18" charset="0"/>
              </a:rPr>
              <a:t> </a:t>
            </a:r>
            <a:r>
              <a:rPr lang="tr-TR" dirty="0">
                <a:latin typeface="Times New Roman" panose="02020603050405020304" pitchFamily="18" charset="0"/>
                <a:ea typeface="Arial"/>
                <a:cs typeface="Times New Roman" panose="02020603050405020304" pitchFamily="18" charset="0"/>
              </a:rPr>
              <a:t>en</a:t>
            </a:r>
            <a:r>
              <a:rPr lang="tr-TR" spc="70" dirty="0">
                <a:latin typeface="Times New Roman" panose="02020603050405020304" pitchFamily="18" charset="0"/>
                <a:ea typeface="Arial"/>
                <a:cs typeface="Times New Roman" panose="02020603050405020304" pitchFamily="18" charset="0"/>
              </a:rPr>
              <a:t> </a:t>
            </a:r>
            <a:r>
              <a:rPr lang="tr-TR" dirty="0">
                <a:latin typeface="Times New Roman" panose="02020603050405020304" pitchFamily="18" charset="0"/>
                <a:ea typeface="Arial"/>
                <a:cs typeface="Times New Roman" panose="02020603050405020304" pitchFamily="18" charset="0"/>
              </a:rPr>
              <a:t>çok</a:t>
            </a:r>
            <a:r>
              <a:rPr lang="tr-TR" spc="70" dirty="0">
                <a:latin typeface="Times New Roman" panose="02020603050405020304" pitchFamily="18" charset="0"/>
                <a:ea typeface="Arial"/>
                <a:cs typeface="Times New Roman" panose="02020603050405020304" pitchFamily="18" charset="0"/>
              </a:rPr>
              <a:t> </a:t>
            </a:r>
            <a:r>
              <a:rPr lang="tr-TR" dirty="0">
                <a:latin typeface="Times New Roman" panose="02020603050405020304" pitchFamily="18" charset="0"/>
                <a:ea typeface="Arial"/>
                <a:cs typeface="Times New Roman" panose="02020603050405020304" pitchFamily="18" charset="0"/>
              </a:rPr>
              <a:t>2</a:t>
            </a:r>
            <a:r>
              <a:rPr lang="tr-TR" spc="75" dirty="0">
                <a:latin typeface="Times New Roman" panose="02020603050405020304" pitchFamily="18" charset="0"/>
                <a:ea typeface="Arial"/>
                <a:cs typeface="Times New Roman" panose="02020603050405020304" pitchFamily="18" charset="0"/>
              </a:rPr>
              <a:t> </a:t>
            </a:r>
            <a:r>
              <a:rPr lang="tr-TR" dirty="0">
                <a:latin typeface="Times New Roman" panose="02020603050405020304" pitchFamily="18" charset="0"/>
                <a:ea typeface="Arial"/>
                <a:cs typeface="Times New Roman" panose="02020603050405020304" pitchFamily="18" charset="0"/>
              </a:rPr>
              <a:t>yıl</a:t>
            </a:r>
            <a:r>
              <a:rPr lang="tr-TR" spc="70" dirty="0">
                <a:latin typeface="Times New Roman" panose="02020603050405020304" pitchFamily="18" charset="0"/>
                <a:ea typeface="Arial"/>
                <a:cs typeface="Times New Roman" panose="02020603050405020304" pitchFamily="18" charset="0"/>
              </a:rPr>
              <a:t> </a:t>
            </a:r>
            <a:r>
              <a:rPr lang="tr-TR" dirty="0">
                <a:latin typeface="Times New Roman" panose="02020603050405020304" pitchFamily="18" charset="0"/>
                <a:ea typeface="Arial"/>
                <a:cs typeface="Times New Roman" panose="02020603050405020304" pitchFamily="18" charset="0"/>
              </a:rPr>
              <a:t>içinde</a:t>
            </a:r>
            <a:r>
              <a:rPr lang="tr-TR" spc="70" dirty="0">
                <a:latin typeface="Times New Roman" panose="02020603050405020304" pitchFamily="18" charset="0"/>
                <a:ea typeface="Arial"/>
                <a:cs typeface="Times New Roman" panose="02020603050405020304" pitchFamily="18" charset="0"/>
              </a:rPr>
              <a:t> </a:t>
            </a:r>
            <a:r>
              <a:rPr lang="tr-TR" dirty="0">
                <a:latin typeface="Times New Roman" panose="02020603050405020304" pitchFamily="18" charset="0"/>
                <a:ea typeface="Arial"/>
                <a:cs typeface="Times New Roman" panose="02020603050405020304" pitchFamily="18" charset="0"/>
              </a:rPr>
              <a:t>disiplin cezası verilmez ise, ceza verme yetkisi yine zaman aşımına uğramaktadır. </a:t>
            </a:r>
            <a:endParaRPr lang="tr-TR" dirty="0" smtClean="0">
              <a:latin typeface="Times New Roman" panose="02020603050405020304" pitchFamily="18" charset="0"/>
              <a:ea typeface="Arial"/>
              <a:cs typeface="Times New Roman" panose="02020603050405020304" pitchFamily="18" charset="0"/>
            </a:endParaRPr>
          </a:p>
          <a:p>
            <a:pPr lvl="0" algn="just">
              <a:lnSpc>
                <a:spcPct val="120000"/>
              </a:lnSpc>
              <a:buClr>
                <a:srgbClr val="C00000"/>
              </a:buClr>
              <a:tabLst>
                <a:tab pos="469265" algn="l"/>
                <a:tab pos="688975" algn="l"/>
                <a:tab pos="2091690" algn="l"/>
                <a:tab pos="2810510" algn="l"/>
                <a:tab pos="4499610" algn="l"/>
                <a:tab pos="5600065" algn="l"/>
                <a:tab pos="6601460" algn="l"/>
                <a:tab pos="7914005" algn="l"/>
              </a:tabLst>
            </a:pPr>
            <a:endParaRPr lang="tr-TR" dirty="0">
              <a:latin typeface="Times New Roman" panose="02020603050405020304" pitchFamily="18" charset="0"/>
              <a:ea typeface="Arial"/>
              <a:cs typeface="Times New Roman" panose="02020603050405020304" pitchFamily="18" charset="0"/>
            </a:endParaRPr>
          </a:p>
          <a:p>
            <a:pPr lvl="0" algn="just">
              <a:lnSpc>
                <a:spcPct val="120000"/>
              </a:lnSpc>
              <a:buClr>
                <a:srgbClr val="C00000"/>
              </a:buClr>
              <a:tabLst>
                <a:tab pos="469265" algn="l"/>
                <a:tab pos="688975" algn="l"/>
                <a:tab pos="2091690" algn="l"/>
                <a:tab pos="2810510" algn="l"/>
                <a:tab pos="4499610" algn="l"/>
                <a:tab pos="5600065" algn="l"/>
                <a:tab pos="6601460" algn="l"/>
                <a:tab pos="7914005" algn="l"/>
              </a:tabLst>
            </a:pPr>
            <a:r>
              <a:rPr lang="tr-TR" dirty="0">
                <a:latin typeface="Times New Roman" panose="02020603050405020304" pitchFamily="18" charset="0"/>
                <a:ea typeface="Arial"/>
                <a:cs typeface="Times New Roman" panose="02020603050405020304" pitchFamily="18" charset="0"/>
              </a:rPr>
              <a:t>Gerektiğinde	ceza	kovuşturması	bekletici	 mesele </a:t>
            </a:r>
            <a:r>
              <a:rPr lang="tr-TR" spc="-15" dirty="0">
                <a:latin typeface="Times New Roman" panose="02020603050405020304" pitchFamily="18" charset="0"/>
                <a:ea typeface="Arial"/>
                <a:cs typeface="Times New Roman" panose="02020603050405020304" pitchFamily="18" charset="0"/>
              </a:rPr>
              <a:t>yapılabilir</a:t>
            </a:r>
            <a:r>
              <a:rPr lang="tr-TR" spc="-15" dirty="0" smtClean="0">
                <a:latin typeface="Times New Roman" panose="02020603050405020304" pitchFamily="18" charset="0"/>
                <a:ea typeface="Arial"/>
                <a:cs typeface="Times New Roman" panose="02020603050405020304" pitchFamily="18" charset="0"/>
              </a:rPr>
              <a:t>.</a:t>
            </a:r>
          </a:p>
          <a:p>
            <a:pPr lvl="0" algn="just">
              <a:lnSpc>
                <a:spcPct val="120000"/>
              </a:lnSpc>
              <a:buClr>
                <a:srgbClr val="C00000"/>
              </a:buClr>
              <a:tabLst>
                <a:tab pos="469265" algn="l"/>
                <a:tab pos="688975" algn="l"/>
                <a:tab pos="2091690" algn="l"/>
                <a:tab pos="2810510" algn="l"/>
                <a:tab pos="4499610" algn="l"/>
                <a:tab pos="5600065" algn="l"/>
                <a:tab pos="6601460" algn="l"/>
                <a:tab pos="7914005" algn="l"/>
              </a:tabLst>
            </a:pPr>
            <a:endParaRPr lang="tr-TR" spc="-15" dirty="0">
              <a:latin typeface="Times New Roman" panose="02020603050405020304" pitchFamily="18" charset="0"/>
              <a:ea typeface="Arial"/>
              <a:cs typeface="Times New Roman" panose="02020603050405020304" pitchFamily="18" charset="0"/>
            </a:endParaRPr>
          </a:p>
          <a:p>
            <a:pPr lvl="0" algn="just">
              <a:lnSpc>
                <a:spcPct val="120000"/>
              </a:lnSpc>
              <a:buClr>
                <a:srgbClr val="C00000"/>
              </a:buClr>
              <a:tabLst>
                <a:tab pos="469265" algn="l"/>
                <a:tab pos="688975" algn="l"/>
                <a:tab pos="2091690" algn="l"/>
                <a:tab pos="2810510" algn="l"/>
                <a:tab pos="4499610" algn="l"/>
                <a:tab pos="5600065" algn="l"/>
                <a:tab pos="6601460" algn="l"/>
                <a:tab pos="7914005" algn="l"/>
              </a:tabLst>
            </a:pPr>
            <a:r>
              <a:rPr lang="tr-TR" dirty="0" smtClean="0">
                <a:latin typeface="Times New Roman" panose="02020603050405020304" pitchFamily="18" charset="0"/>
                <a:ea typeface="Arial"/>
                <a:cs typeface="Times New Roman" panose="02020603050405020304" pitchFamily="18" charset="0"/>
              </a:rPr>
              <a:t>Bu </a:t>
            </a:r>
            <a:r>
              <a:rPr lang="tr-TR" dirty="0">
                <a:latin typeface="Times New Roman" panose="02020603050405020304" pitchFamily="18" charset="0"/>
                <a:ea typeface="Arial"/>
                <a:cs typeface="Times New Roman" panose="02020603050405020304" pitchFamily="18" charset="0"/>
              </a:rPr>
              <a:t>durumda disiplin soruşturmasına ilişkin zamanaşımı     süreleri durur.</a:t>
            </a:r>
          </a:p>
          <a:p>
            <a:endParaRPr lang="tr-TR" dirty="0"/>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smtClean="0">
                <a:solidFill>
                  <a:schemeClr val="bg1"/>
                </a:solidFill>
                <a:latin typeface="Arial"/>
              </a:rPr>
              <a:t>Zamanaşımı</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31307307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512" y="1556792"/>
            <a:ext cx="8496944" cy="4320480"/>
          </a:xfrm>
        </p:spPr>
        <p:txBody>
          <a:bodyPr>
            <a:normAutofit lnSpcReduction="10000"/>
          </a:bodyPr>
          <a:lstStyle/>
          <a:p>
            <a:pPr marL="285750" marR="215900" indent="-285750" algn="just">
              <a:lnSpc>
                <a:spcPct val="103000"/>
              </a:lnSpc>
              <a:buClr>
                <a:srgbClr val="C00000"/>
              </a:buClr>
              <a:buFont typeface="Arial"/>
              <a:buChar char="•"/>
              <a:tabLst>
                <a:tab pos="688975" algn="l"/>
              </a:tabLst>
            </a:pPr>
            <a:r>
              <a:rPr lang="tr-TR" sz="2000" dirty="0" smtClean="0">
                <a:solidFill>
                  <a:schemeClr val="tx1"/>
                </a:solidFill>
                <a:effectLst/>
                <a:latin typeface="Times New Roman" panose="02020603050405020304" pitchFamily="18" charset="0"/>
                <a:ea typeface="Arial"/>
                <a:cs typeface="Times New Roman" panose="02020603050405020304" pitchFamily="18" charset="0"/>
              </a:rPr>
              <a:t>Ceza </a:t>
            </a:r>
            <a:r>
              <a:rPr lang="tr-TR" sz="2000" dirty="0">
                <a:solidFill>
                  <a:schemeClr val="tx1"/>
                </a:solidFill>
                <a:effectLst/>
                <a:latin typeface="Times New Roman" panose="02020603050405020304" pitchFamily="18" charset="0"/>
                <a:ea typeface="Arial"/>
                <a:cs typeface="Times New Roman" panose="02020603050405020304" pitchFamily="18" charset="0"/>
              </a:rPr>
              <a:t>verme zamanaşımı fiilin işlendiği tarihten itibaren işlemeye başladığından, soruşturma sırasında buna dikkat edilmeli, soruşturma raporunda disiplin suçunun işlendiği tarih</a:t>
            </a:r>
            <a:r>
              <a:rPr lang="tr-TR" sz="2000" spc="-170" dirty="0">
                <a:solidFill>
                  <a:schemeClr val="tx1"/>
                </a:solidFill>
                <a:effectLst/>
                <a:latin typeface="Times New Roman" panose="02020603050405020304" pitchFamily="18" charset="0"/>
                <a:ea typeface="Arial"/>
                <a:cs typeface="Times New Roman" panose="02020603050405020304" pitchFamily="18" charset="0"/>
              </a:rPr>
              <a:t> </a:t>
            </a:r>
            <a:r>
              <a:rPr lang="tr-TR" sz="2000" dirty="0">
                <a:solidFill>
                  <a:schemeClr val="tx1"/>
                </a:solidFill>
                <a:effectLst/>
                <a:latin typeface="Times New Roman" panose="02020603050405020304" pitchFamily="18" charset="0"/>
                <a:ea typeface="Arial"/>
                <a:cs typeface="Times New Roman" panose="02020603050405020304" pitchFamily="18" charset="0"/>
              </a:rPr>
              <a:t>belirtilmelidir</a:t>
            </a:r>
            <a:r>
              <a:rPr lang="tr-TR" sz="2000" dirty="0" smtClean="0">
                <a:solidFill>
                  <a:schemeClr val="tx1"/>
                </a:solidFill>
                <a:effectLst/>
                <a:latin typeface="Times New Roman" panose="02020603050405020304" pitchFamily="18" charset="0"/>
                <a:ea typeface="Arial"/>
                <a:cs typeface="Times New Roman" panose="02020603050405020304" pitchFamily="18" charset="0"/>
              </a:rPr>
              <a:t>.</a:t>
            </a:r>
          </a:p>
          <a:p>
            <a:pPr marR="215900" algn="just">
              <a:lnSpc>
                <a:spcPct val="103000"/>
              </a:lnSpc>
              <a:buClr>
                <a:srgbClr val="C00000"/>
              </a:buClr>
              <a:tabLst>
                <a:tab pos="688975" algn="l"/>
              </a:tabLst>
            </a:pPr>
            <a:endParaRPr lang="tr-TR" sz="2000" dirty="0">
              <a:solidFill>
                <a:schemeClr val="tx1"/>
              </a:solidFill>
              <a:effectLst/>
              <a:latin typeface="Times New Roman" panose="02020603050405020304" pitchFamily="18" charset="0"/>
              <a:ea typeface="Arial"/>
              <a:cs typeface="Times New Roman" panose="02020603050405020304" pitchFamily="18" charset="0"/>
            </a:endParaRPr>
          </a:p>
          <a:p>
            <a:pPr marL="285750" marR="216535" indent="-285750" algn="just">
              <a:lnSpc>
                <a:spcPct val="103000"/>
              </a:lnSpc>
              <a:buClr>
                <a:srgbClr val="C00000"/>
              </a:buClr>
              <a:buFont typeface="Arial"/>
              <a:buChar char="•"/>
              <a:tabLst>
                <a:tab pos="688975" algn="l"/>
              </a:tabLst>
            </a:pPr>
            <a:r>
              <a:rPr lang="tr-TR" sz="2000" dirty="0">
                <a:solidFill>
                  <a:schemeClr val="tx1"/>
                </a:solidFill>
                <a:effectLst/>
                <a:latin typeface="Times New Roman" panose="02020603050405020304" pitchFamily="18" charset="0"/>
                <a:ea typeface="Arial"/>
                <a:cs typeface="Times New Roman" panose="02020603050405020304" pitchFamily="18" charset="0"/>
              </a:rPr>
              <a:t>Bir eserin akademik atama ve terfide kullanılması ya da kısmen veya tamamen yeniden yayımı hâlinde zamanaşımı süreleri yeniden işlemeye</a:t>
            </a:r>
            <a:r>
              <a:rPr lang="tr-TR" sz="2000" spc="-15" dirty="0">
                <a:solidFill>
                  <a:schemeClr val="tx1"/>
                </a:solidFill>
                <a:effectLst/>
                <a:latin typeface="Times New Roman" panose="02020603050405020304" pitchFamily="18" charset="0"/>
                <a:ea typeface="Arial"/>
                <a:cs typeface="Times New Roman" panose="02020603050405020304" pitchFamily="18" charset="0"/>
              </a:rPr>
              <a:t> </a:t>
            </a:r>
            <a:r>
              <a:rPr lang="tr-TR" sz="2000" spc="-20" dirty="0">
                <a:solidFill>
                  <a:schemeClr val="tx1"/>
                </a:solidFill>
                <a:effectLst/>
                <a:latin typeface="Times New Roman" panose="02020603050405020304" pitchFamily="18" charset="0"/>
                <a:ea typeface="Arial"/>
                <a:cs typeface="Times New Roman" panose="02020603050405020304" pitchFamily="18" charset="0"/>
              </a:rPr>
              <a:t>başlar</a:t>
            </a:r>
            <a:r>
              <a:rPr lang="tr-TR" sz="2000" spc="-20" dirty="0" smtClean="0">
                <a:solidFill>
                  <a:schemeClr val="tx1"/>
                </a:solidFill>
                <a:effectLst/>
                <a:latin typeface="Times New Roman" panose="02020603050405020304" pitchFamily="18" charset="0"/>
                <a:ea typeface="Arial"/>
                <a:cs typeface="Times New Roman" panose="02020603050405020304" pitchFamily="18" charset="0"/>
              </a:rPr>
              <a:t>.</a:t>
            </a:r>
          </a:p>
          <a:p>
            <a:pPr marR="216535" algn="just">
              <a:lnSpc>
                <a:spcPct val="103000"/>
              </a:lnSpc>
              <a:buClr>
                <a:srgbClr val="C00000"/>
              </a:buClr>
              <a:tabLst>
                <a:tab pos="688975" algn="l"/>
              </a:tabLst>
            </a:pPr>
            <a:endParaRPr lang="tr-TR" sz="2000" dirty="0">
              <a:solidFill>
                <a:schemeClr val="tx1"/>
              </a:solidFill>
              <a:effectLst/>
              <a:latin typeface="Times New Roman" panose="02020603050405020304" pitchFamily="18" charset="0"/>
              <a:ea typeface="Arial"/>
              <a:cs typeface="Times New Roman" panose="02020603050405020304" pitchFamily="18" charset="0"/>
            </a:endParaRPr>
          </a:p>
          <a:p>
            <a:pPr marL="285750" marR="215265" indent="-285750" algn="just">
              <a:lnSpc>
                <a:spcPct val="103000"/>
              </a:lnSpc>
              <a:buClr>
                <a:srgbClr val="C00000"/>
              </a:buClr>
              <a:buFont typeface="Arial"/>
              <a:buChar char="•"/>
              <a:tabLst>
                <a:tab pos="754380" algn="l"/>
              </a:tabLst>
            </a:pPr>
            <a:r>
              <a:rPr lang="tr-TR" sz="2000" spc="-35" dirty="0">
                <a:solidFill>
                  <a:schemeClr val="tx1"/>
                </a:solidFill>
                <a:effectLst/>
                <a:latin typeface="Times New Roman" panose="02020603050405020304" pitchFamily="18" charset="0"/>
                <a:ea typeface="Arial"/>
                <a:cs typeface="Times New Roman" panose="02020603050405020304" pitchFamily="18" charset="0"/>
              </a:rPr>
              <a:t>Yargı </a:t>
            </a:r>
            <a:r>
              <a:rPr lang="tr-TR" sz="2000" dirty="0">
                <a:solidFill>
                  <a:schemeClr val="tx1"/>
                </a:solidFill>
                <a:effectLst/>
                <a:latin typeface="Times New Roman" panose="02020603050405020304" pitchFamily="18" charset="0"/>
                <a:ea typeface="Arial"/>
                <a:cs typeface="Times New Roman" panose="02020603050405020304" pitchFamily="18" charset="0"/>
              </a:rPr>
              <a:t>kararıyla iptal edilen disiplin cezasında, kararın Kuruma ulaştığı tarihten itibaren kalan ceza zamanaşımı süresi içerisinde, zamanaşımı süresinin dolması veya üç aydan daha az süre kalması hâlinde en geç üç ay içerisinde, karar gerekçesi dikkate alınarak yeniden disiplin cezası tesis</a:t>
            </a:r>
            <a:r>
              <a:rPr lang="tr-TR" sz="2000" spc="-65" dirty="0">
                <a:solidFill>
                  <a:schemeClr val="tx1"/>
                </a:solidFill>
                <a:effectLst/>
                <a:latin typeface="Times New Roman" panose="02020603050405020304" pitchFamily="18" charset="0"/>
                <a:ea typeface="Arial"/>
                <a:cs typeface="Times New Roman" panose="02020603050405020304" pitchFamily="18" charset="0"/>
              </a:rPr>
              <a:t> </a:t>
            </a:r>
            <a:r>
              <a:rPr lang="tr-TR" sz="2000" dirty="0">
                <a:solidFill>
                  <a:schemeClr val="tx1"/>
                </a:solidFill>
                <a:effectLst/>
                <a:latin typeface="Times New Roman" panose="02020603050405020304" pitchFamily="18" charset="0"/>
                <a:ea typeface="Arial"/>
                <a:cs typeface="Times New Roman" panose="02020603050405020304" pitchFamily="18" charset="0"/>
              </a:rPr>
              <a:t>edilebilir.</a:t>
            </a:r>
          </a:p>
          <a:p>
            <a:endParaRPr lang="tr-TR" b="1" dirty="0">
              <a:solidFill>
                <a:srgbClr val="FF0000"/>
              </a:solidFill>
            </a:endParaRPr>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smtClean="0">
                <a:solidFill>
                  <a:schemeClr val="bg1"/>
                </a:solidFill>
                <a:latin typeface="Arial"/>
              </a:rPr>
              <a:t>Ceza Verme Zamanaşımı</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391417096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402564" y="980728"/>
            <a:ext cx="8463172" cy="5472608"/>
          </a:xfrm>
        </p:spPr>
        <p:txBody>
          <a:bodyPr>
            <a:normAutofit fontScale="40000" lnSpcReduction="20000"/>
          </a:bodyPr>
          <a:lstStyle/>
          <a:p>
            <a:pPr algn="just">
              <a:spcBef>
                <a:spcPts val="25"/>
              </a:spcBef>
              <a:spcAft>
                <a:spcPts val="0"/>
              </a:spcAft>
            </a:pPr>
            <a:r>
              <a:rPr lang="tr-TR" sz="4900" dirty="0" smtClean="0">
                <a:solidFill>
                  <a:schemeClr val="tx1"/>
                </a:solidFill>
                <a:latin typeface="Times New Roman" panose="02020603050405020304" pitchFamily="18" charset="0"/>
                <a:cs typeface="Times New Roman" panose="02020603050405020304" pitchFamily="18" charset="0"/>
              </a:rPr>
              <a:t>Uyarma </a:t>
            </a:r>
            <a:r>
              <a:rPr lang="tr-TR" sz="4900" dirty="0">
                <a:solidFill>
                  <a:schemeClr val="tx1"/>
                </a:solidFill>
                <a:latin typeface="Times New Roman" panose="02020603050405020304" pitchFamily="18" charset="0"/>
                <a:cs typeface="Times New Roman" panose="02020603050405020304" pitchFamily="18" charset="0"/>
              </a:rPr>
              <a:t>ve kınama cezaları sıralı disiplin amirleri tarafından </a:t>
            </a:r>
            <a:r>
              <a:rPr lang="tr-TR" sz="4900" dirty="0" smtClean="0">
                <a:solidFill>
                  <a:schemeClr val="tx1"/>
                </a:solidFill>
                <a:latin typeface="Times New Roman" panose="02020603050405020304" pitchFamily="18" charset="0"/>
                <a:cs typeface="Times New Roman" panose="02020603050405020304" pitchFamily="18" charset="0"/>
              </a:rPr>
              <a:t>verilir.</a:t>
            </a:r>
          </a:p>
          <a:p>
            <a:pPr algn="just">
              <a:spcBef>
                <a:spcPts val="25"/>
              </a:spcBef>
              <a:spcAft>
                <a:spcPts val="0"/>
              </a:spcAft>
            </a:pPr>
            <a:endParaRPr lang="tr-TR" sz="4900" dirty="0">
              <a:solidFill>
                <a:schemeClr val="tx1"/>
              </a:solidFill>
              <a:latin typeface="Times New Roman" panose="02020603050405020304" pitchFamily="18" charset="0"/>
              <a:cs typeface="Times New Roman" panose="02020603050405020304" pitchFamily="18" charset="0"/>
            </a:endParaRPr>
          </a:p>
          <a:p>
            <a:pPr algn="just">
              <a:spcBef>
                <a:spcPts val="25"/>
              </a:spcBef>
              <a:spcAft>
                <a:spcPts val="0"/>
              </a:spcAft>
            </a:pPr>
            <a:r>
              <a:rPr lang="tr-TR" sz="4900" dirty="0" smtClean="0">
                <a:solidFill>
                  <a:schemeClr val="tx1"/>
                </a:solidFill>
                <a:latin typeface="Times New Roman" panose="02020603050405020304" pitchFamily="18" charset="0"/>
                <a:cs typeface="Times New Roman" panose="02020603050405020304" pitchFamily="18" charset="0"/>
              </a:rPr>
              <a:t>Disiplin </a:t>
            </a:r>
            <a:r>
              <a:rPr lang="tr-TR" sz="4900" dirty="0">
                <a:solidFill>
                  <a:schemeClr val="tx1"/>
                </a:solidFill>
                <a:latin typeface="Times New Roman" panose="02020603050405020304" pitchFamily="18" charset="0"/>
                <a:cs typeface="Times New Roman" panose="02020603050405020304" pitchFamily="18" charset="0"/>
              </a:rPr>
              <a:t>kurulu kararı gerektiren hallerde disiplin  amiri, soruşturulanın savunmasını aldıktan sonra dosyayı disiplin kuruluna </a:t>
            </a:r>
            <a:r>
              <a:rPr lang="tr-TR" sz="4900" dirty="0" smtClean="0">
                <a:solidFill>
                  <a:schemeClr val="tx1"/>
                </a:solidFill>
                <a:latin typeface="Times New Roman" panose="02020603050405020304" pitchFamily="18" charset="0"/>
                <a:cs typeface="Times New Roman" panose="02020603050405020304" pitchFamily="18" charset="0"/>
              </a:rPr>
              <a:t>sunar.</a:t>
            </a:r>
          </a:p>
          <a:p>
            <a:pPr algn="just">
              <a:spcBef>
                <a:spcPts val="25"/>
              </a:spcBef>
              <a:spcAft>
                <a:spcPts val="0"/>
              </a:spcAft>
            </a:pPr>
            <a:endParaRPr lang="tr-TR" sz="4900" dirty="0">
              <a:solidFill>
                <a:schemeClr val="tx1"/>
              </a:solidFill>
              <a:latin typeface="Times New Roman" panose="02020603050405020304" pitchFamily="18" charset="0"/>
              <a:cs typeface="Times New Roman" panose="02020603050405020304" pitchFamily="18" charset="0"/>
            </a:endParaRPr>
          </a:p>
          <a:p>
            <a:pPr algn="just">
              <a:spcBef>
                <a:spcPts val="25"/>
              </a:spcBef>
              <a:spcAft>
                <a:spcPts val="0"/>
              </a:spcAft>
            </a:pPr>
            <a:r>
              <a:rPr lang="tr-TR" sz="4900" dirty="0" smtClean="0">
                <a:solidFill>
                  <a:schemeClr val="tx1"/>
                </a:solidFill>
                <a:latin typeface="Times New Roman" panose="02020603050405020304" pitchFamily="18" charset="0"/>
                <a:cs typeface="Times New Roman" panose="02020603050405020304" pitchFamily="18" charset="0"/>
              </a:rPr>
              <a:t>Disiplin </a:t>
            </a:r>
            <a:r>
              <a:rPr lang="tr-TR" sz="4900" dirty="0">
                <a:solidFill>
                  <a:schemeClr val="tx1"/>
                </a:solidFill>
                <a:latin typeface="Times New Roman" panose="02020603050405020304" pitchFamily="18" charset="0"/>
                <a:cs typeface="Times New Roman" panose="02020603050405020304" pitchFamily="18" charset="0"/>
              </a:rPr>
              <a:t>Kurulunda alınan </a:t>
            </a:r>
            <a:r>
              <a:rPr lang="tr-TR" sz="4900" dirty="0" smtClean="0">
                <a:solidFill>
                  <a:schemeClr val="tx1"/>
                </a:solidFill>
                <a:latin typeface="Times New Roman" panose="02020603050405020304" pitchFamily="18" charset="0"/>
                <a:cs typeface="Times New Roman" panose="02020603050405020304" pitchFamily="18" charset="0"/>
              </a:rPr>
              <a:t>kararlar;</a:t>
            </a:r>
          </a:p>
          <a:p>
            <a:pPr algn="just">
              <a:spcBef>
                <a:spcPts val="25"/>
              </a:spcBef>
              <a:spcAft>
                <a:spcPts val="0"/>
              </a:spcAft>
            </a:pPr>
            <a:endParaRPr lang="tr-TR" sz="4900" dirty="0">
              <a:solidFill>
                <a:schemeClr val="tx1"/>
              </a:solidFill>
              <a:latin typeface="Times New Roman" panose="02020603050405020304" pitchFamily="18" charset="0"/>
              <a:cs typeface="Times New Roman" panose="02020603050405020304" pitchFamily="18" charset="0"/>
            </a:endParaRPr>
          </a:p>
          <a:p>
            <a:pPr algn="just">
              <a:spcBef>
                <a:spcPts val="25"/>
              </a:spcBef>
              <a:spcAft>
                <a:spcPts val="0"/>
              </a:spcAft>
            </a:pPr>
            <a:r>
              <a:rPr lang="tr-TR" sz="4900" dirty="0" smtClean="0">
                <a:solidFill>
                  <a:schemeClr val="tx1"/>
                </a:solidFill>
                <a:latin typeface="Times New Roman" panose="02020603050405020304" pitchFamily="18" charset="0"/>
                <a:cs typeface="Times New Roman" panose="02020603050405020304" pitchFamily="18" charset="0"/>
              </a:rPr>
              <a:t>Aylıktan </a:t>
            </a:r>
            <a:r>
              <a:rPr lang="tr-TR" sz="4900" dirty="0">
                <a:solidFill>
                  <a:schemeClr val="tx1"/>
                </a:solidFill>
                <a:latin typeface="Times New Roman" panose="02020603050405020304" pitchFamily="18" charset="0"/>
                <a:cs typeface="Times New Roman" panose="02020603050405020304" pitchFamily="18" charset="0"/>
              </a:rPr>
              <a:t>kesme ve kademe ilerlemesinin durdurulması cezaları kişinin görevli olduğu birimdeki disiplin kurulu kararı ile,</a:t>
            </a:r>
          </a:p>
          <a:p>
            <a:pPr algn="just">
              <a:spcBef>
                <a:spcPts val="5"/>
              </a:spcBef>
              <a:spcAft>
                <a:spcPts val="0"/>
              </a:spcAft>
            </a:pPr>
            <a:r>
              <a:rPr lang="tr-TR" sz="4900" dirty="0">
                <a:solidFill>
                  <a:schemeClr val="tx1"/>
                </a:solidFill>
                <a:latin typeface="Times New Roman" panose="02020603050405020304" pitchFamily="18" charset="0"/>
                <a:cs typeface="Times New Roman" panose="02020603050405020304" pitchFamily="18" charset="0"/>
              </a:rPr>
              <a:t> </a:t>
            </a:r>
            <a:endParaRPr lang="tr-TR" sz="4900" dirty="0" smtClean="0">
              <a:solidFill>
                <a:schemeClr val="tx1"/>
              </a:solidFill>
              <a:latin typeface="Times New Roman" panose="02020603050405020304" pitchFamily="18" charset="0"/>
              <a:cs typeface="Times New Roman" panose="02020603050405020304" pitchFamily="18" charset="0"/>
            </a:endParaRPr>
          </a:p>
          <a:p>
            <a:pPr algn="just">
              <a:spcBef>
                <a:spcPts val="5"/>
              </a:spcBef>
              <a:spcAft>
                <a:spcPts val="0"/>
              </a:spcAft>
            </a:pPr>
            <a:r>
              <a:rPr lang="tr-TR" sz="4900" dirty="0" smtClean="0">
                <a:solidFill>
                  <a:schemeClr val="tx1"/>
                </a:solidFill>
                <a:latin typeface="Times New Roman" panose="02020603050405020304" pitchFamily="18" charset="0"/>
                <a:cs typeface="Times New Roman" panose="02020603050405020304" pitchFamily="18" charset="0"/>
              </a:rPr>
              <a:t>Üniversite </a:t>
            </a:r>
            <a:r>
              <a:rPr lang="tr-TR" sz="4900" dirty="0">
                <a:solidFill>
                  <a:schemeClr val="tx1"/>
                </a:solidFill>
                <a:latin typeface="Times New Roman" panose="02020603050405020304" pitchFamily="18" charset="0"/>
                <a:cs typeface="Times New Roman" panose="02020603050405020304" pitchFamily="18" charset="0"/>
              </a:rPr>
              <a:t>öğretim mesleğinden çıkarma ve kamu görevinden çıkarma cezaları atamaya yetkili amirin teklifi üzerine Yüksek Disiplin Kurulu kararıyla,</a:t>
            </a:r>
          </a:p>
          <a:p>
            <a:pPr algn="just">
              <a:spcBef>
                <a:spcPts val="10"/>
              </a:spcBef>
              <a:spcAft>
                <a:spcPts val="0"/>
              </a:spcAft>
            </a:pPr>
            <a:r>
              <a:rPr lang="tr-TR" sz="4900" dirty="0">
                <a:solidFill>
                  <a:schemeClr val="tx1"/>
                </a:solidFill>
                <a:latin typeface="Times New Roman" panose="02020603050405020304" pitchFamily="18" charset="0"/>
                <a:cs typeface="Times New Roman" panose="02020603050405020304" pitchFamily="18" charset="0"/>
              </a:rPr>
              <a:t> </a:t>
            </a:r>
            <a:endParaRPr lang="tr-TR" sz="4900" dirty="0" smtClean="0">
              <a:solidFill>
                <a:schemeClr val="tx1"/>
              </a:solidFill>
              <a:latin typeface="Times New Roman" panose="02020603050405020304" pitchFamily="18" charset="0"/>
              <a:cs typeface="Times New Roman" panose="02020603050405020304" pitchFamily="18" charset="0"/>
            </a:endParaRPr>
          </a:p>
          <a:p>
            <a:pPr algn="just">
              <a:spcBef>
                <a:spcPts val="10"/>
              </a:spcBef>
              <a:spcAft>
                <a:spcPts val="0"/>
              </a:spcAft>
            </a:pPr>
            <a:r>
              <a:rPr lang="tr-TR" sz="4900" dirty="0" smtClean="0">
                <a:solidFill>
                  <a:schemeClr val="tx1"/>
                </a:solidFill>
                <a:latin typeface="Times New Roman" panose="02020603050405020304" pitchFamily="18" charset="0"/>
                <a:cs typeface="Times New Roman" panose="02020603050405020304" pitchFamily="18" charset="0"/>
              </a:rPr>
              <a:t>Rektörler </a:t>
            </a:r>
            <a:r>
              <a:rPr lang="tr-TR" sz="4900" dirty="0">
                <a:solidFill>
                  <a:schemeClr val="tx1"/>
                </a:solidFill>
                <a:latin typeface="Times New Roman" panose="02020603050405020304" pitchFamily="18" charset="0"/>
                <a:cs typeface="Times New Roman" panose="02020603050405020304" pitchFamily="18" charset="0"/>
              </a:rPr>
              <a:t>ve dekanların aylıktan kesme, kademe ilerlemesinin durdurulması, öğretim mesleğinden çıkarma ve kamu görevinden çıkarma cezası Yüksek Disiplin Kurulu kararıyla,</a:t>
            </a:r>
          </a:p>
          <a:p>
            <a:pPr algn="just">
              <a:spcBef>
                <a:spcPts val="15"/>
              </a:spcBef>
              <a:spcAft>
                <a:spcPts val="0"/>
              </a:spcAft>
            </a:pPr>
            <a:r>
              <a:rPr lang="tr-TR" sz="4900" dirty="0">
                <a:solidFill>
                  <a:schemeClr val="tx1"/>
                </a:solidFill>
                <a:latin typeface="Times New Roman" panose="02020603050405020304" pitchFamily="18" charset="0"/>
                <a:cs typeface="Times New Roman" panose="02020603050405020304" pitchFamily="18" charset="0"/>
              </a:rPr>
              <a:t> </a:t>
            </a:r>
            <a:endParaRPr lang="tr-TR" sz="4900" dirty="0" smtClean="0">
              <a:solidFill>
                <a:schemeClr val="tx1"/>
              </a:solidFill>
              <a:latin typeface="Times New Roman" panose="02020603050405020304" pitchFamily="18" charset="0"/>
              <a:cs typeface="Times New Roman" panose="02020603050405020304" pitchFamily="18" charset="0"/>
            </a:endParaRPr>
          </a:p>
          <a:p>
            <a:pPr algn="just">
              <a:spcBef>
                <a:spcPts val="15"/>
              </a:spcBef>
              <a:spcAft>
                <a:spcPts val="0"/>
              </a:spcAft>
            </a:pPr>
            <a:r>
              <a:rPr lang="tr-TR" sz="4900" dirty="0" smtClean="0">
                <a:solidFill>
                  <a:schemeClr val="tx1"/>
                </a:solidFill>
                <a:latin typeface="Times New Roman" panose="02020603050405020304" pitchFamily="18" charset="0"/>
                <a:cs typeface="Times New Roman" panose="02020603050405020304" pitchFamily="18" charset="0"/>
              </a:rPr>
              <a:t>YÖK </a:t>
            </a:r>
            <a:r>
              <a:rPr lang="tr-TR" sz="4900" dirty="0">
                <a:solidFill>
                  <a:schemeClr val="tx1"/>
                </a:solidFill>
                <a:latin typeface="Times New Roman" panose="02020603050405020304" pitchFamily="18" charset="0"/>
                <a:cs typeface="Times New Roman" panose="02020603050405020304" pitchFamily="18" charset="0"/>
              </a:rPr>
              <a:t>Başkanının doğrudan soruşturma açtığı, aylıktan kesme ve daha üst ceza gerektiren suçlarda öğretim elemanları hakkındaki cezalar Yüksek Disiplin </a:t>
            </a:r>
            <a:r>
              <a:rPr lang="tr-TR" sz="4900" dirty="0" smtClean="0">
                <a:solidFill>
                  <a:schemeClr val="tx1"/>
                </a:solidFill>
                <a:latin typeface="Times New Roman" panose="02020603050405020304" pitchFamily="18" charset="0"/>
                <a:cs typeface="Times New Roman" panose="02020603050405020304" pitchFamily="18" charset="0"/>
              </a:rPr>
              <a:t>Kurulunca,</a:t>
            </a:r>
          </a:p>
          <a:p>
            <a:pPr algn="just">
              <a:spcBef>
                <a:spcPts val="15"/>
              </a:spcBef>
              <a:spcAft>
                <a:spcPts val="0"/>
              </a:spcAft>
            </a:pPr>
            <a:endParaRPr lang="tr-TR" sz="4900" dirty="0">
              <a:solidFill>
                <a:schemeClr val="tx1"/>
              </a:solidFill>
              <a:latin typeface="Times New Roman" panose="02020603050405020304" pitchFamily="18" charset="0"/>
              <a:cs typeface="Times New Roman" panose="02020603050405020304" pitchFamily="18" charset="0"/>
            </a:endParaRPr>
          </a:p>
          <a:p>
            <a:pPr algn="just">
              <a:spcBef>
                <a:spcPts val="15"/>
              </a:spcBef>
              <a:spcAft>
                <a:spcPts val="0"/>
              </a:spcAft>
            </a:pPr>
            <a:r>
              <a:rPr lang="tr-TR" sz="4900" dirty="0" smtClean="0">
                <a:solidFill>
                  <a:schemeClr val="tx1"/>
                </a:solidFill>
                <a:latin typeface="Times New Roman" panose="02020603050405020304" pitchFamily="18" charset="0"/>
                <a:cs typeface="Times New Roman" panose="02020603050405020304" pitchFamily="18" charset="0"/>
              </a:rPr>
              <a:t>verilir.</a:t>
            </a:r>
            <a:endParaRPr lang="tr-TR" dirty="0"/>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smtClean="0">
                <a:solidFill>
                  <a:schemeClr val="bg1"/>
                </a:solidFill>
                <a:latin typeface="Arial"/>
              </a:rPr>
              <a:t>Ceza Vermeye </a:t>
            </a:r>
            <a:r>
              <a:rPr lang="tr-TR" sz="2400" b="1" dirty="0">
                <a:solidFill>
                  <a:schemeClr val="bg1"/>
                </a:solidFill>
                <a:latin typeface="Arial"/>
                <a:ea typeface="Arial"/>
              </a:rPr>
              <a:t>Yetkili Amirler </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85187983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512" y="1268760"/>
            <a:ext cx="8542208" cy="5328592"/>
          </a:xfrm>
        </p:spPr>
        <p:txBody>
          <a:bodyPr>
            <a:normAutofit fontScale="77500" lnSpcReduction="20000"/>
          </a:bodyPr>
          <a:lstStyle/>
          <a:p>
            <a:pPr algn="just">
              <a:spcBef>
                <a:spcPts val="25"/>
              </a:spcBef>
              <a:spcAft>
                <a:spcPts val="0"/>
              </a:spcAft>
            </a:pPr>
            <a:r>
              <a:rPr lang="tr-TR" sz="2900" b="1" i="1" dirty="0">
                <a:latin typeface="Times New Roman" panose="02020603050405020304" pitchFamily="18" charset="0"/>
                <a:ea typeface="Arial"/>
                <a:cs typeface="Times New Roman" panose="02020603050405020304" pitchFamily="18" charset="0"/>
              </a:rPr>
              <a:t>	</a:t>
            </a:r>
            <a:r>
              <a:rPr lang="tr-TR" sz="2900" dirty="0" smtClean="0">
                <a:solidFill>
                  <a:schemeClr val="tx1"/>
                </a:solidFill>
                <a:effectLst/>
                <a:latin typeface="Times New Roman" panose="02020603050405020304" pitchFamily="18" charset="0"/>
                <a:ea typeface="Arial"/>
                <a:cs typeface="Times New Roman" panose="02020603050405020304" pitchFamily="18" charset="0"/>
              </a:rPr>
              <a:t>Kanunda </a:t>
            </a:r>
            <a:r>
              <a:rPr lang="tr-TR" sz="2900" dirty="0">
                <a:solidFill>
                  <a:schemeClr val="tx1"/>
                </a:solidFill>
                <a:effectLst/>
                <a:latin typeface="Times New Roman" panose="02020603050405020304" pitchFamily="18" charset="0"/>
                <a:ea typeface="Arial"/>
                <a:cs typeface="Times New Roman" panose="02020603050405020304" pitchFamily="18" charset="0"/>
              </a:rPr>
              <a:t>gösterilen yetkili amir veya kurulların yerine üst ya da </a:t>
            </a:r>
            <a:r>
              <a:rPr lang="tr-TR" sz="2900" spc="-115" dirty="0">
                <a:solidFill>
                  <a:schemeClr val="tx1"/>
                </a:solidFill>
                <a:effectLst/>
                <a:latin typeface="Times New Roman" panose="02020603050405020304" pitchFamily="18" charset="0"/>
                <a:ea typeface="Arial"/>
                <a:cs typeface="Times New Roman" panose="02020603050405020304" pitchFamily="18" charset="0"/>
              </a:rPr>
              <a:t>alt </a:t>
            </a:r>
            <a:r>
              <a:rPr lang="tr-TR" sz="2900" dirty="0">
                <a:solidFill>
                  <a:schemeClr val="tx1"/>
                </a:solidFill>
                <a:effectLst/>
                <a:latin typeface="Times New Roman" panose="02020603050405020304" pitchFamily="18" charset="0"/>
                <a:ea typeface="Arial"/>
                <a:cs typeface="Times New Roman" panose="02020603050405020304" pitchFamily="18" charset="0"/>
              </a:rPr>
              <a:t>düzeydeki amir veya kurullar karar vermemelidir. Örnek olarak kınama cezasını disiplin amiri yerine disiplin kurulu verirse veya kademe ilerlemesinin durdurma cezasını amir verirse hukuka aykırılık teşkil eder ve bu ceza yargı kararıyla iptal</a:t>
            </a:r>
            <a:r>
              <a:rPr lang="tr-TR" sz="2900" spc="-40" dirty="0">
                <a:solidFill>
                  <a:schemeClr val="tx1"/>
                </a:solidFill>
                <a:effectLst/>
                <a:latin typeface="Times New Roman" panose="02020603050405020304" pitchFamily="18" charset="0"/>
                <a:ea typeface="Arial"/>
                <a:cs typeface="Times New Roman" panose="02020603050405020304" pitchFamily="18" charset="0"/>
              </a:rPr>
              <a:t> </a:t>
            </a:r>
            <a:r>
              <a:rPr lang="tr-TR" sz="2900" dirty="0">
                <a:solidFill>
                  <a:schemeClr val="tx1"/>
                </a:solidFill>
                <a:effectLst/>
                <a:latin typeface="Times New Roman" panose="02020603050405020304" pitchFamily="18" charset="0"/>
                <a:ea typeface="Arial"/>
                <a:cs typeface="Times New Roman" panose="02020603050405020304" pitchFamily="18" charset="0"/>
              </a:rPr>
              <a:t>edilebilir.</a:t>
            </a:r>
          </a:p>
          <a:p>
            <a:pPr algn="just">
              <a:spcBef>
                <a:spcPts val="25"/>
              </a:spcBef>
              <a:spcAft>
                <a:spcPts val="0"/>
              </a:spcAft>
            </a:pPr>
            <a:r>
              <a:rPr lang="tr-TR" sz="2900" dirty="0">
                <a:solidFill>
                  <a:schemeClr val="tx1"/>
                </a:solidFill>
                <a:effectLst/>
                <a:latin typeface="Times New Roman" panose="02020603050405020304" pitchFamily="18" charset="0"/>
                <a:ea typeface="Arial"/>
                <a:cs typeface="Times New Roman" panose="02020603050405020304" pitchFamily="18" charset="0"/>
              </a:rPr>
              <a:t> </a:t>
            </a:r>
            <a:endParaRPr lang="tr-TR" sz="2900" dirty="0">
              <a:solidFill>
                <a:schemeClr val="tx1"/>
              </a:solidFill>
              <a:latin typeface="Times New Roman" panose="02020603050405020304" pitchFamily="18" charset="0"/>
              <a:ea typeface="Arial"/>
              <a:cs typeface="Times New Roman" panose="02020603050405020304" pitchFamily="18" charset="0"/>
            </a:endParaRPr>
          </a:p>
          <a:p>
            <a:pPr algn="just">
              <a:spcBef>
                <a:spcPts val="25"/>
              </a:spcBef>
              <a:spcAft>
                <a:spcPts val="0"/>
              </a:spcAft>
            </a:pPr>
            <a:r>
              <a:rPr lang="tr-TR" sz="2900" dirty="0" smtClean="0">
                <a:solidFill>
                  <a:schemeClr val="tx1"/>
                </a:solidFill>
                <a:effectLst/>
                <a:latin typeface="Times New Roman" panose="02020603050405020304" pitchFamily="18" charset="0"/>
                <a:ea typeface="Arial"/>
                <a:cs typeface="Times New Roman" panose="02020603050405020304" pitchFamily="18" charset="0"/>
              </a:rPr>
              <a:t>	Rektör </a:t>
            </a:r>
            <a:r>
              <a:rPr lang="tr-TR" sz="2900" dirty="0">
                <a:solidFill>
                  <a:schemeClr val="tx1"/>
                </a:solidFill>
                <a:effectLst/>
                <a:latin typeface="Times New Roman" panose="02020603050405020304" pitchFamily="18" charset="0"/>
                <a:ea typeface="Arial"/>
                <a:cs typeface="Times New Roman" panose="02020603050405020304" pitchFamily="18" charset="0"/>
              </a:rPr>
              <a:t>bütün Üniversitenin disiplin amiri olduğundan, </a:t>
            </a:r>
            <a:r>
              <a:rPr lang="tr-TR" sz="2900" spc="-55" dirty="0">
                <a:solidFill>
                  <a:schemeClr val="tx1"/>
                </a:solidFill>
                <a:effectLst/>
                <a:latin typeface="Times New Roman" panose="02020603050405020304" pitchFamily="18" charset="0"/>
                <a:ea typeface="Arial"/>
                <a:cs typeface="Times New Roman" panose="02020603050405020304" pitchFamily="18" charset="0"/>
              </a:rPr>
              <a:t>herkes </a:t>
            </a:r>
            <a:r>
              <a:rPr lang="tr-TR" sz="2900" dirty="0">
                <a:solidFill>
                  <a:schemeClr val="tx1"/>
                </a:solidFill>
                <a:effectLst/>
                <a:latin typeface="Times New Roman" panose="02020603050405020304" pitchFamily="18" charset="0"/>
                <a:ea typeface="Arial"/>
                <a:cs typeface="Times New Roman" panose="02020603050405020304" pitchFamily="18" charset="0"/>
              </a:rPr>
              <a:t>hakkında soruşturma </a:t>
            </a:r>
            <a:r>
              <a:rPr lang="tr-TR" sz="2900" spc="-20" dirty="0">
                <a:solidFill>
                  <a:schemeClr val="tx1"/>
                </a:solidFill>
                <a:effectLst/>
                <a:latin typeface="Times New Roman" panose="02020603050405020304" pitchFamily="18" charset="0"/>
                <a:ea typeface="Arial"/>
                <a:cs typeface="Times New Roman" panose="02020603050405020304" pitchFamily="18" charset="0"/>
              </a:rPr>
              <a:t>açabilir. </a:t>
            </a:r>
            <a:r>
              <a:rPr lang="tr-TR" sz="2900" dirty="0">
                <a:solidFill>
                  <a:schemeClr val="tx1"/>
                </a:solidFill>
                <a:effectLst/>
                <a:latin typeface="Times New Roman" panose="02020603050405020304" pitchFamily="18" charset="0"/>
                <a:ea typeface="Arial"/>
                <a:cs typeface="Times New Roman" panose="02020603050405020304" pitchFamily="18" charset="0"/>
              </a:rPr>
              <a:t>Ancak Danıştay kararları gereğince; soruşturulan fakülte/yüksekokul personeli ise, soruşturmayı açan Rektör olsa bile soruşturma sonunda amirin yetkisine giren cezayı dekanın/müdürün vermesi </a:t>
            </a:r>
            <a:r>
              <a:rPr lang="tr-TR" sz="2900" spc="-15" dirty="0">
                <a:solidFill>
                  <a:schemeClr val="tx1"/>
                </a:solidFill>
                <a:effectLst/>
                <a:latin typeface="Times New Roman" panose="02020603050405020304" pitchFamily="18" charset="0"/>
                <a:ea typeface="Arial"/>
                <a:cs typeface="Times New Roman" panose="02020603050405020304" pitchFamily="18" charset="0"/>
              </a:rPr>
              <a:t>gerekir.</a:t>
            </a:r>
            <a:r>
              <a:rPr lang="tr-TR" sz="2900" spc="-115" dirty="0">
                <a:solidFill>
                  <a:schemeClr val="tx1"/>
                </a:solidFill>
                <a:effectLst/>
                <a:latin typeface="Times New Roman" panose="02020603050405020304" pitchFamily="18" charset="0"/>
                <a:ea typeface="Arial"/>
                <a:cs typeface="Times New Roman" panose="02020603050405020304" pitchFamily="18" charset="0"/>
              </a:rPr>
              <a:t> </a:t>
            </a:r>
            <a:endParaRPr lang="tr-TR" sz="2900" spc="-115" dirty="0" smtClean="0">
              <a:solidFill>
                <a:schemeClr val="tx1"/>
              </a:solidFill>
              <a:effectLst/>
              <a:latin typeface="Times New Roman" panose="02020603050405020304" pitchFamily="18" charset="0"/>
              <a:ea typeface="Arial"/>
              <a:cs typeface="Times New Roman" panose="02020603050405020304" pitchFamily="18" charset="0"/>
            </a:endParaRPr>
          </a:p>
          <a:p>
            <a:pPr algn="just">
              <a:spcBef>
                <a:spcPts val="25"/>
              </a:spcBef>
              <a:spcAft>
                <a:spcPts val="0"/>
              </a:spcAft>
            </a:pPr>
            <a:endParaRPr lang="tr-TR" sz="2900" spc="-115" dirty="0">
              <a:solidFill>
                <a:schemeClr val="tx1"/>
              </a:solidFill>
              <a:latin typeface="Times New Roman" panose="02020603050405020304" pitchFamily="18" charset="0"/>
              <a:ea typeface="Arial"/>
              <a:cs typeface="Times New Roman" panose="02020603050405020304" pitchFamily="18" charset="0"/>
            </a:endParaRPr>
          </a:p>
          <a:p>
            <a:pPr algn="just">
              <a:spcBef>
                <a:spcPts val="25"/>
              </a:spcBef>
              <a:spcAft>
                <a:spcPts val="0"/>
              </a:spcAft>
            </a:pPr>
            <a:r>
              <a:rPr lang="tr-TR" sz="2900" dirty="0" smtClean="0">
                <a:solidFill>
                  <a:schemeClr val="tx1"/>
                </a:solidFill>
                <a:latin typeface="Times New Roman" panose="02020603050405020304" pitchFamily="18" charset="0"/>
                <a:ea typeface="Arial"/>
                <a:cs typeface="Times New Roman" panose="02020603050405020304" pitchFamily="18" charset="0"/>
              </a:rPr>
              <a:t>	Disiplin </a:t>
            </a:r>
            <a:r>
              <a:rPr lang="tr-TR" sz="2900" dirty="0">
                <a:solidFill>
                  <a:schemeClr val="tx1"/>
                </a:solidFill>
                <a:latin typeface="Times New Roman" panose="02020603050405020304" pitchFamily="18" charset="0"/>
                <a:ea typeface="Arial"/>
                <a:cs typeface="Times New Roman" panose="02020603050405020304" pitchFamily="18" charset="0"/>
              </a:rPr>
              <a:t>cezası vermeye yetkili disiplin amirleri veya kurulları, disiplin cezası uygulanması ile ilgili takdir haklarını ölçülü, adaletli ve hakkaniyetli bir şekilde kullanmaları esastır.</a:t>
            </a:r>
          </a:p>
          <a:p>
            <a:pPr marL="651510" marR="321945" indent="-342900" algn="just">
              <a:lnSpc>
                <a:spcPct val="103000"/>
              </a:lnSpc>
              <a:spcAft>
                <a:spcPts val="0"/>
              </a:spcAft>
              <a:tabLst>
                <a:tab pos="652145" algn="l"/>
              </a:tabLst>
            </a:pPr>
            <a:endParaRPr lang="tr-TR" sz="1800" dirty="0">
              <a:effectLst/>
              <a:latin typeface="Arial"/>
              <a:ea typeface="Arial"/>
            </a:endParaRPr>
          </a:p>
          <a:p>
            <a:pPr>
              <a:spcBef>
                <a:spcPts val="30"/>
              </a:spcBef>
              <a:spcAft>
                <a:spcPts val="0"/>
              </a:spcAft>
            </a:pPr>
            <a:r>
              <a:rPr lang="tr-TR" dirty="0">
                <a:effectLst/>
                <a:latin typeface="Arial"/>
                <a:ea typeface="Arial"/>
              </a:rPr>
              <a:t> </a:t>
            </a:r>
            <a:endParaRPr lang="tr-TR" sz="3600" dirty="0">
              <a:effectLst/>
              <a:latin typeface="Arial"/>
              <a:ea typeface="Arial"/>
            </a:endParaRPr>
          </a:p>
          <a:p>
            <a:pPr>
              <a:spcAft>
                <a:spcPts val="0"/>
              </a:spcAft>
            </a:pPr>
            <a:r>
              <a:rPr lang="tr-TR" dirty="0">
                <a:effectLst/>
                <a:latin typeface="Arial"/>
                <a:ea typeface="Arial"/>
              </a:rPr>
              <a:t> </a:t>
            </a:r>
            <a:endParaRPr lang="tr-TR" sz="3600" dirty="0">
              <a:effectLst/>
              <a:latin typeface="Arial"/>
              <a:ea typeface="Arial"/>
            </a:endParaRPr>
          </a:p>
          <a:p>
            <a:endParaRPr lang="tr-TR" dirty="0"/>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smtClean="0">
                <a:solidFill>
                  <a:schemeClr val="bg1"/>
                </a:solidFill>
                <a:latin typeface="Arial"/>
              </a:rPr>
              <a:t>Ceza Verme </a:t>
            </a:r>
            <a:r>
              <a:rPr lang="tr-TR" sz="2400" b="1" dirty="0" smtClean="0">
                <a:solidFill>
                  <a:schemeClr val="bg1"/>
                </a:solidFill>
                <a:latin typeface="Arial"/>
                <a:ea typeface="Arial"/>
              </a:rPr>
              <a:t>Yetkisi </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34221271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16633"/>
            <a:ext cx="7704856" cy="576064"/>
          </a:xfrm>
        </p:spPr>
        <p:txBody>
          <a:bodyPr>
            <a:normAutofit fontScale="90000"/>
          </a:bodyPr>
          <a:lstStyle/>
          <a:p>
            <a:r>
              <a:rPr lang="tr-TR" b="1" dirty="0">
                <a:solidFill>
                  <a:srgbClr val="001F5F"/>
                </a:solidFill>
                <a:latin typeface="Arial"/>
                <a:ea typeface="Arial"/>
              </a:rPr>
              <a:t/>
            </a:r>
            <a:br>
              <a:rPr lang="tr-TR" b="1" dirty="0">
                <a:solidFill>
                  <a:srgbClr val="001F5F"/>
                </a:solidFill>
                <a:latin typeface="Arial"/>
                <a:ea typeface="Arial"/>
              </a:rPr>
            </a:br>
            <a:endParaRPr lang="tr-TR" dirty="0"/>
          </a:p>
        </p:txBody>
      </p:sp>
      <p:sp>
        <p:nvSpPr>
          <p:cNvPr id="3" name="Alt Başlık 2"/>
          <p:cNvSpPr>
            <a:spLocks noGrp="1"/>
          </p:cNvSpPr>
          <p:nvPr>
            <p:ph type="subTitle" idx="1"/>
          </p:nvPr>
        </p:nvSpPr>
        <p:spPr>
          <a:xfrm>
            <a:off x="507722" y="1052736"/>
            <a:ext cx="8240742" cy="5256584"/>
          </a:xfrm>
        </p:spPr>
        <p:txBody>
          <a:bodyPr>
            <a:normAutofit/>
          </a:bodyPr>
          <a:lstStyle/>
          <a:p>
            <a:pPr>
              <a:spcBef>
                <a:spcPts val="20"/>
              </a:spcBef>
              <a:spcAft>
                <a:spcPts val="0"/>
              </a:spcAft>
            </a:pPr>
            <a:endParaRPr lang="tr-TR" sz="1800" dirty="0">
              <a:latin typeface="Arial"/>
              <a:ea typeface="Arial"/>
            </a:endParaRPr>
          </a:p>
          <a:p>
            <a:pPr algn="l">
              <a:spcBef>
                <a:spcPts val="20"/>
              </a:spcBef>
              <a:spcAft>
                <a:spcPts val="0"/>
              </a:spcAft>
            </a:pPr>
            <a:r>
              <a:rPr lang="tr-TR" sz="2000" dirty="0" smtClean="0">
                <a:solidFill>
                  <a:schemeClr val="tx1"/>
                </a:solidFill>
                <a:effectLst/>
                <a:latin typeface="Times New Roman" panose="02020603050405020304" pitchFamily="18" charset="0"/>
                <a:ea typeface="Arial"/>
                <a:cs typeface="Times New Roman" panose="02020603050405020304" pitchFamily="18" charset="0"/>
              </a:rPr>
              <a:t>Üniversitelerde </a:t>
            </a:r>
            <a:r>
              <a:rPr lang="tr-TR" sz="2000" dirty="0">
                <a:solidFill>
                  <a:schemeClr val="tx1"/>
                </a:solidFill>
                <a:effectLst/>
                <a:latin typeface="Times New Roman" panose="02020603050405020304" pitchFamily="18" charset="0"/>
                <a:ea typeface="Arial"/>
                <a:cs typeface="Times New Roman" panose="02020603050405020304" pitchFamily="18" charset="0"/>
              </a:rPr>
              <a:t>görevli kamu personelinin disiplin ve ceza işlemleri; </a:t>
            </a:r>
          </a:p>
          <a:p>
            <a:pPr algn="just">
              <a:spcBef>
                <a:spcPts val="20"/>
              </a:spcBef>
              <a:spcAft>
                <a:spcPts val="0"/>
              </a:spcAft>
            </a:pPr>
            <a:r>
              <a:rPr lang="tr-TR" sz="2000" dirty="0">
                <a:solidFill>
                  <a:schemeClr val="tx1"/>
                </a:solidFill>
                <a:effectLst/>
                <a:latin typeface="Times New Roman" panose="02020603050405020304" pitchFamily="18" charset="0"/>
                <a:ea typeface="Arial"/>
                <a:cs typeface="Times New Roman" panose="02020603050405020304" pitchFamily="18" charset="0"/>
              </a:rPr>
              <a:t>  </a:t>
            </a:r>
          </a:p>
          <a:p>
            <a:pPr algn="just">
              <a:spcBef>
                <a:spcPts val="20"/>
              </a:spcBef>
              <a:spcAft>
                <a:spcPts val="0"/>
              </a:spcAft>
            </a:pPr>
            <a:r>
              <a:rPr lang="tr-TR" sz="2000" dirty="0" smtClean="0">
                <a:solidFill>
                  <a:schemeClr val="tx1"/>
                </a:solidFill>
                <a:effectLst/>
                <a:latin typeface="Times New Roman" panose="02020603050405020304" pitchFamily="18" charset="0"/>
                <a:ea typeface="Arial"/>
                <a:cs typeface="Times New Roman" panose="02020603050405020304" pitchFamily="18" charset="0"/>
              </a:rPr>
              <a:t>657 </a:t>
            </a:r>
            <a:r>
              <a:rPr lang="tr-TR" sz="2000" dirty="0">
                <a:solidFill>
                  <a:schemeClr val="tx1"/>
                </a:solidFill>
                <a:effectLst/>
                <a:latin typeface="Times New Roman" panose="02020603050405020304" pitchFamily="18" charset="0"/>
                <a:ea typeface="Arial"/>
                <a:cs typeface="Times New Roman" panose="02020603050405020304" pitchFamily="18" charset="0"/>
              </a:rPr>
              <a:t>sayılı Devlet Memurları Kanunu</a:t>
            </a:r>
            <a:r>
              <a:rPr lang="tr-TR" sz="2000" dirty="0" smtClean="0">
                <a:solidFill>
                  <a:schemeClr val="tx1"/>
                </a:solidFill>
                <a:effectLst/>
                <a:latin typeface="Times New Roman" panose="02020603050405020304" pitchFamily="18" charset="0"/>
                <a:ea typeface="Arial"/>
                <a:cs typeface="Times New Roman" panose="02020603050405020304" pitchFamily="18" charset="0"/>
              </a:rPr>
              <a:t>,</a:t>
            </a:r>
          </a:p>
          <a:p>
            <a:pPr algn="just">
              <a:spcBef>
                <a:spcPts val="20"/>
              </a:spcBef>
              <a:spcAft>
                <a:spcPts val="0"/>
              </a:spcAft>
            </a:pPr>
            <a:endParaRPr lang="tr-TR" sz="2000" dirty="0">
              <a:solidFill>
                <a:schemeClr val="tx1"/>
              </a:solidFill>
              <a:effectLst/>
              <a:latin typeface="Times New Roman" panose="02020603050405020304" pitchFamily="18" charset="0"/>
              <a:ea typeface="Arial"/>
              <a:cs typeface="Times New Roman" panose="02020603050405020304" pitchFamily="18" charset="0"/>
            </a:endParaRPr>
          </a:p>
          <a:p>
            <a:pPr lvl="0" algn="just">
              <a:lnSpc>
                <a:spcPts val="2850"/>
              </a:lnSpc>
              <a:spcAft>
                <a:spcPts val="0"/>
              </a:spcAft>
              <a:buSzPts val="2500"/>
              <a:tabLst>
                <a:tab pos="633730" algn="l"/>
                <a:tab pos="634365" algn="l"/>
              </a:tabLst>
            </a:pPr>
            <a:r>
              <a:rPr lang="tr-TR" sz="2000" dirty="0" smtClean="0">
                <a:solidFill>
                  <a:schemeClr val="tx1"/>
                </a:solidFill>
                <a:effectLst/>
                <a:latin typeface="Times New Roman" panose="02020603050405020304" pitchFamily="18" charset="0"/>
                <a:ea typeface="Arial"/>
                <a:cs typeface="Times New Roman" panose="02020603050405020304" pitchFamily="18" charset="0"/>
              </a:rPr>
              <a:t>2547 </a:t>
            </a:r>
            <a:r>
              <a:rPr lang="tr-TR" sz="2000" dirty="0">
                <a:solidFill>
                  <a:schemeClr val="tx1"/>
                </a:solidFill>
                <a:effectLst/>
                <a:latin typeface="Times New Roman" panose="02020603050405020304" pitchFamily="18" charset="0"/>
                <a:ea typeface="Arial"/>
                <a:cs typeface="Times New Roman" panose="02020603050405020304" pitchFamily="18" charset="0"/>
              </a:rPr>
              <a:t>sayılı Yükseköğretim</a:t>
            </a:r>
            <a:r>
              <a:rPr lang="tr-TR" sz="2000" spc="-85" dirty="0">
                <a:solidFill>
                  <a:schemeClr val="tx1"/>
                </a:solidFill>
                <a:effectLst/>
                <a:latin typeface="Times New Roman" panose="02020603050405020304" pitchFamily="18" charset="0"/>
                <a:ea typeface="Arial"/>
                <a:cs typeface="Times New Roman" panose="02020603050405020304" pitchFamily="18" charset="0"/>
              </a:rPr>
              <a:t> </a:t>
            </a:r>
            <a:r>
              <a:rPr lang="tr-TR" sz="2000" dirty="0">
                <a:solidFill>
                  <a:schemeClr val="tx1"/>
                </a:solidFill>
                <a:effectLst/>
                <a:latin typeface="Times New Roman" panose="02020603050405020304" pitchFamily="18" charset="0"/>
                <a:ea typeface="Arial"/>
                <a:cs typeface="Times New Roman" panose="02020603050405020304" pitchFamily="18" charset="0"/>
              </a:rPr>
              <a:t>Kanunu,</a:t>
            </a:r>
          </a:p>
          <a:p>
            <a:pPr lvl="0" algn="l">
              <a:spcBef>
                <a:spcPts val="1625"/>
              </a:spcBef>
              <a:spcAft>
                <a:spcPts val="0"/>
              </a:spcAft>
              <a:buSzPts val="2500"/>
              <a:tabLst>
                <a:tab pos="546100" algn="l"/>
              </a:tabLst>
            </a:pPr>
            <a:r>
              <a:rPr lang="tr-TR" sz="2000" dirty="0">
                <a:solidFill>
                  <a:schemeClr val="tx1"/>
                </a:solidFill>
                <a:effectLst/>
                <a:latin typeface="Times New Roman" panose="02020603050405020304" pitchFamily="18" charset="0"/>
                <a:ea typeface="Arial"/>
                <a:cs typeface="Times New Roman" panose="02020603050405020304" pitchFamily="18" charset="0"/>
              </a:rPr>
              <a:t>4483 sayılı Memurlar ve Diğer Kamu    </a:t>
            </a:r>
            <a:r>
              <a:rPr lang="tr-TR" sz="2000" dirty="0" smtClean="0">
                <a:solidFill>
                  <a:schemeClr val="tx1"/>
                </a:solidFill>
                <a:effectLst/>
                <a:latin typeface="Times New Roman" panose="02020603050405020304" pitchFamily="18" charset="0"/>
                <a:ea typeface="Arial"/>
                <a:cs typeface="Times New Roman" panose="02020603050405020304" pitchFamily="18" charset="0"/>
              </a:rPr>
              <a:t>Görevlilerinin </a:t>
            </a:r>
            <a:r>
              <a:rPr lang="tr-TR" sz="2000" spc="-20" dirty="0" smtClean="0">
                <a:solidFill>
                  <a:schemeClr val="tx1"/>
                </a:solidFill>
                <a:effectLst/>
                <a:latin typeface="Times New Roman" panose="02020603050405020304" pitchFamily="18" charset="0"/>
                <a:ea typeface="Arial"/>
                <a:cs typeface="Times New Roman" panose="02020603050405020304" pitchFamily="18" charset="0"/>
              </a:rPr>
              <a:t>Yargılanması </a:t>
            </a:r>
            <a:r>
              <a:rPr lang="tr-TR" sz="2000" dirty="0">
                <a:solidFill>
                  <a:schemeClr val="tx1"/>
                </a:solidFill>
                <a:effectLst/>
                <a:latin typeface="Times New Roman" panose="02020603050405020304" pitchFamily="18" charset="0"/>
                <a:ea typeface="Arial"/>
                <a:cs typeface="Times New Roman" panose="02020603050405020304" pitchFamily="18" charset="0"/>
              </a:rPr>
              <a:t>Hakkında</a:t>
            </a:r>
            <a:r>
              <a:rPr lang="tr-TR" sz="2000" spc="-175" dirty="0">
                <a:solidFill>
                  <a:schemeClr val="tx1"/>
                </a:solidFill>
                <a:effectLst/>
                <a:latin typeface="Times New Roman" panose="02020603050405020304" pitchFamily="18" charset="0"/>
                <a:ea typeface="Arial"/>
                <a:cs typeface="Times New Roman" panose="02020603050405020304" pitchFamily="18" charset="0"/>
              </a:rPr>
              <a:t> </a:t>
            </a:r>
            <a:r>
              <a:rPr lang="tr-TR" sz="2000" dirty="0">
                <a:solidFill>
                  <a:schemeClr val="tx1"/>
                </a:solidFill>
                <a:effectLst/>
                <a:latin typeface="Times New Roman" panose="02020603050405020304" pitchFamily="18" charset="0"/>
                <a:ea typeface="Arial"/>
                <a:cs typeface="Times New Roman" panose="02020603050405020304" pitchFamily="18" charset="0"/>
              </a:rPr>
              <a:t>Kanun,</a:t>
            </a:r>
          </a:p>
          <a:p>
            <a:pPr lvl="0" algn="just">
              <a:spcBef>
                <a:spcPts val="1625"/>
              </a:spcBef>
              <a:spcAft>
                <a:spcPts val="0"/>
              </a:spcAft>
              <a:buSzPts val="2500"/>
              <a:tabLst>
                <a:tab pos="546100" algn="l"/>
              </a:tabLst>
            </a:pPr>
            <a:r>
              <a:rPr lang="tr-TR" sz="2000" dirty="0">
                <a:solidFill>
                  <a:schemeClr val="tx1"/>
                </a:solidFill>
                <a:effectLst/>
                <a:latin typeface="Times New Roman" panose="02020603050405020304" pitchFamily="18" charset="0"/>
                <a:ea typeface="Arial"/>
                <a:cs typeface="Times New Roman" panose="02020603050405020304" pitchFamily="18" charset="0"/>
              </a:rPr>
              <a:t>4857 sayılı İş</a:t>
            </a:r>
            <a:r>
              <a:rPr lang="tr-TR" sz="2000" spc="-20" dirty="0">
                <a:solidFill>
                  <a:schemeClr val="tx1"/>
                </a:solidFill>
                <a:effectLst/>
                <a:latin typeface="Times New Roman" panose="02020603050405020304" pitchFamily="18" charset="0"/>
                <a:ea typeface="Arial"/>
                <a:cs typeface="Times New Roman" panose="02020603050405020304" pitchFamily="18" charset="0"/>
              </a:rPr>
              <a:t> </a:t>
            </a:r>
            <a:r>
              <a:rPr lang="tr-TR" sz="2000" dirty="0" smtClean="0">
                <a:solidFill>
                  <a:schemeClr val="tx1"/>
                </a:solidFill>
                <a:effectLst/>
                <a:latin typeface="Times New Roman" panose="02020603050405020304" pitchFamily="18" charset="0"/>
                <a:ea typeface="Arial"/>
                <a:cs typeface="Times New Roman" panose="02020603050405020304" pitchFamily="18" charset="0"/>
              </a:rPr>
              <a:t>Kanunu</a:t>
            </a:r>
          </a:p>
          <a:p>
            <a:pPr lvl="0" algn="just">
              <a:spcBef>
                <a:spcPts val="1625"/>
              </a:spcBef>
              <a:spcAft>
                <a:spcPts val="0"/>
              </a:spcAft>
              <a:buSzPts val="2500"/>
              <a:tabLst>
                <a:tab pos="546100" algn="l"/>
              </a:tabLst>
            </a:pPr>
            <a:endParaRPr lang="tr-TR" sz="2000" dirty="0">
              <a:solidFill>
                <a:schemeClr val="tx1"/>
              </a:solidFill>
              <a:effectLst/>
              <a:latin typeface="Times New Roman" panose="02020603050405020304" pitchFamily="18" charset="0"/>
              <a:ea typeface="Arial"/>
              <a:cs typeface="Times New Roman" panose="02020603050405020304" pitchFamily="18" charset="0"/>
            </a:endParaRPr>
          </a:p>
          <a:p>
            <a:pPr marL="173355" algn="l">
              <a:spcBef>
                <a:spcPts val="1625"/>
              </a:spcBef>
              <a:spcAft>
                <a:spcPts val="0"/>
              </a:spcAft>
            </a:pPr>
            <a:r>
              <a:rPr lang="tr-TR" sz="2000" dirty="0" smtClean="0">
                <a:solidFill>
                  <a:schemeClr val="tx1"/>
                </a:solidFill>
                <a:effectLst/>
                <a:latin typeface="Times New Roman" panose="02020603050405020304" pitchFamily="18" charset="0"/>
                <a:ea typeface="Arial"/>
                <a:cs typeface="Times New Roman" panose="02020603050405020304" pitchFamily="18" charset="0"/>
              </a:rPr>
              <a:t>mevzuatlarına </a:t>
            </a:r>
            <a:r>
              <a:rPr lang="tr-TR" sz="2000" dirty="0">
                <a:solidFill>
                  <a:schemeClr val="tx1"/>
                </a:solidFill>
                <a:effectLst/>
                <a:latin typeface="Times New Roman" panose="02020603050405020304" pitchFamily="18" charset="0"/>
                <a:ea typeface="Arial"/>
                <a:cs typeface="Times New Roman" panose="02020603050405020304" pitchFamily="18" charset="0"/>
              </a:rPr>
              <a:t>göre düzenlenmektedir.</a:t>
            </a:r>
          </a:p>
          <a:p>
            <a:endParaRPr lang="tr-TR" dirty="0"/>
          </a:p>
        </p:txBody>
      </p:sp>
      <p:sp>
        <p:nvSpPr>
          <p:cNvPr id="5" name="Rectangle 5"/>
          <p:cNvSpPr txBox="1">
            <a:spLocks noChangeArrowheads="1"/>
          </p:cNvSpPr>
          <p:nvPr/>
        </p:nvSpPr>
        <p:spPr>
          <a:xfrm>
            <a:off x="0" y="0"/>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3200" b="1" dirty="0" smtClean="0">
                <a:solidFill>
                  <a:schemeClr val="bg1"/>
                </a:solidFill>
              </a:rPr>
              <a:t>Hukuki Dayanak</a:t>
            </a:r>
            <a:endParaRPr lang="tr-TR" sz="3200" b="1" dirty="0">
              <a:solidFill>
                <a:schemeClr val="bg1"/>
              </a:solidFill>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85700"/>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10401956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439758" y="980728"/>
            <a:ext cx="8208912" cy="5544616"/>
          </a:xfrm>
        </p:spPr>
        <p:txBody>
          <a:bodyPr>
            <a:normAutofit/>
          </a:bodyPr>
          <a:lstStyle/>
          <a:p>
            <a:pPr marL="621665" lvl="0" indent="-342900" algn="just">
              <a:tabLst>
                <a:tab pos="622300" algn="l"/>
              </a:tabLst>
            </a:pPr>
            <a:r>
              <a:rPr lang="tr-TR" sz="2200" dirty="0" smtClean="0">
                <a:solidFill>
                  <a:schemeClr val="tx1"/>
                </a:solidFill>
                <a:latin typeface="Times New Roman" panose="02020603050405020304" pitchFamily="18" charset="0"/>
                <a:ea typeface="Arial"/>
                <a:cs typeface="Times New Roman" panose="02020603050405020304" pitchFamily="18" charset="0"/>
              </a:rPr>
              <a:t>Yüksek </a:t>
            </a:r>
            <a:r>
              <a:rPr lang="tr-TR" sz="2200" dirty="0">
                <a:solidFill>
                  <a:schemeClr val="tx1"/>
                </a:solidFill>
                <a:latin typeface="Times New Roman" panose="02020603050405020304" pitchFamily="18" charset="0"/>
                <a:ea typeface="Arial"/>
                <a:cs typeface="Times New Roman" panose="02020603050405020304" pitchFamily="18" charset="0"/>
              </a:rPr>
              <a:t>Disiplin Kurulu: Yükseköğretim Genel</a:t>
            </a:r>
            <a:r>
              <a:rPr lang="tr-TR" sz="2200" spc="-140" dirty="0">
                <a:solidFill>
                  <a:schemeClr val="tx1"/>
                </a:solidFill>
                <a:latin typeface="Times New Roman" panose="02020603050405020304" pitchFamily="18" charset="0"/>
                <a:ea typeface="Arial"/>
                <a:cs typeface="Times New Roman" panose="02020603050405020304" pitchFamily="18" charset="0"/>
              </a:rPr>
              <a:t> </a:t>
            </a:r>
            <a:r>
              <a:rPr lang="tr-TR" sz="2200" dirty="0">
                <a:solidFill>
                  <a:schemeClr val="tx1"/>
                </a:solidFill>
                <a:latin typeface="Times New Roman" panose="02020603050405020304" pitchFamily="18" charset="0"/>
                <a:ea typeface="Arial"/>
                <a:cs typeface="Times New Roman" panose="02020603050405020304" pitchFamily="18" charset="0"/>
              </a:rPr>
              <a:t>Kuruludur.</a:t>
            </a:r>
          </a:p>
          <a:p>
            <a:pPr lvl="0" algn="just">
              <a:spcBef>
                <a:spcPts val="25"/>
              </a:spcBef>
            </a:pPr>
            <a:r>
              <a:rPr lang="tr-TR" sz="2200" dirty="0">
                <a:solidFill>
                  <a:schemeClr val="tx1"/>
                </a:solidFill>
                <a:latin typeface="Times New Roman" panose="02020603050405020304" pitchFamily="18" charset="0"/>
                <a:ea typeface="Arial"/>
                <a:cs typeface="Times New Roman" panose="02020603050405020304" pitchFamily="18" charset="0"/>
              </a:rPr>
              <a:t> </a:t>
            </a:r>
            <a:endParaRPr lang="tr-TR" sz="2200" dirty="0" smtClean="0">
              <a:solidFill>
                <a:schemeClr val="tx1"/>
              </a:solidFill>
              <a:latin typeface="Times New Roman" panose="02020603050405020304" pitchFamily="18" charset="0"/>
              <a:ea typeface="Arial"/>
              <a:cs typeface="Times New Roman" panose="02020603050405020304" pitchFamily="18" charset="0"/>
            </a:endParaRPr>
          </a:p>
          <a:p>
            <a:pPr lvl="0" algn="just">
              <a:spcBef>
                <a:spcPts val="25"/>
              </a:spcBef>
            </a:pPr>
            <a:r>
              <a:rPr lang="tr-TR" sz="2200" dirty="0" smtClean="0">
                <a:solidFill>
                  <a:schemeClr val="tx1"/>
                </a:solidFill>
                <a:latin typeface="Times New Roman" panose="02020603050405020304" pitchFamily="18" charset="0"/>
                <a:ea typeface="Arial"/>
                <a:cs typeface="Times New Roman" panose="02020603050405020304" pitchFamily="18" charset="0"/>
              </a:rPr>
              <a:t>Üniversite </a:t>
            </a:r>
            <a:r>
              <a:rPr lang="tr-TR" sz="2200" dirty="0">
                <a:solidFill>
                  <a:schemeClr val="tx1"/>
                </a:solidFill>
                <a:latin typeface="Times New Roman" panose="02020603050405020304" pitchFamily="18" charset="0"/>
                <a:ea typeface="Arial"/>
                <a:cs typeface="Times New Roman" panose="02020603050405020304" pitchFamily="18" charset="0"/>
              </a:rPr>
              <a:t>Disiplin Kurulu; Üniversite yönetim </a:t>
            </a:r>
            <a:r>
              <a:rPr lang="tr-TR" sz="2200" spc="-45" dirty="0">
                <a:solidFill>
                  <a:schemeClr val="tx1"/>
                </a:solidFill>
                <a:latin typeface="Times New Roman" panose="02020603050405020304" pitchFamily="18" charset="0"/>
                <a:ea typeface="Arial"/>
                <a:cs typeface="Times New Roman" panose="02020603050405020304" pitchFamily="18" charset="0"/>
              </a:rPr>
              <a:t>kurulu </a:t>
            </a:r>
            <a:r>
              <a:rPr lang="tr-TR" sz="2200" dirty="0">
                <a:solidFill>
                  <a:schemeClr val="tx1"/>
                </a:solidFill>
                <a:latin typeface="Times New Roman" panose="02020603050405020304" pitchFamily="18" charset="0"/>
                <a:ea typeface="Arial"/>
                <a:cs typeface="Times New Roman" panose="02020603050405020304" pitchFamily="18" charset="0"/>
              </a:rPr>
              <a:t>üyelerinden oluşur; </a:t>
            </a:r>
          </a:p>
          <a:p>
            <a:pPr lvl="0" algn="just">
              <a:spcBef>
                <a:spcPts val="10"/>
              </a:spcBef>
            </a:pPr>
            <a:r>
              <a:rPr lang="tr-TR" sz="2200" dirty="0">
                <a:solidFill>
                  <a:schemeClr val="tx1"/>
                </a:solidFill>
                <a:latin typeface="Times New Roman" panose="02020603050405020304" pitchFamily="18" charset="0"/>
                <a:ea typeface="Arial"/>
                <a:cs typeface="Times New Roman" panose="02020603050405020304" pitchFamily="18" charset="0"/>
              </a:rPr>
              <a:t> </a:t>
            </a:r>
            <a:endParaRPr lang="tr-TR" sz="2200" dirty="0" smtClean="0">
              <a:solidFill>
                <a:schemeClr val="tx1"/>
              </a:solidFill>
              <a:latin typeface="Times New Roman" panose="02020603050405020304" pitchFamily="18" charset="0"/>
              <a:ea typeface="Arial"/>
              <a:cs typeface="Times New Roman" panose="02020603050405020304" pitchFamily="18" charset="0"/>
            </a:endParaRPr>
          </a:p>
          <a:p>
            <a:pPr lvl="0" algn="just">
              <a:spcBef>
                <a:spcPts val="10"/>
              </a:spcBef>
            </a:pPr>
            <a:r>
              <a:rPr lang="tr-TR" sz="2200" dirty="0" smtClean="0">
                <a:solidFill>
                  <a:schemeClr val="tx1"/>
                </a:solidFill>
                <a:latin typeface="Times New Roman" panose="02020603050405020304" pitchFamily="18" charset="0"/>
                <a:ea typeface="Arial"/>
                <a:cs typeface="Times New Roman" panose="02020603050405020304" pitchFamily="18" charset="0"/>
              </a:rPr>
              <a:t>Üniversiteye </a:t>
            </a:r>
            <a:r>
              <a:rPr lang="tr-TR" sz="2200" dirty="0">
                <a:solidFill>
                  <a:schemeClr val="tx1"/>
                </a:solidFill>
                <a:latin typeface="Times New Roman" panose="02020603050405020304" pitchFamily="18" charset="0"/>
                <a:ea typeface="Arial"/>
                <a:cs typeface="Times New Roman" panose="02020603050405020304" pitchFamily="18" charset="0"/>
              </a:rPr>
              <a:t>bağlı birimlerinin yönetim kurulları aynı </a:t>
            </a:r>
            <a:r>
              <a:rPr lang="tr-TR" sz="2200" spc="-45" dirty="0">
                <a:solidFill>
                  <a:schemeClr val="tx1"/>
                </a:solidFill>
                <a:latin typeface="Times New Roman" panose="02020603050405020304" pitchFamily="18" charset="0"/>
                <a:ea typeface="Arial"/>
                <a:cs typeface="Times New Roman" panose="02020603050405020304" pitchFamily="18" charset="0"/>
              </a:rPr>
              <a:t>zamanda </a:t>
            </a:r>
            <a:r>
              <a:rPr lang="tr-TR" sz="2200" dirty="0">
                <a:solidFill>
                  <a:schemeClr val="tx1"/>
                </a:solidFill>
                <a:latin typeface="Times New Roman" panose="02020603050405020304" pitchFamily="18" charset="0"/>
                <a:ea typeface="Arial"/>
                <a:cs typeface="Times New Roman" panose="02020603050405020304" pitchFamily="18" charset="0"/>
              </a:rPr>
              <a:t>disiplin kurulu olarak görev </a:t>
            </a:r>
            <a:r>
              <a:rPr lang="tr-TR" sz="2200" spc="-20" dirty="0">
                <a:solidFill>
                  <a:schemeClr val="tx1"/>
                </a:solidFill>
                <a:latin typeface="Times New Roman" panose="02020603050405020304" pitchFamily="18" charset="0"/>
                <a:ea typeface="Arial"/>
                <a:cs typeface="Times New Roman" panose="02020603050405020304" pitchFamily="18" charset="0"/>
              </a:rPr>
              <a:t>yapar. </a:t>
            </a:r>
            <a:endParaRPr lang="tr-TR" sz="2200" spc="-20" dirty="0" smtClean="0">
              <a:solidFill>
                <a:schemeClr val="tx1"/>
              </a:solidFill>
              <a:latin typeface="Times New Roman" panose="02020603050405020304" pitchFamily="18" charset="0"/>
              <a:ea typeface="Arial"/>
              <a:cs typeface="Times New Roman" panose="02020603050405020304" pitchFamily="18" charset="0"/>
            </a:endParaRPr>
          </a:p>
          <a:p>
            <a:pPr lvl="0" algn="just">
              <a:spcBef>
                <a:spcPts val="10"/>
              </a:spcBef>
            </a:pPr>
            <a:endParaRPr lang="tr-TR" sz="2200" spc="-20" dirty="0">
              <a:solidFill>
                <a:schemeClr val="tx1"/>
              </a:solidFill>
              <a:latin typeface="Times New Roman" panose="02020603050405020304" pitchFamily="18" charset="0"/>
              <a:ea typeface="Arial"/>
              <a:cs typeface="Times New Roman" panose="02020603050405020304" pitchFamily="18" charset="0"/>
            </a:endParaRPr>
          </a:p>
          <a:p>
            <a:pPr lvl="0" algn="just">
              <a:spcBef>
                <a:spcPts val="10"/>
              </a:spcBef>
            </a:pPr>
            <a:r>
              <a:rPr lang="tr-TR" sz="2200" dirty="0" smtClean="0">
                <a:solidFill>
                  <a:schemeClr val="tx1"/>
                </a:solidFill>
                <a:latin typeface="Times New Roman" panose="02020603050405020304" pitchFamily="18" charset="0"/>
                <a:ea typeface="Arial"/>
                <a:cs typeface="Times New Roman" panose="02020603050405020304" pitchFamily="18" charset="0"/>
              </a:rPr>
              <a:t>Rektörlüğe </a:t>
            </a:r>
            <a:r>
              <a:rPr lang="tr-TR" sz="2200" dirty="0">
                <a:solidFill>
                  <a:schemeClr val="tx1"/>
                </a:solidFill>
                <a:latin typeface="Times New Roman" panose="02020603050405020304" pitchFamily="18" charset="0"/>
                <a:ea typeface="Arial"/>
                <a:cs typeface="Times New Roman" panose="02020603050405020304" pitchFamily="18" charset="0"/>
              </a:rPr>
              <a:t>bağlı birimlerdeki disiplin kurulu; akademik </a:t>
            </a:r>
            <a:r>
              <a:rPr lang="tr-TR" sz="2200" dirty="0" smtClean="0">
                <a:solidFill>
                  <a:schemeClr val="tx1"/>
                </a:solidFill>
                <a:latin typeface="Times New Roman" panose="02020603050405020304" pitchFamily="18" charset="0"/>
                <a:ea typeface="Arial"/>
                <a:cs typeface="Times New Roman" panose="02020603050405020304" pitchFamily="18" charset="0"/>
              </a:rPr>
              <a:t>personel ve </a:t>
            </a:r>
            <a:r>
              <a:rPr lang="tr-TR" sz="2200" dirty="0">
                <a:solidFill>
                  <a:schemeClr val="tx1"/>
                </a:solidFill>
                <a:latin typeface="Times New Roman" panose="02020603050405020304" pitchFamily="18" charset="0"/>
                <a:ea typeface="Arial"/>
                <a:cs typeface="Times New Roman" panose="02020603050405020304" pitchFamily="18" charset="0"/>
              </a:rPr>
              <a:t>daire başkanı kadrosunun dengi ve üstü kadrolarda bulunanlar için rektör yardımcısı başkanlığında üniversite yönetim kurulunca her takvim yılı başında belirlenen profesör unvanlı dört öğretim üyesinden, memurlar için ise Genel Sekreterin başkanlığında, Hukuk Müşaviri ve Personel Dairesi Başkanından oluşur.</a:t>
            </a:r>
          </a:p>
          <a:p>
            <a:pPr marL="432435" marR="111760" lvl="0" indent="-342900" algn="just">
              <a:lnSpc>
                <a:spcPct val="103000"/>
              </a:lnSpc>
              <a:tabLst>
                <a:tab pos="622300" algn="l"/>
              </a:tabLst>
            </a:pPr>
            <a:endParaRPr lang="tr-TR" sz="900" dirty="0">
              <a:solidFill>
                <a:prstClr val="black">
                  <a:tint val="75000"/>
                </a:prstClr>
              </a:solidFill>
              <a:latin typeface="Arial"/>
              <a:ea typeface="Arial"/>
            </a:endParaRPr>
          </a:p>
          <a:p>
            <a:pPr lvl="0">
              <a:spcBef>
                <a:spcPts val="40"/>
              </a:spcBef>
            </a:pPr>
            <a:r>
              <a:rPr lang="tr-TR" sz="1500" dirty="0">
                <a:solidFill>
                  <a:prstClr val="black">
                    <a:tint val="75000"/>
                  </a:prstClr>
                </a:solidFill>
                <a:latin typeface="Arial"/>
                <a:ea typeface="Arial"/>
              </a:rPr>
              <a:t> </a:t>
            </a:r>
            <a:endParaRPr lang="tr-TR" sz="1700" dirty="0">
              <a:solidFill>
                <a:prstClr val="black">
                  <a:tint val="75000"/>
                </a:prstClr>
              </a:solidFill>
              <a:latin typeface="Arial"/>
              <a:ea typeface="Arial"/>
            </a:endParaRPr>
          </a:p>
          <a:p>
            <a:pPr marL="432435" marR="110490" lvl="0" indent="-342900" algn="just">
              <a:lnSpc>
                <a:spcPct val="103000"/>
              </a:lnSpc>
              <a:tabLst>
                <a:tab pos="622300" algn="l"/>
              </a:tabLst>
            </a:pPr>
            <a:r>
              <a:rPr lang="tr-TR" sz="1500" dirty="0">
                <a:solidFill>
                  <a:srgbClr val="001F5F"/>
                </a:solidFill>
                <a:latin typeface="Arial"/>
                <a:ea typeface="Arial"/>
              </a:rPr>
              <a:t>  </a:t>
            </a:r>
            <a:r>
              <a:rPr lang="tr-TR" sz="1700" dirty="0">
                <a:solidFill>
                  <a:prstClr val="black">
                    <a:tint val="75000"/>
                  </a:prstClr>
                </a:solidFill>
                <a:latin typeface="Arial"/>
                <a:ea typeface="Arial"/>
              </a:rPr>
              <a:t> </a:t>
            </a:r>
          </a:p>
          <a:p>
            <a:endParaRPr lang="tr-TR" dirty="0"/>
          </a:p>
        </p:txBody>
      </p:sp>
      <p:sp>
        <p:nvSpPr>
          <p:cNvPr id="5"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Arial"/>
              </a:rPr>
              <a:t>Disiplin Kurullarının </a:t>
            </a:r>
            <a:r>
              <a:rPr lang="tr-TR" sz="2400" b="1" dirty="0" smtClean="0">
                <a:solidFill>
                  <a:schemeClr val="bg1"/>
                </a:solidFill>
                <a:latin typeface="Arial"/>
                <a:ea typeface="Arial"/>
              </a:rPr>
              <a:t>Oluşumu</a:t>
            </a:r>
            <a:endParaRPr lang="tr-TR" sz="2400" b="1" dirty="0">
              <a:solidFill>
                <a:schemeClr val="bg1"/>
              </a:solidFill>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2768947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23528" y="980728"/>
            <a:ext cx="8208912" cy="5544616"/>
          </a:xfrm>
        </p:spPr>
        <p:txBody>
          <a:bodyPr>
            <a:normAutofit/>
          </a:bodyPr>
          <a:lstStyle/>
          <a:p>
            <a:pPr marL="638175" marR="513080">
              <a:spcBef>
                <a:spcPts val="880"/>
              </a:spcBef>
            </a:pPr>
            <a:r>
              <a:rPr lang="tr-TR" sz="2200" dirty="0">
                <a:solidFill>
                  <a:schemeClr val="tx1"/>
                </a:solidFill>
                <a:latin typeface="Times New Roman" panose="02020603050405020304" pitchFamily="18" charset="0"/>
                <a:ea typeface="Arial"/>
                <a:cs typeface="Times New Roman" panose="02020603050405020304" pitchFamily="18" charset="0"/>
              </a:rPr>
              <a:t>Kurullara Katılamayacak Olanlar</a:t>
            </a:r>
          </a:p>
          <a:p>
            <a:pPr>
              <a:spcAft>
                <a:spcPts val="0"/>
              </a:spcAft>
            </a:pPr>
            <a:r>
              <a:rPr lang="tr-TR" sz="2200" dirty="0">
                <a:solidFill>
                  <a:schemeClr val="tx1"/>
                </a:solidFill>
                <a:latin typeface="Times New Roman" panose="02020603050405020304" pitchFamily="18" charset="0"/>
                <a:ea typeface="Arial"/>
                <a:cs typeface="Times New Roman" panose="02020603050405020304" pitchFamily="18" charset="0"/>
              </a:rPr>
              <a:t> </a:t>
            </a:r>
          </a:p>
          <a:p>
            <a:pPr algn="just">
              <a:spcBef>
                <a:spcPts val="10"/>
              </a:spcBef>
              <a:spcAft>
                <a:spcPts val="0"/>
              </a:spcAft>
            </a:pPr>
            <a:r>
              <a:rPr lang="tr-TR" sz="2200" dirty="0">
                <a:solidFill>
                  <a:schemeClr val="tx1"/>
                </a:solidFill>
                <a:latin typeface="Times New Roman" panose="02020603050405020304" pitchFamily="18" charset="0"/>
                <a:ea typeface="Arial"/>
                <a:cs typeface="Times New Roman" panose="02020603050405020304" pitchFamily="18" charset="0"/>
              </a:rPr>
              <a:t> Soruşturmada görev alanlar disiplin kurullarındaki oylamalara, disiplin kurulunda görev alanlar ile disiplin cezası verenler bu cezalara itirazların görüşüldüğü kurullardaki oylamalara </a:t>
            </a:r>
            <a:r>
              <a:rPr lang="tr-TR" sz="2200" spc="-15" dirty="0">
                <a:solidFill>
                  <a:schemeClr val="tx1"/>
                </a:solidFill>
                <a:latin typeface="Times New Roman" panose="02020603050405020304" pitchFamily="18" charset="0"/>
                <a:ea typeface="Arial"/>
                <a:cs typeface="Times New Roman" panose="02020603050405020304" pitchFamily="18" charset="0"/>
              </a:rPr>
              <a:t>katılamazlar.</a:t>
            </a:r>
          </a:p>
          <a:p>
            <a:pPr algn="just">
              <a:spcBef>
                <a:spcPts val="10"/>
              </a:spcBef>
              <a:spcAft>
                <a:spcPts val="0"/>
              </a:spcAft>
            </a:pPr>
            <a:endParaRPr lang="tr-TR" sz="2200" dirty="0">
              <a:solidFill>
                <a:schemeClr val="tx1"/>
              </a:solidFill>
              <a:latin typeface="Times New Roman" panose="02020603050405020304" pitchFamily="18" charset="0"/>
              <a:ea typeface="Arial"/>
              <a:cs typeface="Times New Roman" panose="02020603050405020304" pitchFamily="18" charset="0"/>
            </a:endParaRPr>
          </a:p>
          <a:p>
            <a:pPr algn="just">
              <a:spcBef>
                <a:spcPts val="20"/>
              </a:spcBef>
              <a:spcAft>
                <a:spcPts val="0"/>
              </a:spcAft>
            </a:pPr>
            <a:r>
              <a:rPr lang="tr-TR" sz="2200" dirty="0">
                <a:solidFill>
                  <a:schemeClr val="tx1"/>
                </a:solidFill>
                <a:latin typeface="Times New Roman" panose="02020603050405020304" pitchFamily="18" charset="0"/>
                <a:ea typeface="Arial"/>
                <a:cs typeface="Times New Roman" panose="02020603050405020304" pitchFamily="18" charset="0"/>
              </a:rPr>
              <a:t> Yüksek Disiplin Kurulu hariç, disiplin kurullarında profesörlerle ilgili hususların görüşülmesinde doçent ve Dr. Öğretim üyeleri</a:t>
            </a:r>
            <a:r>
              <a:rPr lang="tr-TR" sz="2200" spc="-15" dirty="0">
                <a:solidFill>
                  <a:schemeClr val="tx1"/>
                </a:solidFill>
                <a:latin typeface="Times New Roman" panose="02020603050405020304" pitchFamily="18" charset="0"/>
                <a:ea typeface="Arial"/>
                <a:cs typeface="Times New Roman" panose="02020603050405020304" pitchFamily="18" charset="0"/>
              </a:rPr>
              <a:t>, </a:t>
            </a:r>
            <a:r>
              <a:rPr lang="tr-TR" sz="2200" dirty="0">
                <a:solidFill>
                  <a:schemeClr val="tx1"/>
                </a:solidFill>
                <a:latin typeface="Times New Roman" panose="02020603050405020304" pitchFamily="18" charset="0"/>
                <a:ea typeface="Arial"/>
                <a:cs typeface="Times New Roman" panose="02020603050405020304" pitchFamily="18" charset="0"/>
              </a:rPr>
              <a:t>doçentlerle ilgili hususların görüşülmesinde Dr. Öğretim Üyeleri ve kendileri ile ilgili hususların görüşülmesinde ilgili üyeler görüşmelere</a:t>
            </a:r>
            <a:r>
              <a:rPr lang="tr-TR" sz="2200" spc="-40" dirty="0">
                <a:solidFill>
                  <a:schemeClr val="tx1"/>
                </a:solidFill>
                <a:latin typeface="Times New Roman" panose="02020603050405020304" pitchFamily="18" charset="0"/>
                <a:ea typeface="Arial"/>
                <a:cs typeface="Times New Roman" panose="02020603050405020304" pitchFamily="18" charset="0"/>
              </a:rPr>
              <a:t> </a:t>
            </a:r>
            <a:r>
              <a:rPr lang="tr-TR" sz="2200" spc="-15" dirty="0">
                <a:solidFill>
                  <a:schemeClr val="tx1"/>
                </a:solidFill>
                <a:latin typeface="Times New Roman" panose="02020603050405020304" pitchFamily="18" charset="0"/>
                <a:ea typeface="Arial"/>
                <a:cs typeface="Times New Roman" panose="02020603050405020304" pitchFamily="18" charset="0"/>
              </a:rPr>
              <a:t>katılamazlar. </a:t>
            </a:r>
          </a:p>
          <a:p>
            <a:pPr algn="just">
              <a:spcBef>
                <a:spcPts val="20"/>
              </a:spcBef>
              <a:spcAft>
                <a:spcPts val="0"/>
              </a:spcAft>
            </a:pPr>
            <a:endParaRPr lang="tr-TR" sz="2200" spc="-15" dirty="0">
              <a:solidFill>
                <a:schemeClr val="tx1"/>
              </a:solidFill>
              <a:latin typeface="Times New Roman" panose="02020603050405020304" pitchFamily="18" charset="0"/>
              <a:ea typeface="Arial"/>
              <a:cs typeface="Times New Roman" panose="02020603050405020304" pitchFamily="18" charset="0"/>
            </a:endParaRPr>
          </a:p>
          <a:p>
            <a:pPr algn="just">
              <a:spcBef>
                <a:spcPts val="20"/>
              </a:spcBef>
              <a:spcAft>
                <a:spcPts val="0"/>
              </a:spcAft>
            </a:pPr>
            <a:r>
              <a:rPr lang="tr-TR" sz="2200" spc="-15" dirty="0">
                <a:solidFill>
                  <a:schemeClr val="tx1"/>
                </a:solidFill>
                <a:latin typeface="Times New Roman" panose="02020603050405020304" pitchFamily="18" charset="0"/>
                <a:ea typeface="Arial"/>
                <a:cs typeface="Times New Roman" panose="02020603050405020304" pitchFamily="18" charset="0"/>
              </a:rPr>
              <a:t>Herhangi bir sebeple disiplin kurullarının teşekkül edememesi halinde eksik üyelikler eşdeğer unvana sahip öğretim üyeleri arasından senato tarafından belirlenen üyelerce tamamlanır.</a:t>
            </a:r>
          </a:p>
          <a:p>
            <a:pPr>
              <a:spcBef>
                <a:spcPts val="20"/>
              </a:spcBef>
              <a:spcAft>
                <a:spcPts val="0"/>
              </a:spcAft>
            </a:pPr>
            <a:endParaRPr lang="tr-TR" sz="1200" dirty="0">
              <a:latin typeface="Arial"/>
              <a:ea typeface="Arial"/>
            </a:endParaRPr>
          </a:p>
          <a:p>
            <a:endParaRPr lang="tr-TR" dirty="0"/>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Arial"/>
              </a:rPr>
              <a:t>Disiplin Kurullarının </a:t>
            </a:r>
            <a:r>
              <a:rPr lang="tr-TR" sz="2400" b="1" dirty="0" smtClean="0">
                <a:solidFill>
                  <a:schemeClr val="bg1"/>
                </a:solidFill>
                <a:latin typeface="Arial"/>
                <a:ea typeface="Arial"/>
              </a:rPr>
              <a:t>Oluşumu</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89253550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295221" y="700219"/>
            <a:ext cx="8497986" cy="5795707"/>
          </a:xfrm>
        </p:spPr>
        <p:txBody>
          <a:bodyPr>
            <a:normAutofit fontScale="47500" lnSpcReduction="20000"/>
          </a:bodyPr>
          <a:lstStyle/>
          <a:p>
            <a:pPr>
              <a:spcAft>
                <a:spcPts val="0"/>
              </a:spcAft>
            </a:pPr>
            <a:r>
              <a:rPr lang="tr-TR" b="1" dirty="0">
                <a:latin typeface="Arial"/>
                <a:ea typeface="Arial"/>
              </a:rPr>
              <a:t> </a:t>
            </a:r>
            <a:endParaRPr lang="tr-TR" sz="3600" dirty="0">
              <a:latin typeface="Arial"/>
              <a:ea typeface="Arial"/>
            </a:endParaRPr>
          </a:p>
          <a:p>
            <a:pPr marL="342900" marR="251460" lvl="0" indent="-342900" algn="just">
              <a:lnSpc>
                <a:spcPct val="103000"/>
              </a:lnSpc>
              <a:spcBef>
                <a:spcPts val="1890"/>
              </a:spcBef>
              <a:spcAft>
                <a:spcPts val="0"/>
              </a:spcAft>
              <a:buClr>
                <a:srgbClr val="C00000"/>
              </a:buClr>
              <a:buSzPct val="100000"/>
              <a:buFont typeface="Arial"/>
              <a:buChar char="•"/>
              <a:tabLst>
                <a:tab pos="561340" algn="l"/>
              </a:tabLst>
            </a:pPr>
            <a:r>
              <a:rPr lang="tr-TR" sz="4200" dirty="0">
                <a:solidFill>
                  <a:schemeClr val="tx1"/>
                </a:solidFill>
                <a:latin typeface="Times New Roman" panose="02020603050405020304" pitchFamily="18" charset="0"/>
                <a:ea typeface="Arial"/>
                <a:cs typeface="Times New Roman" panose="02020603050405020304" pitchFamily="18" charset="0"/>
              </a:rPr>
              <a:t>Disiplin kurulları gerekli gördüğünde ilgilinin özlük dosyasını ve her türlü evrakı incelemeye, ilgili yerlerden bilgi almaya, her türlü incelemeyi yaptırmaya, yeminli tanık ve bilirkişi dinlemeye veya </a:t>
            </a:r>
            <a:r>
              <a:rPr lang="tr-TR" sz="4200" dirty="0" err="1">
                <a:solidFill>
                  <a:schemeClr val="tx1"/>
                </a:solidFill>
                <a:latin typeface="Times New Roman" panose="02020603050405020304" pitchFamily="18" charset="0"/>
                <a:ea typeface="Arial"/>
                <a:cs typeface="Times New Roman" panose="02020603050405020304" pitchFamily="18" charset="0"/>
              </a:rPr>
              <a:t>niyabeten</a:t>
            </a:r>
            <a:r>
              <a:rPr lang="tr-TR" sz="4200" dirty="0">
                <a:solidFill>
                  <a:schemeClr val="tx1"/>
                </a:solidFill>
                <a:latin typeface="Times New Roman" panose="02020603050405020304" pitchFamily="18" charset="0"/>
                <a:ea typeface="Arial"/>
                <a:cs typeface="Times New Roman" panose="02020603050405020304" pitchFamily="18" charset="0"/>
              </a:rPr>
              <a:t> dinletmeye, keşif yapmaya veya yaptırmaya</a:t>
            </a:r>
            <a:r>
              <a:rPr lang="tr-TR" sz="4200" spc="-125" dirty="0">
                <a:solidFill>
                  <a:schemeClr val="tx1"/>
                </a:solidFill>
                <a:latin typeface="Times New Roman" panose="02020603050405020304" pitchFamily="18" charset="0"/>
                <a:ea typeface="Arial"/>
                <a:cs typeface="Times New Roman" panose="02020603050405020304" pitchFamily="18" charset="0"/>
              </a:rPr>
              <a:t> </a:t>
            </a:r>
            <a:r>
              <a:rPr lang="tr-TR" sz="4200" dirty="0">
                <a:solidFill>
                  <a:schemeClr val="tx1"/>
                </a:solidFill>
                <a:latin typeface="Times New Roman" panose="02020603050405020304" pitchFamily="18" charset="0"/>
                <a:ea typeface="Arial"/>
                <a:cs typeface="Times New Roman" panose="02020603050405020304" pitchFamily="18" charset="0"/>
              </a:rPr>
              <a:t>yetkilidir</a:t>
            </a:r>
            <a:r>
              <a:rPr lang="tr-TR" sz="4200" dirty="0" smtClean="0">
                <a:solidFill>
                  <a:schemeClr val="tx1"/>
                </a:solidFill>
                <a:latin typeface="Times New Roman" panose="02020603050405020304" pitchFamily="18" charset="0"/>
                <a:ea typeface="Arial"/>
                <a:cs typeface="Times New Roman" panose="02020603050405020304" pitchFamily="18" charset="0"/>
              </a:rPr>
              <a:t>.</a:t>
            </a:r>
          </a:p>
          <a:p>
            <a:pPr marL="342900" marR="251460" lvl="0" indent="-342900" algn="just">
              <a:lnSpc>
                <a:spcPct val="103000"/>
              </a:lnSpc>
              <a:spcBef>
                <a:spcPts val="1890"/>
              </a:spcBef>
              <a:spcAft>
                <a:spcPts val="0"/>
              </a:spcAft>
              <a:buClr>
                <a:srgbClr val="C00000"/>
              </a:buClr>
              <a:buSzPct val="100000"/>
              <a:buFont typeface="Arial"/>
              <a:buChar char="•"/>
              <a:tabLst>
                <a:tab pos="561340" algn="l"/>
              </a:tabLst>
            </a:pPr>
            <a:endParaRPr lang="tr-TR" sz="4200" dirty="0">
              <a:solidFill>
                <a:schemeClr val="tx1"/>
              </a:solidFill>
              <a:latin typeface="Times New Roman" panose="02020603050405020304" pitchFamily="18" charset="0"/>
              <a:ea typeface="Arial"/>
              <a:cs typeface="Times New Roman" panose="02020603050405020304" pitchFamily="18" charset="0"/>
            </a:endParaRPr>
          </a:p>
          <a:p>
            <a:pPr marL="342900" marR="252095" lvl="0" indent="-342900" algn="just">
              <a:lnSpc>
                <a:spcPct val="103000"/>
              </a:lnSpc>
              <a:spcAft>
                <a:spcPts val="0"/>
              </a:spcAft>
              <a:buClr>
                <a:srgbClr val="C00000"/>
              </a:buClr>
              <a:buSzPct val="100000"/>
              <a:buFont typeface="Arial"/>
              <a:buChar char="•"/>
              <a:tabLst>
                <a:tab pos="561340" algn="l"/>
              </a:tabLst>
            </a:pPr>
            <a:r>
              <a:rPr lang="tr-TR" sz="4200" dirty="0">
                <a:solidFill>
                  <a:schemeClr val="tx1"/>
                </a:solidFill>
                <a:latin typeface="Times New Roman" panose="02020603050405020304" pitchFamily="18" charset="0"/>
                <a:ea typeface="Arial"/>
                <a:cs typeface="Times New Roman" panose="02020603050405020304" pitchFamily="18" charset="0"/>
              </a:rPr>
              <a:t>Disiplin cezası vermeye yetkili </a:t>
            </a:r>
            <a:r>
              <a:rPr lang="tr-TR" sz="4200" spc="-15" dirty="0">
                <a:solidFill>
                  <a:schemeClr val="tx1"/>
                </a:solidFill>
                <a:latin typeface="Times New Roman" panose="02020603050405020304" pitchFamily="18" charset="0"/>
                <a:ea typeface="Arial"/>
                <a:cs typeface="Times New Roman" panose="02020603050405020304" pitchFamily="18" charset="0"/>
              </a:rPr>
              <a:t>makamlar, </a:t>
            </a:r>
            <a:r>
              <a:rPr lang="tr-TR" sz="4200" dirty="0">
                <a:solidFill>
                  <a:schemeClr val="tx1"/>
                </a:solidFill>
                <a:latin typeface="Times New Roman" panose="02020603050405020304" pitchFamily="18" charset="0"/>
                <a:ea typeface="Arial"/>
                <a:cs typeface="Times New Roman" panose="02020603050405020304" pitchFamily="18" charset="0"/>
              </a:rPr>
              <a:t>soruşturmada eksiklik tespit ettiğinde bunun giderilmesi amacıyla dosyayı iade </a:t>
            </a:r>
            <a:r>
              <a:rPr lang="tr-TR" sz="4200" spc="-15" dirty="0">
                <a:solidFill>
                  <a:schemeClr val="tx1"/>
                </a:solidFill>
                <a:latin typeface="Times New Roman" panose="02020603050405020304" pitchFamily="18" charset="0"/>
                <a:ea typeface="Arial"/>
                <a:cs typeface="Times New Roman" panose="02020603050405020304" pitchFamily="18" charset="0"/>
              </a:rPr>
              <a:t>edebilir, </a:t>
            </a:r>
            <a:r>
              <a:rPr lang="tr-TR" sz="4200" dirty="0">
                <a:solidFill>
                  <a:schemeClr val="tx1"/>
                </a:solidFill>
                <a:latin typeface="Times New Roman" panose="02020603050405020304" pitchFamily="18" charset="0"/>
                <a:ea typeface="Arial"/>
                <a:cs typeface="Times New Roman" panose="02020603050405020304" pitchFamily="18" charset="0"/>
              </a:rPr>
              <a:t>soruşturmacı tarafından önerilen disiplin cezasını aynen </a:t>
            </a:r>
            <a:r>
              <a:rPr lang="tr-TR" sz="4200" spc="-15" dirty="0">
                <a:solidFill>
                  <a:schemeClr val="tx1"/>
                </a:solidFill>
                <a:latin typeface="Times New Roman" panose="02020603050405020304" pitchFamily="18" charset="0"/>
                <a:ea typeface="Arial"/>
                <a:cs typeface="Times New Roman" panose="02020603050405020304" pitchFamily="18" charset="0"/>
              </a:rPr>
              <a:t>verebilir, </a:t>
            </a:r>
            <a:r>
              <a:rPr lang="tr-TR" sz="4200" dirty="0">
                <a:solidFill>
                  <a:schemeClr val="tx1"/>
                </a:solidFill>
                <a:latin typeface="Times New Roman" panose="02020603050405020304" pitchFamily="18" charset="0"/>
                <a:ea typeface="Arial"/>
                <a:cs typeface="Times New Roman" panose="02020603050405020304" pitchFamily="18" charset="0"/>
              </a:rPr>
              <a:t>hafifletebilir veya </a:t>
            </a:r>
            <a:r>
              <a:rPr lang="tr-TR" sz="4200" spc="-15" dirty="0">
                <a:solidFill>
                  <a:schemeClr val="tx1"/>
                </a:solidFill>
                <a:latin typeface="Times New Roman" panose="02020603050405020304" pitchFamily="18" charset="0"/>
                <a:ea typeface="Arial"/>
                <a:cs typeface="Times New Roman" panose="02020603050405020304" pitchFamily="18" charset="0"/>
              </a:rPr>
              <a:t>reddedebilir. </a:t>
            </a:r>
            <a:endParaRPr lang="tr-TR" sz="4200" spc="-15" dirty="0" smtClean="0">
              <a:solidFill>
                <a:schemeClr val="tx1"/>
              </a:solidFill>
              <a:latin typeface="Times New Roman" panose="02020603050405020304" pitchFamily="18" charset="0"/>
              <a:ea typeface="Arial"/>
              <a:cs typeface="Times New Roman" panose="02020603050405020304" pitchFamily="18" charset="0"/>
            </a:endParaRPr>
          </a:p>
          <a:p>
            <a:pPr marL="342900" marR="252095" lvl="0" indent="-342900" algn="just">
              <a:lnSpc>
                <a:spcPct val="103000"/>
              </a:lnSpc>
              <a:spcAft>
                <a:spcPts val="0"/>
              </a:spcAft>
              <a:buClr>
                <a:srgbClr val="C00000"/>
              </a:buClr>
              <a:buSzPct val="100000"/>
              <a:buFont typeface="Arial"/>
              <a:buChar char="•"/>
              <a:tabLst>
                <a:tab pos="561340" algn="l"/>
              </a:tabLst>
            </a:pPr>
            <a:endParaRPr lang="tr-TR" sz="4200" spc="-15" dirty="0">
              <a:solidFill>
                <a:schemeClr val="tx1"/>
              </a:solidFill>
              <a:latin typeface="Times New Roman" panose="02020603050405020304" pitchFamily="18" charset="0"/>
              <a:ea typeface="Arial"/>
              <a:cs typeface="Times New Roman" panose="02020603050405020304" pitchFamily="18" charset="0"/>
            </a:endParaRPr>
          </a:p>
          <a:p>
            <a:pPr marL="342900" marR="252095" lvl="0" indent="-342900" algn="just">
              <a:lnSpc>
                <a:spcPct val="103000"/>
              </a:lnSpc>
              <a:spcAft>
                <a:spcPts val="0"/>
              </a:spcAft>
              <a:buClr>
                <a:srgbClr val="C00000"/>
              </a:buClr>
              <a:buSzPct val="100000"/>
              <a:buFont typeface="Arial"/>
              <a:buChar char="•"/>
              <a:tabLst>
                <a:tab pos="561340" algn="l"/>
              </a:tabLst>
            </a:pPr>
            <a:r>
              <a:rPr lang="tr-TR" sz="4200" spc="-15" dirty="0" smtClean="0">
                <a:solidFill>
                  <a:schemeClr val="tx1"/>
                </a:solidFill>
                <a:latin typeface="Times New Roman" panose="02020603050405020304" pitchFamily="18" charset="0"/>
                <a:ea typeface="Arial"/>
                <a:cs typeface="Times New Roman" panose="02020603050405020304" pitchFamily="18" charset="0"/>
              </a:rPr>
              <a:t>657 </a:t>
            </a:r>
            <a:r>
              <a:rPr lang="tr-TR" sz="4200" spc="-15" dirty="0">
                <a:solidFill>
                  <a:schemeClr val="tx1"/>
                </a:solidFill>
                <a:latin typeface="Times New Roman" panose="02020603050405020304" pitchFamily="18" charset="0"/>
                <a:ea typeface="Arial"/>
                <a:cs typeface="Times New Roman" panose="02020603050405020304" pitchFamily="18" charset="0"/>
              </a:rPr>
              <a:t>sayılı Kanunun 126. maddesinin 2. ve 3. fıkrasında ‘’Devlet memurluğundan çıkarma cezası amirlerin bu yoldaki isteği üzerine, memurun bağlı bulunduğu kurumun yüksek disiplin kurulu kararı ile verilir.  </a:t>
            </a:r>
            <a:r>
              <a:rPr lang="tr-TR" sz="4200" spc="-15" dirty="0" smtClean="0">
                <a:solidFill>
                  <a:schemeClr val="tx1"/>
                </a:solidFill>
                <a:latin typeface="Times New Roman" panose="02020603050405020304" pitchFamily="18" charset="0"/>
                <a:ea typeface="Arial"/>
                <a:cs typeface="Times New Roman" panose="02020603050405020304" pitchFamily="18" charset="0"/>
              </a:rPr>
              <a:t>Disiplin kurulunun </a:t>
            </a:r>
            <a:r>
              <a:rPr lang="tr-TR" sz="4200" spc="-15" dirty="0">
                <a:solidFill>
                  <a:schemeClr val="tx1"/>
                </a:solidFill>
                <a:latin typeface="Times New Roman" panose="02020603050405020304" pitchFamily="18" charset="0"/>
                <a:ea typeface="Arial"/>
                <a:cs typeface="Times New Roman" panose="02020603050405020304" pitchFamily="18" charset="0"/>
              </a:rPr>
              <a:t>ayrı bir ceza yetkisi yoktur, cezayı kabul yada </a:t>
            </a:r>
            <a:r>
              <a:rPr lang="tr-TR" sz="4200" spc="-15" dirty="0" smtClean="0">
                <a:solidFill>
                  <a:schemeClr val="tx1"/>
                </a:solidFill>
                <a:latin typeface="Times New Roman" panose="02020603050405020304" pitchFamily="18" charset="0"/>
                <a:ea typeface="Arial"/>
                <a:cs typeface="Times New Roman" panose="02020603050405020304" pitchFamily="18" charset="0"/>
              </a:rPr>
              <a:t>reddeder</a:t>
            </a:r>
            <a:r>
              <a:rPr lang="tr-TR" sz="4200" spc="-15" dirty="0">
                <a:solidFill>
                  <a:schemeClr val="tx1"/>
                </a:solidFill>
                <a:latin typeface="Times New Roman" panose="02020603050405020304" pitchFamily="18" charset="0"/>
                <a:ea typeface="Arial"/>
                <a:cs typeface="Times New Roman" panose="02020603050405020304" pitchFamily="18" charset="0"/>
              </a:rPr>
              <a:t>. Ret halinde </a:t>
            </a:r>
            <a:r>
              <a:rPr lang="tr-TR" sz="4200" spc="-15" dirty="0" smtClean="0">
                <a:solidFill>
                  <a:schemeClr val="tx1"/>
                </a:solidFill>
                <a:latin typeface="Times New Roman" panose="02020603050405020304" pitchFamily="18" charset="0"/>
                <a:ea typeface="Arial"/>
                <a:cs typeface="Times New Roman" panose="02020603050405020304" pitchFamily="18" charset="0"/>
              </a:rPr>
              <a:t>atamaya </a:t>
            </a:r>
            <a:r>
              <a:rPr lang="tr-TR" sz="4200" spc="-15" dirty="0">
                <a:solidFill>
                  <a:schemeClr val="tx1"/>
                </a:solidFill>
                <a:latin typeface="Times New Roman" panose="02020603050405020304" pitchFamily="18" charset="0"/>
                <a:ea typeface="Arial"/>
                <a:cs typeface="Times New Roman" panose="02020603050405020304" pitchFamily="18" charset="0"/>
              </a:rPr>
              <a:t>yetkili amirler 15 gün içinde başka bir disiplin cezası vermekte </a:t>
            </a:r>
            <a:r>
              <a:rPr lang="tr-TR" sz="4200" spc="-15" dirty="0" smtClean="0">
                <a:solidFill>
                  <a:schemeClr val="tx1"/>
                </a:solidFill>
                <a:latin typeface="Times New Roman" panose="02020603050405020304" pitchFamily="18" charset="0"/>
                <a:ea typeface="Arial"/>
                <a:cs typeface="Times New Roman" panose="02020603050405020304" pitchFamily="18" charset="0"/>
              </a:rPr>
              <a:t>serbesttir</a:t>
            </a:r>
            <a:r>
              <a:rPr lang="tr-TR" sz="4200" spc="-15" dirty="0">
                <a:solidFill>
                  <a:schemeClr val="tx1"/>
                </a:solidFill>
                <a:latin typeface="Times New Roman" panose="02020603050405020304" pitchFamily="18" charset="0"/>
                <a:ea typeface="Arial"/>
                <a:cs typeface="Times New Roman" panose="02020603050405020304" pitchFamily="18" charset="0"/>
              </a:rPr>
              <a:t>’’ denilmektedir.</a:t>
            </a:r>
            <a:r>
              <a:rPr lang="tr-TR" sz="4200" spc="525" dirty="0">
                <a:solidFill>
                  <a:schemeClr val="tx1"/>
                </a:solidFill>
                <a:latin typeface="Times New Roman" panose="02020603050405020304" pitchFamily="18" charset="0"/>
                <a:ea typeface="Arial"/>
                <a:cs typeface="Times New Roman" panose="02020603050405020304" pitchFamily="18" charset="0"/>
              </a:rPr>
              <a:t> </a:t>
            </a:r>
            <a:r>
              <a:rPr lang="tr-TR" sz="4200" dirty="0">
                <a:solidFill>
                  <a:schemeClr val="tx1"/>
                </a:solidFill>
                <a:latin typeface="Times New Roman" panose="02020603050405020304" pitchFamily="18" charset="0"/>
                <a:ea typeface="Arial"/>
                <a:cs typeface="Times New Roman" panose="02020603050405020304" pitchFamily="18" charset="0"/>
              </a:rPr>
              <a:t> </a:t>
            </a:r>
            <a:endParaRPr lang="tr-TR" sz="4200" dirty="0" smtClean="0">
              <a:solidFill>
                <a:schemeClr val="tx1"/>
              </a:solidFill>
              <a:latin typeface="Times New Roman" panose="02020603050405020304" pitchFamily="18" charset="0"/>
              <a:ea typeface="Arial"/>
              <a:cs typeface="Times New Roman" panose="02020603050405020304" pitchFamily="18" charset="0"/>
            </a:endParaRPr>
          </a:p>
          <a:p>
            <a:pPr marL="342900" marR="252095" lvl="0" indent="-342900" algn="just">
              <a:lnSpc>
                <a:spcPct val="103000"/>
              </a:lnSpc>
              <a:spcAft>
                <a:spcPts val="0"/>
              </a:spcAft>
              <a:buClr>
                <a:srgbClr val="C00000"/>
              </a:buClr>
              <a:buSzPct val="100000"/>
              <a:buFont typeface="Arial"/>
              <a:buChar char="•"/>
              <a:tabLst>
                <a:tab pos="561340" algn="l"/>
              </a:tabLst>
            </a:pPr>
            <a:endParaRPr lang="tr-TR" sz="4200" dirty="0">
              <a:solidFill>
                <a:schemeClr val="tx1"/>
              </a:solidFill>
              <a:latin typeface="Times New Roman" panose="02020603050405020304" pitchFamily="18" charset="0"/>
              <a:ea typeface="Arial"/>
              <a:cs typeface="Times New Roman" panose="02020603050405020304" pitchFamily="18" charset="0"/>
            </a:endParaRPr>
          </a:p>
          <a:p>
            <a:pPr marL="342900" lvl="0" indent="-342900" algn="l">
              <a:spcBef>
                <a:spcPts val="5"/>
              </a:spcBef>
              <a:spcAft>
                <a:spcPts val="0"/>
              </a:spcAft>
              <a:buClr>
                <a:srgbClr val="C00000"/>
              </a:buClr>
              <a:buSzPct val="100000"/>
              <a:buFont typeface="Arial"/>
              <a:buChar char="•"/>
              <a:tabLst>
                <a:tab pos="560705" algn="l"/>
                <a:tab pos="561340" algn="l"/>
                <a:tab pos="1461770" algn="l"/>
                <a:tab pos="2632710" algn="l"/>
                <a:tab pos="3574415" algn="l"/>
                <a:tab pos="4560570" algn="l"/>
                <a:tab pos="5830570" algn="l"/>
                <a:tab pos="6420485" algn="l"/>
                <a:tab pos="7516495" algn="l"/>
              </a:tabLst>
            </a:pPr>
            <a:r>
              <a:rPr lang="tr-TR" sz="4200" dirty="0">
                <a:solidFill>
                  <a:schemeClr val="tx1"/>
                </a:solidFill>
                <a:latin typeface="Times New Roman" panose="02020603050405020304" pitchFamily="18" charset="0"/>
                <a:ea typeface="Arial"/>
                <a:cs typeface="Times New Roman" panose="02020603050405020304" pitchFamily="18" charset="0"/>
              </a:rPr>
              <a:t>Böyle	hallerde	suçun	niteliği	değişmiş	ise	sanığın yeniden savunmasının alınması gerekebilir.</a:t>
            </a:r>
          </a:p>
          <a:p>
            <a:endParaRPr lang="tr-TR" dirty="0"/>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Arial"/>
              </a:rPr>
              <a:t>Disiplin Kurullarının </a:t>
            </a:r>
            <a:r>
              <a:rPr lang="tr-TR" sz="2400" b="1" dirty="0" smtClean="0">
                <a:solidFill>
                  <a:schemeClr val="bg1"/>
                </a:solidFill>
                <a:latin typeface="Arial"/>
                <a:ea typeface="Arial"/>
              </a:rPr>
              <a:t>Çalışma ve Karar Usulü</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34228550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751112" y="680046"/>
            <a:ext cx="7772400" cy="806082"/>
          </a:xfrm>
        </p:spPr>
        <p:txBody>
          <a:bodyPr>
            <a:normAutofit fontScale="90000"/>
          </a:bodyPr>
          <a:lstStyle/>
          <a:p>
            <a:r>
              <a:rPr lang="tr-TR" sz="2800" b="1" dirty="0">
                <a:latin typeface="Times New Roman" panose="02020603050405020304" pitchFamily="18" charset="0"/>
                <a:ea typeface="Arial"/>
                <a:cs typeface="Times New Roman" panose="02020603050405020304" pitchFamily="18" charset="0"/>
              </a:rPr>
              <a:t/>
            </a:r>
            <a:br>
              <a:rPr lang="tr-TR" sz="2800" b="1" dirty="0">
                <a:latin typeface="Times New Roman" panose="02020603050405020304" pitchFamily="18" charset="0"/>
                <a:ea typeface="Arial"/>
                <a:cs typeface="Times New Roman" panose="02020603050405020304" pitchFamily="18" charset="0"/>
              </a:rPr>
            </a:br>
            <a:r>
              <a:rPr lang="tr-TR" sz="2800" b="1" dirty="0">
                <a:latin typeface="Times New Roman" panose="02020603050405020304" pitchFamily="18" charset="0"/>
                <a:ea typeface="Arial"/>
                <a:cs typeface="Times New Roman" panose="02020603050405020304" pitchFamily="18" charset="0"/>
              </a:rPr>
              <a:t/>
            </a:r>
            <a:br>
              <a:rPr lang="tr-TR" sz="2800" b="1" dirty="0">
                <a:latin typeface="Times New Roman" panose="02020603050405020304" pitchFamily="18" charset="0"/>
                <a:ea typeface="Arial"/>
                <a:cs typeface="Times New Roman" panose="02020603050405020304" pitchFamily="18" charset="0"/>
              </a:rPr>
            </a:br>
            <a:r>
              <a:rPr lang="tr-TR" sz="2800" b="1" dirty="0" smtClean="0">
                <a:latin typeface="Times New Roman" panose="02020603050405020304" pitchFamily="18" charset="0"/>
                <a:ea typeface="Arial"/>
                <a:cs typeface="Times New Roman" panose="02020603050405020304" pitchFamily="18" charset="0"/>
              </a:rPr>
              <a:t>Karar Süresi</a:t>
            </a:r>
            <a:r>
              <a:rPr lang="tr-TR" sz="2800" b="1" dirty="0">
                <a:latin typeface="Times New Roman" panose="02020603050405020304" pitchFamily="18" charset="0"/>
                <a:ea typeface="Arial"/>
                <a:cs typeface="Times New Roman" panose="02020603050405020304" pitchFamily="18" charset="0"/>
              </a:rPr>
              <a:t/>
            </a:r>
            <a:br>
              <a:rPr lang="tr-TR" sz="2800" b="1" dirty="0">
                <a:latin typeface="Times New Roman" panose="02020603050405020304" pitchFamily="18" charset="0"/>
                <a:ea typeface="Arial"/>
                <a:cs typeface="Times New Roman" panose="02020603050405020304" pitchFamily="18" charset="0"/>
              </a:rPr>
            </a:br>
            <a:endParaRPr lang="tr-TR"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07504" y="1628800"/>
            <a:ext cx="8936701" cy="4851920"/>
          </a:xfrm>
        </p:spPr>
        <p:txBody>
          <a:bodyPr>
            <a:normAutofit fontScale="70000" lnSpcReduction="20000"/>
          </a:bodyPr>
          <a:lstStyle/>
          <a:p>
            <a:pPr marL="453390" marR="539750" algn="just">
              <a:lnSpc>
                <a:spcPct val="103000"/>
              </a:lnSpc>
              <a:spcAft>
                <a:spcPts val="0"/>
              </a:spcAft>
            </a:pPr>
            <a:r>
              <a:rPr lang="tr-TR" dirty="0">
                <a:solidFill>
                  <a:schemeClr val="tx1"/>
                </a:solidFill>
                <a:latin typeface="Times New Roman" panose="02020603050405020304" pitchFamily="18" charset="0"/>
                <a:ea typeface="Arial"/>
                <a:cs typeface="Times New Roman" panose="02020603050405020304" pitchFamily="18" charset="0"/>
              </a:rPr>
              <a:t>Disiplin Kurulu kararları gerekçeli olmalı, kararda oybirliği veya oy çokluğu hususu belirtilmelidir.</a:t>
            </a:r>
            <a:endParaRPr lang="tr-TR" sz="3600" dirty="0">
              <a:solidFill>
                <a:schemeClr val="tx1"/>
              </a:solidFill>
              <a:latin typeface="Times New Roman" panose="02020603050405020304" pitchFamily="18" charset="0"/>
              <a:ea typeface="Arial"/>
              <a:cs typeface="Times New Roman" panose="02020603050405020304" pitchFamily="18" charset="0"/>
            </a:endParaRPr>
          </a:p>
          <a:p>
            <a:pPr>
              <a:spcBef>
                <a:spcPts val="5"/>
              </a:spcBef>
              <a:spcAft>
                <a:spcPts val="0"/>
              </a:spcAft>
            </a:pPr>
            <a:r>
              <a:rPr lang="tr-TR" dirty="0">
                <a:solidFill>
                  <a:schemeClr val="tx1"/>
                </a:solidFill>
                <a:latin typeface="Times New Roman" panose="02020603050405020304" pitchFamily="18" charset="0"/>
                <a:ea typeface="Arial"/>
                <a:cs typeface="Times New Roman" panose="02020603050405020304" pitchFamily="18" charset="0"/>
              </a:rPr>
              <a:t> </a:t>
            </a:r>
            <a:endParaRPr lang="tr-TR" sz="3600" dirty="0">
              <a:solidFill>
                <a:schemeClr val="tx1"/>
              </a:solidFill>
              <a:latin typeface="Times New Roman" panose="02020603050405020304" pitchFamily="18" charset="0"/>
              <a:ea typeface="Arial"/>
              <a:cs typeface="Times New Roman" panose="02020603050405020304" pitchFamily="18" charset="0"/>
            </a:endParaRPr>
          </a:p>
          <a:p>
            <a:pPr marL="453390" marR="539115" algn="just">
              <a:lnSpc>
                <a:spcPct val="103000"/>
              </a:lnSpc>
              <a:spcAft>
                <a:spcPts val="0"/>
              </a:spcAft>
            </a:pPr>
            <a:r>
              <a:rPr lang="tr-TR" dirty="0">
                <a:solidFill>
                  <a:schemeClr val="tx1"/>
                </a:solidFill>
                <a:latin typeface="Times New Roman" panose="02020603050405020304" pitchFamily="18" charset="0"/>
                <a:ea typeface="Arial"/>
                <a:cs typeface="Times New Roman" panose="02020603050405020304" pitchFamily="18" charset="0"/>
              </a:rPr>
              <a:t>(Yeni düzenlemede 2547 sayılı Kanunda  amir ve kurullar için karar süresi konulmamıştır.) </a:t>
            </a:r>
          </a:p>
          <a:p>
            <a:pPr marL="453390" marR="539115" algn="just">
              <a:lnSpc>
                <a:spcPct val="103000"/>
              </a:lnSpc>
              <a:spcAft>
                <a:spcPts val="0"/>
              </a:spcAft>
            </a:pPr>
            <a:endParaRPr lang="tr-TR" dirty="0">
              <a:solidFill>
                <a:schemeClr val="tx1"/>
              </a:solidFill>
              <a:latin typeface="Times New Roman" panose="02020603050405020304" pitchFamily="18" charset="0"/>
              <a:ea typeface="Arial"/>
              <a:cs typeface="Times New Roman" panose="02020603050405020304" pitchFamily="18" charset="0"/>
            </a:endParaRPr>
          </a:p>
          <a:p>
            <a:pPr marL="453390" marR="539115" algn="just">
              <a:lnSpc>
                <a:spcPct val="103000"/>
              </a:lnSpc>
              <a:spcAft>
                <a:spcPts val="0"/>
              </a:spcAft>
            </a:pPr>
            <a:r>
              <a:rPr lang="tr-TR" i="1" dirty="0">
                <a:solidFill>
                  <a:schemeClr val="tx1"/>
                </a:solidFill>
                <a:latin typeface="Times New Roman" panose="02020603050405020304" pitchFamily="18" charset="0"/>
                <a:ea typeface="Arial"/>
                <a:cs typeface="Times New Roman" panose="02020603050405020304" pitchFamily="18" charset="0"/>
              </a:rPr>
              <a:t>Ancak 657 sayılı Kanunun madde 128’de disiplin amirinin 15 gün, disiplin kurullarının 30 gün, Memurluktan çıkarma cezası içinde disiplin amirleri tarafından yaptırılan soruşturmaya ait  dosya,  Yüksek Disiplin Kuruluna tevdiinden  sonra azami 6 ay içinde   karar vermek zorunda olduğu belirtilmiştir.</a:t>
            </a:r>
            <a:endParaRPr lang="tr-TR" sz="3600" i="1" dirty="0">
              <a:solidFill>
                <a:schemeClr val="tx1"/>
              </a:solidFill>
              <a:latin typeface="Times New Roman" panose="02020603050405020304" pitchFamily="18" charset="0"/>
              <a:ea typeface="Arial"/>
              <a:cs typeface="Times New Roman" panose="02020603050405020304" pitchFamily="18" charset="0"/>
            </a:endParaRPr>
          </a:p>
          <a:p>
            <a:pPr>
              <a:spcBef>
                <a:spcPts val="20"/>
              </a:spcBef>
              <a:spcAft>
                <a:spcPts val="0"/>
              </a:spcAft>
            </a:pPr>
            <a:r>
              <a:rPr lang="tr-TR" dirty="0">
                <a:solidFill>
                  <a:schemeClr val="tx1"/>
                </a:solidFill>
                <a:latin typeface="Times New Roman" panose="02020603050405020304" pitchFamily="18" charset="0"/>
                <a:ea typeface="Arial"/>
                <a:cs typeface="Times New Roman" panose="02020603050405020304" pitchFamily="18" charset="0"/>
              </a:rPr>
              <a:t> </a:t>
            </a:r>
            <a:endParaRPr lang="tr-TR" sz="3600" dirty="0">
              <a:solidFill>
                <a:schemeClr val="tx1"/>
              </a:solidFill>
              <a:latin typeface="Times New Roman" panose="02020603050405020304" pitchFamily="18" charset="0"/>
              <a:ea typeface="Arial"/>
              <a:cs typeface="Times New Roman" panose="02020603050405020304" pitchFamily="18" charset="0"/>
            </a:endParaRPr>
          </a:p>
          <a:p>
            <a:pPr marL="453390" marR="539115" algn="l">
              <a:lnSpc>
                <a:spcPct val="103000"/>
              </a:lnSpc>
              <a:spcAft>
                <a:spcPts val="0"/>
              </a:spcAft>
            </a:pPr>
            <a:r>
              <a:rPr lang="tr-TR" dirty="0">
                <a:solidFill>
                  <a:schemeClr val="tx1"/>
                </a:solidFill>
                <a:latin typeface="Times New Roman" panose="02020603050405020304" pitchFamily="18" charset="0"/>
                <a:ea typeface="Arial"/>
                <a:cs typeface="Times New Roman" panose="02020603050405020304" pitchFamily="18" charset="0"/>
              </a:rPr>
              <a:t>Zamanında karar verilmemesinin, zamanaşımına yol açabileceğini, dolayısıyla disiplin suçu, kurum zararı doğmuşsa belki TCK 257</a:t>
            </a:r>
            <a:r>
              <a:rPr lang="tr-TR" spc="-80" dirty="0">
                <a:solidFill>
                  <a:schemeClr val="tx1"/>
                </a:solidFill>
                <a:latin typeface="Times New Roman" panose="02020603050405020304" pitchFamily="18" charset="0"/>
                <a:ea typeface="Arial"/>
                <a:cs typeface="Times New Roman" panose="02020603050405020304" pitchFamily="18" charset="0"/>
              </a:rPr>
              <a:t> </a:t>
            </a:r>
            <a:r>
              <a:rPr lang="tr-TR" dirty="0">
                <a:solidFill>
                  <a:schemeClr val="tx1"/>
                </a:solidFill>
                <a:latin typeface="Times New Roman" panose="02020603050405020304" pitchFamily="18" charset="0"/>
                <a:ea typeface="Arial"/>
                <a:cs typeface="Times New Roman" panose="02020603050405020304" pitchFamily="18" charset="0"/>
              </a:rPr>
              <a:t>deki «görevi</a:t>
            </a:r>
            <a:r>
              <a:rPr lang="tr-TR" spc="335" dirty="0">
                <a:solidFill>
                  <a:schemeClr val="tx1"/>
                </a:solidFill>
                <a:latin typeface="Times New Roman" panose="02020603050405020304" pitchFamily="18" charset="0"/>
                <a:ea typeface="Arial"/>
                <a:cs typeface="Times New Roman" panose="02020603050405020304" pitchFamily="18" charset="0"/>
              </a:rPr>
              <a:t> </a:t>
            </a:r>
            <a:r>
              <a:rPr lang="tr-TR" dirty="0">
                <a:solidFill>
                  <a:schemeClr val="tx1"/>
                </a:solidFill>
                <a:latin typeface="Times New Roman" panose="02020603050405020304" pitchFamily="18" charset="0"/>
                <a:ea typeface="Arial"/>
                <a:cs typeface="Times New Roman" panose="02020603050405020304" pitchFamily="18" charset="0"/>
              </a:rPr>
              <a:t>kötüye</a:t>
            </a:r>
            <a:r>
              <a:rPr lang="tr-TR" spc="345" dirty="0">
                <a:solidFill>
                  <a:schemeClr val="tx1"/>
                </a:solidFill>
                <a:latin typeface="Times New Roman" panose="02020603050405020304" pitchFamily="18" charset="0"/>
                <a:ea typeface="Arial"/>
                <a:cs typeface="Times New Roman" panose="02020603050405020304" pitchFamily="18" charset="0"/>
              </a:rPr>
              <a:t> </a:t>
            </a:r>
            <a:r>
              <a:rPr lang="tr-TR" dirty="0">
                <a:solidFill>
                  <a:schemeClr val="tx1"/>
                </a:solidFill>
                <a:latin typeface="Times New Roman" panose="02020603050405020304" pitchFamily="18" charset="0"/>
                <a:ea typeface="Arial"/>
                <a:cs typeface="Times New Roman" panose="02020603050405020304" pitchFamily="18" charset="0"/>
              </a:rPr>
              <a:t>kullanma»</a:t>
            </a:r>
            <a:r>
              <a:rPr lang="tr-TR" spc="320" dirty="0">
                <a:solidFill>
                  <a:schemeClr val="tx1"/>
                </a:solidFill>
                <a:latin typeface="Times New Roman" panose="02020603050405020304" pitchFamily="18" charset="0"/>
                <a:ea typeface="Arial"/>
                <a:cs typeface="Times New Roman" panose="02020603050405020304" pitchFamily="18" charset="0"/>
              </a:rPr>
              <a:t> </a:t>
            </a:r>
            <a:r>
              <a:rPr lang="tr-TR" dirty="0">
                <a:solidFill>
                  <a:schemeClr val="tx1"/>
                </a:solidFill>
                <a:latin typeface="Times New Roman" panose="02020603050405020304" pitchFamily="18" charset="0"/>
                <a:ea typeface="Arial"/>
                <a:cs typeface="Times New Roman" panose="02020603050405020304" pitchFamily="18" charset="0"/>
              </a:rPr>
              <a:t>suçunu</a:t>
            </a:r>
            <a:r>
              <a:rPr lang="tr-TR" spc="345" dirty="0">
                <a:solidFill>
                  <a:schemeClr val="tx1"/>
                </a:solidFill>
                <a:latin typeface="Times New Roman" panose="02020603050405020304" pitchFamily="18" charset="0"/>
                <a:ea typeface="Arial"/>
                <a:cs typeface="Times New Roman" panose="02020603050405020304" pitchFamily="18" charset="0"/>
              </a:rPr>
              <a:t> </a:t>
            </a:r>
            <a:r>
              <a:rPr lang="tr-TR" dirty="0">
                <a:solidFill>
                  <a:schemeClr val="tx1"/>
                </a:solidFill>
                <a:latin typeface="Times New Roman" panose="02020603050405020304" pitchFamily="18" charset="0"/>
                <a:ea typeface="Arial"/>
                <a:cs typeface="Times New Roman" panose="02020603050405020304" pitchFamily="18" charset="0"/>
              </a:rPr>
              <a:t>oluşturabileceğini,</a:t>
            </a:r>
            <a:r>
              <a:rPr lang="tr-TR" spc="335" dirty="0">
                <a:solidFill>
                  <a:schemeClr val="tx1"/>
                </a:solidFill>
                <a:latin typeface="Times New Roman" panose="02020603050405020304" pitchFamily="18" charset="0"/>
                <a:ea typeface="Arial"/>
                <a:cs typeface="Times New Roman" panose="02020603050405020304" pitchFamily="18" charset="0"/>
              </a:rPr>
              <a:t> </a:t>
            </a:r>
            <a:r>
              <a:rPr lang="tr-TR" dirty="0">
                <a:solidFill>
                  <a:schemeClr val="tx1"/>
                </a:solidFill>
                <a:latin typeface="Times New Roman" panose="02020603050405020304" pitchFamily="18" charset="0"/>
                <a:ea typeface="Arial"/>
                <a:cs typeface="Times New Roman" panose="02020603050405020304" pitchFamily="18" charset="0"/>
              </a:rPr>
              <a:t>gözden</a:t>
            </a:r>
            <a:r>
              <a:rPr lang="tr-TR" spc="340" dirty="0">
                <a:solidFill>
                  <a:schemeClr val="tx1"/>
                </a:solidFill>
                <a:latin typeface="Times New Roman" panose="02020603050405020304" pitchFamily="18" charset="0"/>
                <a:ea typeface="Arial"/>
                <a:cs typeface="Times New Roman" panose="02020603050405020304" pitchFamily="18" charset="0"/>
              </a:rPr>
              <a:t> </a:t>
            </a:r>
            <a:r>
              <a:rPr lang="tr-TR" dirty="0">
                <a:solidFill>
                  <a:schemeClr val="tx1"/>
                </a:solidFill>
                <a:latin typeface="Times New Roman" panose="02020603050405020304" pitchFamily="18" charset="0"/>
                <a:ea typeface="Arial"/>
                <a:cs typeface="Times New Roman" panose="02020603050405020304" pitchFamily="18" charset="0"/>
              </a:rPr>
              <a:t>uzak tutmamak gerekir.</a:t>
            </a:r>
            <a:endParaRPr lang="tr-TR" sz="3600" dirty="0">
              <a:solidFill>
                <a:schemeClr val="tx1"/>
              </a:solidFill>
              <a:latin typeface="Times New Roman" panose="02020603050405020304" pitchFamily="18" charset="0"/>
              <a:ea typeface="Arial"/>
              <a:cs typeface="Times New Roman" panose="02020603050405020304" pitchFamily="18" charset="0"/>
            </a:endParaRPr>
          </a:p>
          <a:p>
            <a:endParaRPr lang="tr-TR" dirty="0"/>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Arial"/>
              </a:rPr>
              <a:t>Disiplin Kurullarının </a:t>
            </a:r>
            <a:r>
              <a:rPr lang="tr-TR" sz="2400" b="1" dirty="0" smtClean="0">
                <a:solidFill>
                  <a:schemeClr val="bg1"/>
                </a:solidFill>
                <a:latin typeface="Arial"/>
                <a:ea typeface="Arial"/>
              </a:rPr>
              <a:t>Çalışma ve Karar Usulü</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39909567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949921"/>
            <a:ext cx="7772400" cy="737195"/>
          </a:xfrm>
        </p:spPr>
        <p:txBody>
          <a:bodyPr>
            <a:normAutofit/>
          </a:bodyPr>
          <a:lstStyle/>
          <a:p>
            <a:r>
              <a:rPr lang="tr-TR" sz="2500" b="1" dirty="0">
                <a:latin typeface="Times New Roman" panose="02020603050405020304" pitchFamily="18" charset="0"/>
                <a:ea typeface="Arial"/>
                <a:cs typeface="Times New Roman" panose="02020603050405020304" pitchFamily="18" charset="0"/>
              </a:rPr>
              <a:t>Suçların </a:t>
            </a:r>
            <a:r>
              <a:rPr lang="tr-TR" sz="2500" b="1" dirty="0" smtClean="0">
                <a:latin typeface="Times New Roman" panose="02020603050405020304" pitchFamily="18" charset="0"/>
                <a:ea typeface="Arial"/>
                <a:cs typeface="Times New Roman" panose="02020603050405020304" pitchFamily="18" charset="0"/>
              </a:rPr>
              <a:t>birleşmesi </a:t>
            </a:r>
            <a:r>
              <a:rPr lang="tr-TR" sz="2500" b="1" dirty="0">
                <a:latin typeface="Times New Roman" panose="02020603050405020304" pitchFamily="18" charset="0"/>
                <a:ea typeface="Arial"/>
                <a:cs typeface="Times New Roman" panose="02020603050405020304" pitchFamily="18" charset="0"/>
              </a:rPr>
              <a:t>– </a:t>
            </a:r>
            <a:r>
              <a:rPr lang="tr-TR" sz="2500" b="1" dirty="0" smtClean="0">
                <a:latin typeface="Times New Roman" panose="02020603050405020304" pitchFamily="18" charset="0"/>
                <a:ea typeface="Arial"/>
                <a:cs typeface="Times New Roman" panose="02020603050405020304" pitchFamily="18" charset="0"/>
              </a:rPr>
              <a:t>53/D-1</a:t>
            </a:r>
            <a:endParaRPr lang="tr-TR" sz="25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584295" y="1772816"/>
            <a:ext cx="7848872" cy="3672408"/>
          </a:xfrm>
        </p:spPr>
        <p:txBody>
          <a:bodyPr>
            <a:normAutofit fontScale="25000" lnSpcReduction="20000"/>
          </a:bodyPr>
          <a:lstStyle/>
          <a:p>
            <a:pPr>
              <a:spcAft>
                <a:spcPts val="0"/>
              </a:spcAft>
            </a:pPr>
            <a:r>
              <a:rPr lang="tr-TR" b="1" dirty="0">
                <a:latin typeface="Arial"/>
                <a:ea typeface="Arial"/>
              </a:rPr>
              <a:t> </a:t>
            </a:r>
            <a:endParaRPr lang="tr-TR" sz="3600" dirty="0">
              <a:latin typeface="Arial"/>
              <a:ea typeface="Arial"/>
            </a:endParaRPr>
          </a:p>
          <a:p>
            <a:pPr>
              <a:spcBef>
                <a:spcPts val="45"/>
              </a:spcBef>
              <a:spcAft>
                <a:spcPts val="0"/>
              </a:spcAft>
            </a:pPr>
            <a:r>
              <a:rPr lang="tr-TR" b="1" dirty="0">
                <a:latin typeface="Arial"/>
                <a:ea typeface="Arial"/>
              </a:rPr>
              <a:t> </a:t>
            </a:r>
            <a:endParaRPr lang="tr-TR" sz="3600" dirty="0">
              <a:latin typeface="Arial"/>
              <a:ea typeface="Arial"/>
            </a:endParaRPr>
          </a:p>
          <a:p>
            <a:pPr marR="359410" lvl="1" algn="just">
              <a:lnSpc>
                <a:spcPct val="120000"/>
              </a:lnSpc>
              <a:spcAft>
                <a:spcPts val="0"/>
              </a:spcAft>
              <a:tabLst>
                <a:tab pos="831850" algn="l"/>
              </a:tabLst>
            </a:pPr>
            <a:r>
              <a:rPr lang="tr-TR" sz="8000" dirty="0" smtClean="0">
                <a:solidFill>
                  <a:schemeClr val="tx1"/>
                </a:solidFill>
                <a:latin typeface="Times New Roman" panose="02020603050405020304" pitchFamily="18" charset="0"/>
                <a:ea typeface="Arial"/>
                <a:cs typeface="Times New Roman" panose="02020603050405020304" pitchFamily="18" charset="0"/>
              </a:rPr>
              <a:t>	Bir </a:t>
            </a:r>
            <a:r>
              <a:rPr lang="tr-TR" sz="8000" dirty="0">
                <a:solidFill>
                  <a:schemeClr val="tx1"/>
                </a:solidFill>
                <a:latin typeface="Times New Roman" panose="02020603050405020304" pitchFamily="18" charset="0"/>
                <a:ea typeface="Arial"/>
                <a:cs typeface="Times New Roman" panose="02020603050405020304" pitchFamily="18" charset="0"/>
              </a:rPr>
              <a:t>suçun birden fazla fiilin birleşmesiyle işlenmesi veya bir fiilin birden fazla disiplin suçunu kapsaması mümkün </a:t>
            </a:r>
            <a:r>
              <a:rPr lang="tr-TR" sz="8000" spc="-15" dirty="0">
                <a:solidFill>
                  <a:schemeClr val="tx1"/>
                </a:solidFill>
                <a:latin typeface="Times New Roman" panose="02020603050405020304" pitchFamily="18" charset="0"/>
                <a:ea typeface="Arial"/>
                <a:cs typeface="Times New Roman" panose="02020603050405020304" pitchFamily="18" charset="0"/>
              </a:rPr>
              <a:t>olabilir. </a:t>
            </a:r>
            <a:r>
              <a:rPr lang="tr-TR" sz="8000" dirty="0">
                <a:solidFill>
                  <a:schemeClr val="tx1"/>
                </a:solidFill>
                <a:latin typeface="Times New Roman" panose="02020603050405020304" pitchFamily="18" charset="0"/>
                <a:ea typeface="Arial"/>
                <a:cs typeface="Times New Roman" panose="02020603050405020304" pitchFamily="18" charset="0"/>
              </a:rPr>
              <a:t>Böyle hallerde aynı fiile birden fazla disiplin cezası verilemez. Fiilin birden fazla disiplin suçu teşkil etmesi hâlinde bu suçlardan en ağır cezayı gerektiren disiplin cezası</a:t>
            </a:r>
            <a:r>
              <a:rPr lang="tr-TR" sz="8000" spc="-120" dirty="0">
                <a:solidFill>
                  <a:schemeClr val="tx1"/>
                </a:solidFill>
                <a:latin typeface="Times New Roman" panose="02020603050405020304" pitchFamily="18" charset="0"/>
                <a:ea typeface="Arial"/>
                <a:cs typeface="Times New Roman" panose="02020603050405020304" pitchFamily="18" charset="0"/>
              </a:rPr>
              <a:t> </a:t>
            </a:r>
            <a:r>
              <a:rPr lang="tr-TR" sz="8000" spc="-15" dirty="0">
                <a:solidFill>
                  <a:schemeClr val="tx1"/>
                </a:solidFill>
                <a:latin typeface="Times New Roman" panose="02020603050405020304" pitchFamily="18" charset="0"/>
                <a:ea typeface="Arial"/>
                <a:cs typeface="Times New Roman" panose="02020603050405020304" pitchFamily="18" charset="0"/>
              </a:rPr>
              <a:t>verilir.</a:t>
            </a:r>
            <a:endParaRPr lang="tr-TR" sz="8000" dirty="0">
              <a:solidFill>
                <a:schemeClr val="tx1"/>
              </a:solidFill>
              <a:latin typeface="Times New Roman" panose="02020603050405020304" pitchFamily="18" charset="0"/>
              <a:ea typeface="Arial"/>
              <a:cs typeface="Times New Roman" panose="02020603050405020304" pitchFamily="18" charset="0"/>
            </a:endParaRPr>
          </a:p>
          <a:p>
            <a:pPr>
              <a:lnSpc>
                <a:spcPct val="120000"/>
              </a:lnSpc>
              <a:spcBef>
                <a:spcPts val="30"/>
              </a:spcBef>
              <a:spcAft>
                <a:spcPts val="0"/>
              </a:spcAft>
            </a:pPr>
            <a:r>
              <a:rPr lang="tr-TR" sz="8400" dirty="0">
                <a:latin typeface="Arial"/>
                <a:ea typeface="Arial"/>
              </a:rPr>
              <a:t> </a:t>
            </a:r>
          </a:p>
          <a:p>
            <a:pPr>
              <a:spcAft>
                <a:spcPts val="0"/>
              </a:spcAft>
            </a:pPr>
            <a:r>
              <a:rPr lang="tr-TR" sz="8400" dirty="0">
                <a:latin typeface="Arial"/>
                <a:ea typeface="Arial"/>
              </a:rPr>
              <a:t> </a:t>
            </a:r>
          </a:p>
          <a:p>
            <a:pPr>
              <a:spcAft>
                <a:spcPts val="0"/>
              </a:spcAft>
            </a:pPr>
            <a:r>
              <a:rPr lang="tr-TR" sz="8400" dirty="0">
                <a:latin typeface="Arial"/>
                <a:ea typeface="Arial"/>
              </a:rPr>
              <a:t> </a:t>
            </a:r>
            <a:endParaRPr lang="tr-TR" sz="8400" dirty="0">
              <a:effectLst/>
              <a:latin typeface="Arial"/>
              <a:ea typeface="Arial"/>
            </a:endParaRPr>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Arial"/>
              </a:rPr>
              <a:t>Karar Verirken Dikkat Edilecek Hususlar</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30526562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60767" y="765537"/>
            <a:ext cx="7772400" cy="719247"/>
          </a:xfrm>
        </p:spPr>
        <p:txBody>
          <a:bodyPr>
            <a:normAutofit/>
          </a:bodyPr>
          <a:lstStyle/>
          <a:p>
            <a:r>
              <a:rPr lang="tr-TR" sz="2500" b="1" dirty="0" smtClean="0">
                <a:latin typeface="Times New Roman" panose="02020603050405020304" pitchFamily="18" charset="0"/>
                <a:ea typeface="Arial"/>
                <a:cs typeface="Times New Roman" panose="02020603050405020304" pitchFamily="18" charset="0"/>
              </a:rPr>
              <a:t>Tekerrür </a:t>
            </a:r>
            <a:r>
              <a:rPr lang="tr-TR" sz="2500" b="1" dirty="0">
                <a:latin typeface="Times New Roman" panose="02020603050405020304" pitchFamily="18" charset="0"/>
                <a:ea typeface="Arial"/>
                <a:cs typeface="Times New Roman" panose="02020603050405020304" pitchFamily="18" charset="0"/>
              </a:rPr>
              <a:t>– </a:t>
            </a:r>
            <a:r>
              <a:rPr lang="tr-TR" sz="2500" b="1" dirty="0" smtClean="0">
                <a:latin typeface="Times New Roman" panose="02020603050405020304" pitchFamily="18" charset="0"/>
                <a:ea typeface="Arial"/>
                <a:cs typeface="Times New Roman" panose="02020603050405020304" pitchFamily="18" charset="0"/>
              </a:rPr>
              <a:t>53/D-2</a:t>
            </a:r>
            <a:endParaRPr lang="tr-TR" sz="25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584295" y="1700808"/>
            <a:ext cx="7848872" cy="4226024"/>
          </a:xfrm>
        </p:spPr>
        <p:txBody>
          <a:bodyPr>
            <a:normAutofit fontScale="85000" lnSpcReduction="10000"/>
          </a:bodyPr>
          <a:lstStyle/>
          <a:p>
            <a:pPr marL="457200" indent="-457200" algn="just">
              <a:spcAft>
                <a:spcPts val="0"/>
              </a:spcAft>
              <a:buClr>
                <a:srgbClr val="C00000"/>
              </a:buClr>
              <a:buFont typeface="Arial" panose="020B0604020202020204" pitchFamily="34" charset="0"/>
              <a:buChar char="•"/>
            </a:pPr>
            <a:r>
              <a:rPr lang="tr-TR" sz="2600" dirty="0" smtClean="0">
                <a:solidFill>
                  <a:schemeClr val="tx1"/>
                </a:solidFill>
                <a:latin typeface="Times New Roman" panose="02020603050405020304" pitchFamily="18" charset="0"/>
                <a:ea typeface="Arial"/>
                <a:cs typeface="Times New Roman" panose="02020603050405020304" pitchFamily="18" charset="0"/>
              </a:rPr>
              <a:t>Disiplin </a:t>
            </a:r>
            <a:r>
              <a:rPr lang="tr-TR" sz="2600" dirty="0">
                <a:solidFill>
                  <a:schemeClr val="tx1"/>
                </a:solidFill>
                <a:latin typeface="Times New Roman" panose="02020603050405020304" pitchFamily="18" charset="0"/>
                <a:ea typeface="Arial"/>
                <a:cs typeface="Times New Roman" panose="02020603050405020304" pitchFamily="18" charset="0"/>
              </a:rPr>
              <a:t>cezası verilmesine sebep olmuş bir fiilin, cezaların </a:t>
            </a:r>
            <a:r>
              <a:rPr lang="tr-TR" sz="2600" spc="-75" dirty="0">
                <a:solidFill>
                  <a:schemeClr val="tx1"/>
                </a:solidFill>
                <a:latin typeface="Times New Roman" panose="02020603050405020304" pitchFamily="18" charset="0"/>
                <a:ea typeface="Arial"/>
                <a:cs typeface="Times New Roman" panose="02020603050405020304" pitchFamily="18" charset="0"/>
              </a:rPr>
              <a:t>özlük </a:t>
            </a:r>
            <a:r>
              <a:rPr lang="tr-TR" sz="2600" dirty="0">
                <a:solidFill>
                  <a:schemeClr val="tx1"/>
                </a:solidFill>
                <a:latin typeface="Times New Roman" panose="02020603050405020304" pitchFamily="18" charset="0"/>
                <a:ea typeface="Arial"/>
                <a:cs typeface="Times New Roman" panose="02020603050405020304" pitchFamily="18" charset="0"/>
              </a:rPr>
              <a:t>dosyasından çıkarılmasına ilişkin süre içinde tekerrüründe bir derece ağır ceza </a:t>
            </a:r>
            <a:r>
              <a:rPr lang="tr-TR" sz="2600" spc="-20" dirty="0">
                <a:solidFill>
                  <a:schemeClr val="tx1"/>
                </a:solidFill>
                <a:latin typeface="Times New Roman" panose="02020603050405020304" pitchFamily="18" charset="0"/>
                <a:ea typeface="Arial"/>
                <a:cs typeface="Times New Roman" panose="02020603050405020304" pitchFamily="18" charset="0"/>
              </a:rPr>
              <a:t>uygulanır. </a:t>
            </a:r>
            <a:r>
              <a:rPr lang="tr-TR" sz="2600" spc="-30" dirty="0">
                <a:solidFill>
                  <a:schemeClr val="tx1"/>
                </a:solidFill>
                <a:latin typeface="Times New Roman" panose="02020603050405020304" pitchFamily="18" charset="0"/>
                <a:ea typeface="Arial"/>
                <a:cs typeface="Times New Roman" panose="02020603050405020304" pitchFamily="18" charset="0"/>
              </a:rPr>
              <a:t>Tekerrüre </a:t>
            </a:r>
            <a:r>
              <a:rPr lang="tr-TR" sz="2600" dirty="0">
                <a:solidFill>
                  <a:schemeClr val="tx1"/>
                </a:solidFill>
                <a:latin typeface="Times New Roman" panose="02020603050405020304" pitchFamily="18" charset="0"/>
                <a:ea typeface="Arial"/>
                <a:cs typeface="Times New Roman" panose="02020603050405020304" pitchFamily="18" charset="0"/>
              </a:rPr>
              <a:t>esas alınacak cezanın, süresi içerisinde itiraz edilmemesi veya itirazın reddedilmesi suretiyle kesinleşmiş olması</a:t>
            </a:r>
            <a:r>
              <a:rPr lang="tr-TR" sz="2600" spc="-30" dirty="0">
                <a:solidFill>
                  <a:schemeClr val="tx1"/>
                </a:solidFill>
                <a:latin typeface="Times New Roman" panose="02020603050405020304" pitchFamily="18" charset="0"/>
                <a:ea typeface="Arial"/>
                <a:cs typeface="Times New Roman" panose="02020603050405020304" pitchFamily="18" charset="0"/>
              </a:rPr>
              <a:t> </a:t>
            </a:r>
            <a:r>
              <a:rPr lang="tr-TR" sz="2600" spc="-15" dirty="0">
                <a:solidFill>
                  <a:schemeClr val="tx1"/>
                </a:solidFill>
                <a:latin typeface="Times New Roman" panose="02020603050405020304" pitchFamily="18" charset="0"/>
                <a:ea typeface="Arial"/>
                <a:cs typeface="Times New Roman" panose="02020603050405020304" pitchFamily="18" charset="0"/>
              </a:rPr>
              <a:t>gerekir.</a:t>
            </a:r>
            <a:endParaRPr lang="tr-TR" sz="2600" dirty="0">
              <a:solidFill>
                <a:schemeClr val="tx1"/>
              </a:solidFill>
              <a:latin typeface="Times New Roman" panose="02020603050405020304" pitchFamily="18" charset="0"/>
              <a:ea typeface="Arial"/>
              <a:cs typeface="Times New Roman" panose="02020603050405020304" pitchFamily="18" charset="0"/>
            </a:endParaRPr>
          </a:p>
          <a:p>
            <a:pPr algn="just">
              <a:spcBef>
                <a:spcPts val="25"/>
              </a:spcBef>
              <a:spcAft>
                <a:spcPts val="0"/>
              </a:spcAft>
              <a:buClr>
                <a:srgbClr val="C00000"/>
              </a:buClr>
            </a:pPr>
            <a:r>
              <a:rPr lang="tr-TR" sz="2600" dirty="0">
                <a:solidFill>
                  <a:schemeClr val="tx1"/>
                </a:solidFill>
                <a:latin typeface="Times New Roman" panose="02020603050405020304" pitchFamily="18" charset="0"/>
                <a:ea typeface="Arial"/>
                <a:cs typeface="Times New Roman" panose="02020603050405020304" pitchFamily="18" charset="0"/>
              </a:rPr>
              <a:t> </a:t>
            </a:r>
          </a:p>
          <a:p>
            <a:pPr marL="457200" indent="-457200" algn="just">
              <a:spcBef>
                <a:spcPts val="25"/>
              </a:spcBef>
              <a:spcAft>
                <a:spcPts val="0"/>
              </a:spcAft>
              <a:buClr>
                <a:srgbClr val="C00000"/>
              </a:buClr>
              <a:buFont typeface="Arial" panose="020B0604020202020204" pitchFamily="34" charset="0"/>
              <a:buChar char="•"/>
            </a:pPr>
            <a:r>
              <a:rPr lang="tr-TR" sz="2600" dirty="0" smtClean="0">
                <a:solidFill>
                  <a:schemeClr val="tx1"/>
                </a:solidFill>
                <a:latin typeface="Times New Roman" panose="02020603050405020304" pitchFamily="18" charset="0"/>
                <a:ea typeface="Arial"/>
                <a:cs typeface="Times New Roman" panose="02020603050405020304" pitchFamily="18" charset="0"/>
              </a:rPr>
              <a:t>Personelin </a:t>
            </a:r>
            <a:r>
              <a:rPr lang="tr-TR" sz="2600" dirty="0">
                <a:solidFill>
                  <a:schemeClr val="tx1"/>
                </a:solidFill>
                <a:latin typeface="Times New Roman" panose="02020603050405020304" pitchFamily="18" charset="0"/>
                <a:ea typeface="Arial"/>
                <a:cs typeface="Times New Roman" panose="02020603050405020304" pitchFamily="18" charset="0"/>
              </a:rPr>
              <a:t>sonraki eylemi aynı cezayı gerektirse bile farklı fiil </a:t>
            </a:r>
            <a:r>
              <a:rPr lang="tr-TR" sz="2600" spc="-135" dirty="0">
                <a:solidFill>
                  <a:schemeClr val="tx1"/>
                </a:solidFill>
                <a:latin typeface="Times New Roman" panose="02020603050405020304" pitchFamily="18" charset="0"/>
                <a:ea typeface="Arial"/>
                <a:cs typeface="Times New Roman" panose="02020603050405020304" pitchFamily="18" charset="0"/>
              </a:rPr>
              <a:t>söz </a:t>
            </a:r>
            <a:r>
              <a:rPr lang="tr-TR" sz="2600" dirty="0">
                <a:solidFill>
                  <a:schemeClr val="tx1"/>
                </a:solidFill>
                <a:latin typeface="Times New Roman" panose="02020603050405020304" pitchFamily="18" charset="0"/>
                <a:ea typeface="Arial"/>
                <a:cs typeface="Times New Roman" panose="02020603050405020304" pitchFamily="18" charset="0"/>
              </a:rPr>
              <a:t>konusu ise, tekerrür söz konusu</a:t>
            </a:r>
            <a:r>
              <a:rPr lang="tr-TR" sz="2600" spc="-130" dirty="0">
                <a:solidFill>
                  <a:schemeClr val="tx1"/>
                </a:solidFill>
                <a:latin typeface="Times New Roman" panose="02020603050405020304" pitchFamily="18" charset="0"/>
                <a:ea typeface="Arial"/>
                <a:cs typeface="Times New Roman" panose="02020603050405020304" pitchFamily="18" charset="0"/>
              </a:rPr>
              <a:t> </a:t>
            </a:r>
            <a:r>
              <a:rPr lang="tr-TR" sz="2600" spc="-15" dirty="0" smtClean="0">
                <a:solidFill>
                  <a:schemeClr val="tx1"/>
                </a:solidFill>
                <a:latin typeface="Times New Roman" panose="02020603050405020304" pitchFamily="18" charset="0"/>
                <a:ea typeface="Arial"/>
                <a:cs typeface="Times New Roman" panose="02020603050405020304" pitchFamily="18" charset="0"/>
              </a:rPr>
              <a:t>olmayacaktır.</a:t>
            </a:r>
            <a:endParaRPr lang="tr-TR" sz="2600" dirty="0">
              <a:solidFill>
                <a:schemeClr val="tx1"/>
              </a:solidFill>
              <a:latin typeface="Times New Roman" panose="02020603050405020304" pitchFamily="18" charset="0"/>
              <a:ea typeface="Arial"/>
              <a:cs typeface="Times New Roman" panose="02020603050405020304" pitchFamily="18" charset="0"/>
            </a:endParaRPr>
          </a:p>
          <a:p>
            <a:pPr marL="457200" indent="-457200" algn="just">
              <a:spcBef>
                <a:spcPts val="25"/>
              </a:spcBef>
              <a:spcAft>
                <a:spcPts val="0"/>
              </a:spcAft>
              <a:buClr>
                <a:srgbClr val="C00000"/>
              </a:buClr>
              <a:buFont typeface="Arial" panose="020B0604020202020204" pitchFamily="34" charset="0"/>
              <a:buChar char="•"/>
            </a:pPr>
            <a:endParaRPr lang="tr-TR" sz="2600" spc="-15" dirty="0">
              <a:solidFill>
                <a:schemeClr val="tx1"/>
              </a:solidFill>
              <a:latin typeface="Times New Roman" panose="02020603050405020304" pitchFamily="18" charset="0"/>
              <a:ea typeface="Arial"/>
              <a:cs typeface="Times New Roman" panose="02020603050405020304" pitchFamily="18" charset="0"/>
            </a:endParaRPr>
          </a:p>
          <a:p>
            <a:pPr marL="457200" indent="-457200" algn="just">
              <a:spcBef>
                <a:spcPts val="25"/>
              </a:spcBef>
              <a:spcAft>
                <a:spcPts val="0"/>
              </a:spcAft>
              <a:buClr>
                <a:srgbClr val="C00000"/>
              </a:buClr>
              <a:buFont typeface="Arial" panose="020B0604020202020204" pitchFamily="34" charset="0"/>
              <a:buChar char="•"/>
            </a:pPr>
            <a:r>
              <a:rPr lang="tr-TR" sz="2600" spc="-15" dirty="0" smtClean="0">
                <a:solidFill>
                  <a:schemeClr val="tx1"/>
                </a:solidFill>
                <a:latin typeface="Times New Roman" panose="02020603050405020304" pitchFamily="18" charset="0"/>
                <a:ea typeface="Arial"/>
                <a:cs typeface="Times New Roman" panose="02020603050405020304" pitchFamily="18" charset="0"/>
              </a:rPr>
              <a:t>Aynı </a:t>
            </a:r>
            <a:r>
              <a:rPr lang="tr-TR" sz="2600" dirty="0">
                <a:solidFill>
                  <a:schemeClr val="tx1"/>
                </a:solidFill>
                <a:latin typeface="Times New Roman" panose="02020603050405020304" pitchFamily="18" charset="0"/>
                <a:ea typeface="Arial"/>
                <a:cs typeface="Times New Roman" panose="02020603050405020304" pitchFamily="18" charset="0"/>
              </a:rPr>
              <a:t>derecede cezayı gerektiren fakat ayrı fiiller nedeniyle </a:t>
            </a:r>
            <a:r>
              <a:rPr lang="tr-TR" sz="2600" spc="-55" dirty="0">
                <a:solidFill>
                  <a:schemeClr val="tx1"/>
                </a:solidFill>
                <a:latin typeface="Times New Roman" panose="02020603050405020304" pitchFamily="18" charset="0"/>
                <a:ea typeface="Arial"/>
                <a:cs typeface="Times New Roman" panose="02020603050405020304" pitchFamily="18" charset="0"/>
              </a:rPr>
              <a:t>verilen </a:t>
            </a:r>
            <a:r>
              <a:rPr lang="tr-TR" sz="2600" dirty="0">
                <a:solidFill>
                  <a:schemeClr val="tx1"/>
                </a:solidFill>
                <a:latin typeface="Times New Roman" panose="02020603050405020304" pitchFamily="18" charset="0"/>
                <a:ea typeface="Arial"/>
                <a:cs typeface="Times New Roman" panose="02020603050405020304" pitchFamily="18" charset="0"/>
              </a:rPr>
              <a:t>disiplin cezalarının üçüncü uygulamasında bir derece ağır ceza </a:t>
            </a:r>
            <a:r>
              <a:rPr lang="tr-TR" sz="2600" spc="-15" dirty="0">
                <a:solidFill>
                  <a:schemeClr val="tx1"/>
                </a:solidFill>
                <a:latin typeface="Times New Roman" panose="02020603050405020304" pitchFamily="18" charset="0"/>
                <a:ea typeface="Arial"/>
                <a:cs typeface="Times New Roman" panose="02020603050405020304" pitchFamily="18" charset="0"/>
              </a:rPr>
              <a:t>verilir. </a:t>
            </a:r>
            <a:r>
              <a:rPr lang="tr-TR" sz="2600" dirty="0">
                <a:solidFill>
                  <a:schemeClr val="tx1"/>
                </a:solidFill>
                <a:latin typeface="Times New Roman" panose="02020603050405020304" pitchFamily="18" charset="0"/>
                <a:ea typeface="Arial"/>
                <a:cs typeface="Times New Roman" panose="02020603050405020304" pitchFamily="18" charset="0"/>
              </a:rPr>
              <a:t>Kanunla </a:t>
            </a:r>
            <a:r>
              <a:rPr lang="tr-TR" sz="2600" spc="-15" dirty="0">
                <a:solidFill>
                  <a:schemeClr val="tx1"/>
                </a:solidFill>
                <a:latin typeface="Times New Roman" panose="02020603050405020304" pitchFamily="18" charset="0"/>
                <a:ea typeface="Arial"/>
                <a:cs typeface="Times New Roman" panose="02020603050405020304" pitchFamily="18" charset="0"/>
              </a:rPr>
              <a:t>affedilmiş </a:t>
            </a:r>
            <a:r>
              <a:rPr lang="tr-TR" sz="2600" dirty="0">
                <a:solidFill>
                  <a:schemeClr val="tx1"/>
                </a:solidFill>
                <a:latin typeface="Times New Roman" panose="02020603050405020304" pitchFamily="18" charset="0"/>
                <a:ea typeface="Arial"/>
                <a:cs typeface="Times New Roman" panose="02020603050405020304" pitchFamily="18" charset="0"/>
              </a:rPr>
              <a:t>disiplin cezaları ile tekerrür nedeniyle verilen bir derece ağır cezalar tekerrüre esas</a:t>
            </a:r>
            <a:r>
              <a:rPr lang="tr-TR" sz="2600" spc="-150" dirty="0">
                <a:solidFill>
                  <a:schemeClr val="tx1"/>
                </a:solidFill>
                <a:latin typeface="Times New Roman" panose="02020603050405020304" pitchFamily="18" charset="0"/>
                <a:ea typeface="Arial"/>
                <a:cs typeface="Times New Roman" panose="02020603050405020304" pitchFamily="18" charset="0"/>
              </a:rPr>
              <a:t> </a:t>
            </a:r>
            <a:r>
              <a:rPr lang="tr-TR" sz="2600" dirty="0">
                <a:solidFill>
                  <a:schemeClr val="tx1"/>
                </a:solidFill>
                <a:latin typeface="Times New Roman" panose="02020603050405020304" pitchFamily="18" charset="0"/>
                <a:ea typeface="Arial"/>
                <a:cs typeface="Times New Roman" panose="02020603050405020304" pitchFamily="18" charset="0"/>
              </a:rPr>
              <a:t>alınmaz.</a:t>
            </a:r>
          </a:p>
          <a:p>
            <a:endParaRPr lang="tr-TR" dirty="0"/>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Arial"/>
              </a:rPr>
              <a:t>Karar Verirken Dikkat Edilecek Hususlar</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3491652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67750" y="919800"/>
            <a:ext cx="8236698" cy="936104"/>
          </a:xfrm>
        </p:spPr>
        <p:txBody>
          <a:bodyPr>
            <a:noAutofit/>
          </a:bodyPr>
          <a:lstStyle/>
          <a:p>
            <a:r>
              <a:rPr lang="tr-TR" sz="2400" b="1" dirty="0">
                <a:solidFill>
                  <a:srgbClr val="0070C0"/>
                </a:solidFill>
                <a:latin typeface="Arial"/>
                <a:ea typeface="Arial"/>
              </a:rPr>
              <a:t/>
            </a:r>
            <a:br>
              <a:rPr lang="tr-TR" sz="2400" b="1" dirty="0">
                <a:solidFill>
                  <a:srgbClr val="0070C0"/>
                </a:solidFill>
                <a:latin typeface="Arial"/>
                <a:ea typeface="Arial"/>
              </a:rPr>
            </a:br>
            <a:r>
              <a:rPr lang="tr-TR" sz="2500" b="1" dirty="0" smtClean="0">
                <a:latin typeface="Times New Roman" panose="02020603050405020304" pitchFamily="18" charset="0"/>
                <a:ea typeface="Arial"/>
                <a:cs typeface="Times New Roman" panose="02020603050405020304" pitchFamily="18" charset="0"/>
              </a:rPr>
              <a:t> </a:t>
            </a:r>
            <a:r>
              <a:rPr lang="tr-TR" sz="2500" b="1" dirty="0">
                <a:latin typeface="Times New Roman" panose="02020603050405020304" pitchFamily="18" charset="0"/>
                <a:ea typeface="Arial"/>
                <a:cs typeface="Times New Roman" panose="02020603050405020304" pitchFamily="18" charset="0"/>
              </a:rPr>
              <a:t>İyi Halin Değerlendirilmesi (2547 SK.53/D-3 ve 657 </a:t>
            </a:r>
            <a:r>
              <a:rPr lang="tr-TR" sz="2500" b="1" dirty="0" err="1">
                <a:latin typeface="Times New Roman" panose="02020603050405020304" pitchFamily="18" charset="0"/>
                <a:ea typeface="Arial"/>
                <a:cs typeface="Times New Roman" panose="02020603050405020304" pitchFamily="18" charset="0"/>
              </a:rPr>
              <a:t>Sk</a:t>
            </a:r>
            <a:r>
              <a:rPr lang="tr-TR" sz="2500" b="1" dirty="0">
                <a:latin typeface="Times New Roman" panose="02020603050405020304" pitchFamily="18" charset="0"/>
                <a:ea typeface="Arial"/>
                <a:cs typeface="Times New Roman" panose="02020603050405020304" pitchFamily="18" charset="0"/>
              </a:rPr>
              <a:t> 125. Mad. 3. fıkra)</a:t>
            </a:r>
            <a:r>
              <a:rPr lang="tr-TR" sz="2400" b="1" dirty="0">
                <a:solidFill>
                  <a:srgbClr val="0070C0"/>
                </a:solidFill>
                <a:latin typeface="Arial"/>
                <a:ea typeface="Arial"/>
              </a:rPr>
              <a:t/>
            </a:r>
            <a:br>
              <a:rPr lang="tr-TR" sz="2400" b="1" dirty="0">
                <a:solidFill>
                  <a:srgbClr val="0070C0"/>
                </a:solidFill>
                <a:latin typeface="Arial"/>
                <a:ea typeface="Arial"/>
              </a:rPr>
            </a:br>
            <a:endParaRPr lang="tr-TR" sz="2400" b="1" dirty="0">
              <a:solidFill>
                <a:srgbClr val="0070C0"/>
              </a:solidFill>
            </a:endParaRPr>
          </a:p>
        </p:txBody>
      </p:sp>
      <p:sp>
        <p:nvSpPr>
          <p:cNvPr id="3" name="Alt Başlık 2"/>
          <p:cNvSpPr>
            <a:spLocks noGrp="1"/>
          </p:cNvSpPr>
          <p:nvPr>
            <p:ph type="subTitle" idx="1"/>
          </p:nvPr>
        </p:nvSpPr>
        <p:spPr>
          <a:xfrm>
            <a:off x="367750" y="2125134"/>
            <a:ext cx="8380714" cy="4464496"/>
          </a:xfrm>
        </p:spPr>
        <p:txBody>
          <a:bodyPr>
            <a:normAutofit fontScale="70000" lnSpcReduction="20000"/>
          </a:bodyPr>
          <a:lstStyle/>
          <a:p>
            <a:pPr algn="just">
              <a:spcAft>
                <a:spcPts val="0"/>
              </a:spcAft>
            </a:pPr>
            <a:r>
              <a:rPr lang="tr-TR" dirty="0" smtClean="0">
                <a:solidFill>
                  <a:schemeClr val="tx1"/>
                </a:solidFill>
                <a:latin typeface="Times New Roman" panose="02020603050405020304" pitchFamily="18" charset="0"/>
                <a:ea typeface="Arial"/>
                <a:cs typeface="Times New Roman" panose="02020603050405020304" pitchFamily="18" charset="0"/>
              </a:rPr>
              <a:t>Geçmiş </a:t>
            </a:r>
            <a:r>
              <a:rPr lang="tr-TR" dirty="0">
                <a:solidFill>
                  <a:schemeClr val="tx1"/>
                </a:solidFill>
                <a:latin typeface="Times New Roman" panose="02020603050405020304" pitchFamily="18" charset="0"/>
                <a:ea typeface="Arial"/>
                <a:cs typeface="Times New Roman" panose="02020603050405020304" pitchFamily="18" charset="0"/>
              </a:rPr>
              <a:t>hizmetleri sırasındaki çalışmaları olumlu olan veya ödül veya başarı belgesi alanlara verilecek disiplin cezalarında bir derece alt ceza </a:t>
            </a:r>
            <a:r>
              <a:rPr lang="tr-TR" dirty="0" smtClean="0">
                <a:solidFill>
                  <a:schemeClr val="tx1"/>
                </a:solidFill>
                <a:latin typeface="Times New Roman" panose="02020603050405020304" pitchFamily="18" charset="0"/>
                <a:ea typeface="Arial"/>
                <a:cs typeface="Times New Roman" panose="02020603050405020304" pitchFamily="18" charset="0"/>
              </a:rPr>
              <a:t>uygulanabilir.</a:t>
            </a:r>
            <a:endParaRPr lang="tr-TR" sz="3600" dirty="0">
              <a:solidFill>
                <a:schemeClr val="tx1"/>
              </a:solidFill>
              <a:latin typeface="Times New Roman" panose="02020603050405020304" pitchFamily="18" charset="0"/>
              <a:ea typeface="Arial"/>
              <a:cs typeface="Times New Roman" panose="02020603050405020304" pitchFamily="18" charset="0"/>
            </a:endParaRPr>
          </a:p>
          <a:p>
            <a:pPr algn="just">
              <a:spcAft>
                <a:spcPts val="0"/>
              </a:spcAft>
            </a:pPr>
            <a:endParaRPr lang="tr-TR" sz="3600" dirty="0">
              <a:solidFill>
                <a:schemeClr val="tx1"/>
              </a:solidFill>
              <a:latin typeface="Times New Roman" panose="02020603050405020304" pitchFamily="18" charset="0"/>
              <a:ea typeface="Arial"/>
              <a:cs typeface="Times New Roman" panose="02020603050405020304" pitchFamily="18" charset="0"/>
            </a:endParaRPr>
          </a:p>
          <a:p>
            <a:pPr algn="just">
              <a:spcAft>
                <a:spcPts val="0"/>
              </a:spcAft>
            </a:pPr>
            <a:r>
              <a:rPr lang="tr-TR" dirty="0" smtClean="0">
                <a:solidFill>
                  <a:schemeClr val="tx1"/>
                </a:solidFill>
                <a:latin typeface="Times New Roman" panose="02020603050405020304" pitchFamily="18" charset="0"/>
                <a:ea typeface="Arial"/>
                <a:cs typeface="Times New Roman" panose="02020603050405020304" pitchFamily="18" charset="0"/>
              </a:rPr>
              <a:t>Bir </a:t>
            </a:r>
            <a:r>
              <a:rPr lang="tr-TR" dirty="0">
                <a:solidFill>
                  <a:schemeClr val="tx1"/>
                </a:solidFill>
                <a:latin typeface="Times New Roman" panose="02020603050405020304" pitchFamily="18" charset="0"/>
                <a:ea typeface="Arial"/>
                <a:cs typeface="Times New Roman" panose="02020603050405020304" pitchFamily="18" charset="0"/>
              </a:rPr>
              <a:t>derece alt cezayı, asıl cezayı vermeye yetkili makam </a:t>
            </a:r>
            <a:r>
              <a:rPr lang="tr-TR" dirty="0" smtClean="0">
                <a:solidFill>
                  <a:schemeClr val="tx1"/>
                </a:solidFill>
                <a:latin typeface="Times New Roman" panose="02020603050405020304" pitchFamily="18" charset="0"/>
                <a:ea typeface="Arial"/>
                <a:cs typeface="Times New Roman" panose="02020603050405020304" pitchFamily="18" charset="0"/>
              </a:rPr>
              <a:t>verir.</a:t>
            </a:r>
            <a:endParaRPr lang="tr-TR" sz="3600" dirty="0">
              <a:solidFill>
                <a:schemeClr val="tx1"/>
              </a:solidFill>
              <a:latin typeface="Times New Roman" panose="02020603050405020304" pitchFamily="18" charset="0"/>
              <a:ea typeface="Arial"/>
              <a:cs typeface="Times New Roman" panose="02020603050405020304" pitchFamily="18" charset="0"/>
            </a:endParaRPr>
          </a:p>
          <a:p>
            <a:pPr algn="just">
              <a:spcAft>
                <a:spcPts val="0"/>
              </a:spcAft>
            </a:pPr>
            <a:endParaRPr lang="tr-TR" sz="3600" spc="-20" dirty="0">
              <a:solidFill>
                <a:schemeClr val="tx1"/>
              </a:solidFill>
              <a:latin typeface="Times New Roman" panose="02020603050405020304" pitchFamily="18" charset="0"/>
              <a:ea typeface="Arial"/>
              <a:cs typeface="Times New Roman" panose="02020603050405020304" pitchFamily="18" charset="0"/>
            </a:endParaRPr>
          </a:p>
          <a:p>
            <a:pPr algn="just">
              <a:spcAft>
                <a:spcPts val="0"/>
              </a:spcAft>
            </a:pPr>
            <a:r>
              <a:rPr lang="tr-TR" spc="-20" dirty="0" smtClean="0">
                <a:solidFill>
                  <a:schemeClr val="tx1"/>
                </a:solidFill>
                <a:latin typeface="Times New Roman" panose="02020603050405020304" pitchFamily="18" charset="0"/>
                <a:ea typeface="Arial"/>
                <a:cs typeface="Times New Roman" panose="02020603050405020304" pitchFamily="18" charset="0"/>
              </a:rPr>
              <a:t>Danıştay, </a:t>
            </a:r>
            <a:r>
              <a:rPr lang="tr-TR" dirty="0" smtClean="0">
                <a:solidFill>
                  <a:schemeClr val="tx1"/>
                </a:solidFill>
                <a:latin typeface="Times New Roman" panose="02020603050405020304" pitchFamily="18" charset="0"/>
                <a:ea typeface="Arial"/>
                <a:cs typeface="Times New Roman" panose="02020603050405020304" pitchFamily="18" charset="0"/>
              </a:rPr>
              <a:t>başarılı </a:t>
            </a:r>
            <a:r>
              <a:rPr lang="tr-TR" dirty="0">
                <a:solidFill>
                  <a:schemeClr val="tx1"/>
                </a:solidFill>
                <a:latin typeface="Times New Roman" panose="02020603050405020304" pitchFamily="18" charset="0"/>
                <a:ea typeface="Arial"/>
                <a:cs typeface="Times New Roman" panose="02020603050405020304" pitchFamily="18" charset="0"/>
              </a:rPr>
              <a:t>ve sicili temiz olan görevlilere, bir alt ceza uygulanmama nedeninin açıklanması </a:t>
            </a:r>
            <a:r>
              <a:rPr lang="tr-TR" dirty="0" smtClean="0">
                <a:solidFill>
                  <a:schemeClr val="tx1"/>
                </a:solidFill>
                <a:latin typeface="Times New Roman" panose="02020603050405020304" pitchFamily="18" charset="0"/>
                <a:ea typeface="Arial"/>
                <a:cs typeface="Times New Roman" panose="02020603050405020304" pitchFamily="18" charset="0"/>
              </a:rPr>
              <a:t>gerektiğini </a:t>
            </a:r>
            <a:r>
              <a:rPr lang="tr-TR" dirty="0">
                <a:solidFill>
                  <a:schemeClr val="tx1"/>
                </a:solidFill>
                <a:latin typeface="Times New Roman" panose="02020603050405020304" pitchFamily="18" charset="0"/>
                <a:ea typeface="Arial"/>
                <a:cs typeface="Times New Roman" panose="02020603050405020304" pitchFamily="18" charset="0"/>
              </a:rPr>
              <a:t>belirterek buna riayet edilmeden verilen ceza kararlarını </a:t>
            </a:r>
            <a:r>
              <a:rPr lang="tr-TR" spc="-15" dirty="0">
                <a:solidFill>
                  <a:schemeClr val="tx1"/>
                </a:solidFill>
                <a:latin typeface="Times New Roman" panose="02020603050405020304" pitchFamily="18" charset="0"/>
                <a:ea typeface="Arial"/>
                <a:cs typeface="Times New Roman" panose="02020603050405020304" pitchFamily="18" charset="0"/>
              </a:rPr>
              <a:t>bozmaktadır.</a:t>
            </a:r>
            <a:r>
              <a:rPr lang="tr-TR" spc="525" dirty="0">
                <a:solidFill>
                  <a:schemeClr val="tx1"/>
                </a:solidFill>
                <a:latin typeface="Times New Roman" panose="02020603050405020304" pitchFamily="18" charset="0"/>
                <a:ea typeface="Arial"/>
                <a:cs typeface="Times New Roman" panose="02020603050405020304" pitchFamily="18" charset="0"/>
              </a:rPr>
              <a:t> </a:t>
            </a:r>
            <a:r>
              <a:rPr lang="tr-TR" i="1" dirty="0">
                <a:solidFill>
                  <a:schemeClr val="tx1"/>
                </a:solidFill>
                <a:latin typeface="Times New Roman" panose="02020603050405020304" pitchFamily="18" charset="0"/>
                <a:ea typeface="Arial"/>
                <a:cs typeface="Times New Roman" panose="02020603050405020304" pitchFamily="18" charset="0"/>
              </a:rPr>
              <a:t>(</a:t>
            </a:r>
            <a:r>
              <a:rPr lang="tr-TR" i="1" dirty="0" err="1">
                <a:solidFill>
                  <a:schemeClr val="tx1"/>
                </a:solidFill>
                <a:latin typeface="Times New Roman" panose="02020603050405020304" pitchFamily="18" charset="0"/>
                <a:ea typeface="Arial"/>
                <a:cs typeface="Times New Roman" panose="02020603050405020304" pitchFamily="18" charset="0"/>
              </a:rPr>
              <a:t>Örn</a:t>
            </a:r>
            <a:r>
              <a:rPr lang="tr-TR" i="1" dirty="0">
                <a:solidFill>
                  <a:schemeClr val="tx1"/>
                </a:solidFill>
                <a:latin typeface="Times New Roman" panose="02020603050405020304" pitchFamily="18" charset="0"/>
                <a:ea typeface="Arial"/>
                <a:cs typeface="Times New Roman" panose="02020603050405020304" pitchFamily="18" charset="0"/>
              </a:rPr>
              <a:t>. </a:t>
            </a:r>
            <a:r>
              <a:rPr lang="tr-TR" i="1" dirty="0" err="1">
                <a:solidFill>
                  <a:schemeClr val="tx1"/>
                </a:solidFill>
                <a:latin typeface="Times New Roman" panose="02020603050405020304" pitchFamily="18" charset="0"/>
                <a:ea typeface="Arial"/>
                <a:cs typeface="Times New Roman" panose="02020603050405020304" pitchFamily="18" charset="0"/>
              </a:rPr>
              <a:t>Dan.İ.D.D.K</a:t>
            </a:r>
            <a:r>
              <a:rPr lang="tr-TR" i="1" dirty="0">
                <a:solidFill>
                  <a:schemeClr val="tx1"/>
                </a:solidFill>
                <a:latin typeface="Times New Roman" panose="02020603050405020304" pitchFamily="18" charset="0"/>
                <a:ea typeface="Arial"/>
                <a:cs typeface="Times New Roman" panose="02020603050405020304" pitchFamily="18" charset="0"/>
              </a:rPr>
              <a:t>. </a:t>
            </a:r>
            <a:r>
              <a:rPr lang="tr-TR" i="1" spc="-20" dirty="0">
                <a:solidFill>
                  <a:schemeClr val="tx1"/>
                </a:solidFill>
                <a:latin typeface="Times New Roman" panose="02020603050405020304" pitchFamily="18" charset="0"/>
                <a:ea typeface="Arial"/>
                <a:cs typeface="Times New Roman" panose="02020603050405020304" pitchFamily="18" charset="0"/>
              </a:rPr>
              <a:t>21.4.2011 </a:t>
            </a:r>
            <a:r>
              <a:rPr lang="tr-TR" i="1" dirty="0">
                <a:solidFill>
                  <a:schemeClr val="tx1"/>
                </a:solidFill>
                <a:latin typeface="Times New Roman" panose="02020603050405020304" pitchFamily="18" charset="0"/>
                <a:ea typeface="Arial"/>
                <a:cs typeface="Times New Roman" panose="02020603050405020304" pitchFamily="18" charset="0"/>
              </a:rPr>
              <a:t>gün ve 2007/1200 E., </a:t>
            </a:r>
            <a:r>
              <a:rPr lang="tr-TR" i="1" spc="-20" dirty="0">
                <a:solidFill>
                  <a:schemeClr val="tx1"/>
                </a:solidFill>
                <a:latin typeface="Times New Roman" panose="02020603050405020304" pitchFamily="18" charset="0"/>
                <a:ea typeface="Arial"/>
                <a:cs typeface="Times New Roman" panose="02020603050405020304" pitchFamily="18" charset="0"/>
              </a:rPr>
              <a:t>2011/268 </a:t>
            </a:r>
            <a:r>
              <a:rPr lang="tr-TR" i="1" dirty="0">
                <a:solidFill>
                  <a:schemeClr val="tx1"/>
                </a:solidFill>
                <a:latin typeface="Times New Roman" panose="02020603050405020304" pitchFamily="18" charset="0"/>
                <a:ea typeface="Arial"/>
                <a:cs typeface="Times New Roman" panose="02020603050405020304" pitchFamily="18" charset="0"/>
              </a:rPr>
              <a:t>K</a:t>
            </a:r>
            <a:r>
              <a:rPr lang="tr-TR" i="1" dirty="0" smtClean="0">
                <a:solidFill>
                  <a:schemeClr val="tx1"/>
                </a:solidFill>
                <a:latin typeface="Times New Roman" panose="02020603050405020304" pitchFamily="18" charset="0"/>
                <a:ea typeface="Arial"/>
                <a:cs typeface="Times New Roman" panose="02020603050405020304" pitchFamily="18" charset="0"/>
              </a:rPr>
              <a:t>.)</a:t>
            </a:r>
            <a:endParaRPr lang="tr-TR" sz="1800" dirty="0">
              <a:solidFill>
                <a:schemeClr val="tx1"/>
              </a:solidFill>
              <a:latin typeface="Times New Roman" panose="02020603050405020304" pitchFamily="18" charset="0"/>
              <a:ea typeface="Arial"/>
              <a:cs typeface="Times New Roman" panose="02020603050405020304" pitchFamily="18" charset="0"/>
            </a:endParaRPr>
          </a:p>
          <a:p>
            <a:pPr algn="just">
              <a:spcAft>
                <a:spcPts val="0"/>
              </a:spcAft>
            </a:pPr>
            <a:endParaRPr lang="tr-TR" sz="1800" dirty="0">
              <a:solidFill>
                <a:schemeClr val="tx1"/>
              </a:solidFill>
              <a:latin typeface="Times New Roman" panose="02020603050405020304" pitchFamily="18" charset="0"/>
              <a:ea typeface="Arial"/>
              <a:cs typeface="Times New Roman" panose="02020603050405020304" pitchFamily="18" charset="0"/>
            </a:endParaRPr>
          </a:p>
          <a:p>
            <a:pPr algn="just">
              <a:spcAft>
                <a:spcPts val="0"/>
              </a:spcAft>
            </a:pPr>
            <a:r>
              <a:rPr lang="tr-TR" dirty="0" smtClean="0">
                <a:solidFill>
                  <a:schemeClr val="tx1"/>
                </a:solidFill>
                <a:latin typeface="Times New Roman" panose="02020603050405020304" pitchFamily="18" charset="0"/>
                <a:ea typeface="Arial"/>
                <a:cs typeface="Times New Roman" panose="02020603050405020304" pitchFamily="18" charset="0"/>
              </a:rPr>
              <a:t>Gerek </a:t>
            </a:r>
            <a:r>
              <a:rPr lang="tr-TR" dirty="0">
                <a:solidFill>
                  <a:schemeClr val="tx1"/>
                </a:solidFill>
                <a:latin typeface="Times New Roman" panose="02020603050405020304" pitchFamily="18" charset="0"/>
                <a:ea typeface="Arial"/>
                <a:cs typeface="Times New Roman" panose="02020603050405020304" pitchFamily="18" charset="0"/>
              </a:rPr>
              <a:t>tekerrür, gerekse iyi hal durumu soruşturmacı tarafından rapor düzenlenmeden önce, soruşturmacı istememişse karar aşamasında disiplin amirince Personel Dairesi Başkanlığından istenmelidir.</a:t>
            </a:r>
            <a:endParaRPr lang="tr-TR" sz="3600" dirty="0">
              <a:solidFill>
                <a:schemeClr val="tx1"/>
              </a:solidFill>
              <a:latin typeface="Times New Roman" panose="02020603050405020304" pitchFamily="18" charset="0"/>
              <a:ea typeface="Arial"/>
              <a:cs typeface="Times New Roman" panose="02020603050405020304" pitchFamily="18" charset="0"/>
            </a:endParaRPr>
          </a:p>
          <a:p>
            <a:endParaRPr lang="tr-TR" dirty="0"/>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Arial"/>
              </a:rPr>
              <a:t>Karar Verirken Dikkat Edilecek Hususlar</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41254196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11560" y="838234"/>
            <a:ext cx="7772400" cy="648072"/>
          </a:xfrm>
        </p:spPr>
        <p:txBody>
          <a:bodyPr>
            <a:normAutofit/>
          </a:bodyPr>
          <a:lstStyle/>
          <a:p>
            <a:r>
              <a:rPr lang="tr-TR" sz="2400" b="1" dirty="0" smtClean="0">
                <a:latin typeface="Times New Roman" panose="02020603050405020304" pitchFamily="18" charset="0"/>
                <a:ea typeface="Arial"/>
                <a:cs typeface="Times New Roman" panose="02020603050405020304" pitchFamily="18" charset="0"/>
              </a:rPr>
              <a:t>Öngörülmemiş</a:t>
            </a:r>
            <a:r>
              <a:rPr lang="tr-TR" sz="2400" b="1" spc="-45" dirty="0" smtClean="0">
                <a:latin typeface="Times New Roman" panose="02020603050405020304" pitchFamily="18" charset="0"/>
                <a:ea typeface="Arial"/>
                <a:cs typeface="Times New Roman" panose="02020603050405020304" pitchFamily="18" charset="0"/>
              </a:rPr>
              <a:t> </a:t>
            </a:r>
            <a:r>
              <a:rPr lang="tr-TR" sz="2400" b="1" dirty="0">
                <a:latin typeface="Times New Roman" panose="02020603050405020304" pitchFamily="18" charset="0"/>
                <a:ea typeface="Arial"/>
                <a:cs typeface="Times New Roman" panose="02020603050405020304" pitchFamily="18" charset="0"/>
              </a:rPr>
              <a:t>Disiplin</a:t>
            </a:r>
            <a:r>
              <a:rPr lang="tr-TR" sz="2400" b="1" spc="-20" dirty="0">
                <a:latin typeface="Times New Roman" panose="02020603050405020304" pitchFamily="18" charset="0"/>
                <a:ea typeface="Arial"/>
                <a:cs typeface="Times New Roman" panose="02020603050405020304" pitchFamily="18" charset="0"/>
              </a:rPr>
              <a:t> </a:t>
            </a:r>
            <a:r>
              <a:rPr lang="tr-TR" sz="2400" b="1" dirty="0">
                <a:latin typeface="Times New Roman" panose="02020603050405020304" pitchFamily="18" charset="0"/>
                <a:ea typeface="Arial"/>
                <a:cs typeface="Times New Roman" panose="02020603050405020304" pitchFamily="18" charset="0"/>
              </a:rPr>
              <a:t>Suçları-</a:t>
            </a:r>
            <a:r>
              <a:rPr lang="tr-TR" sz="2400" b="1" spc="-65" dirty="0">
                <a:latin typeface="Times New Roman" panose="02020603050405020304" pitchFamily="18" charset="0"/>
                <a:ea typeface="Arial"/>
                <a:cs typeface="Times New Roman" panose="02020603050405020304" pitchFamily="18" charset="0"/>
              </a:rPr>
              <a:t> </a:t>
            </a:r>
            <a:r>
              <a:rPr lang="tr-TR" sz="2400" b="1" dirty="0" smtClean="0">
                <a:latin typeface="Times New Roman" panose="02020603050405020304" pitchFamily="18" charset="0"/>
                <a:ea typeface="Arial"/>
                <a:cs typeface="Times New Roman" panose="02020603050405020304" pitchFamily="18" charset="0"/>
              </a:rPr>
              <a:t>53/D-5</a:t>
            </a:r>
            <a:endParaRPr lang="tr-TR" sz="24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357300" y="1644494"/>
            <a:ext cx="8508436" cy="4160770"/>
          </a:xfrm>
        </p:spPr>
        <p:txBody>
          <a:bodyPr>
            <a:normAutofit fontScale="92500" lnSpcReduction="10000"/>
          </a:bodyPr>
          <a:lstStyle/>
          <a:p>
            <a:pPr algn="just">
              <a:spcAft>
                <a:spcPts val="0"/>
              </a:spcAft>
            </a:pPr>
            <a:r>
              <a:rPr lang="tr-TR" sz="2200" dirty="0" smtClean="0">
                <a:solidFill>
                  <a:schemeClr val="tx1"/>
                </a:solidFill>
                <a:latin typeface="Times New Roman" panose="02020603050405020304" pitchFamily="18" charset="0"/>
                <a:ea typeface="Arial"/>
                <a:cs typeface="Times New Roman" panose="02020603050405020304" pitchFamily="18" charset="0"/>
              </a:rPr>
              <a:t>Bazen </a:t>
            </a:r>
            <a:r>
              <a:rPr lang="tr-TR" sz="2200" dirty="0">
                <a:solidFill>
                  <a:schemeClr val="tx1"/>
                </a:solidFill>
                <a:latin typeface="Times New Roman" panose="02020603050405020304" pitchFamily="18" charset="0"/>
                <a:ea typeface="Arial"/>
                <a:cs typeface="Times New Roman" panose="02020603050405020304" pitchFamily="18" charset="0"/>
              </a:rPr>
              <a:t>suç teşkil edecek bir davranış, disiplin suçu olarak sayılan davranışlar içinde tarif edilmemiş </a:t>
            </a:r>
            <a:r>
              <a:rPr lang="tr-TR" sz="2200" dirty="0" smtClean="0">
                <a:solidFill>
                  <a:schemeClr val="tx1"/>
                </a:solidFill>
                <a:latin typeface="Times New Roman" panose="02020603050405020304" pitchFamily="18" charset="0"/>
                <a:ea typeface="Arial"/>
                <a:cs typeface="Times New Roman" panose="02020603050405020304" pitchFamily="18" charset="0"/>
              </a:rPr>
              <a:t>olabilir.</a:t>
            </a:r>
          </a:p>
          <a:p>
            <a:pPr algn="just">
              <a:spcAft>
                <a:spcPts val="0"/>
              </a:spcAft>
            </a:pPr>
            <a:endParaRPr lang="tr-TR" sz="2200" dirty="0">
              <a:solidFill>
                <a:schemeClr val="tx1"/>
              </a:solidFill>
              <a:latin typeface="Times New Roman" panose="02020603050405020304" pitchFamily="18" charset="0"/>
              <a:ea typeface="Arial"/>
              <a:cs typeface="Times New Roman" panose="02020603050405020304" pitchFamily="18" charset="0"/>
            </a:endParaRPr>
          </a:p>
          <a:p>
            <a:pPr algn="just">
              <a:spcAft>
                <a:spcPts val="0"/>
              </a:spcAft>
            </a:pPr>
            <a:r>
              <a:rPr lang="tr-TR" sz="2200" dirty="0" smtClean="0">
                <a:solidFill>
                  <a:schemeClr val="tx1"/>
                </a:solidFill>
                <a:latin typeface="Times New Roman" panose="02020603050405020304" pitchFamily="18" charset="0"/>
                <a:ea typeface="Arial"/>
                <a:cs typeface="Times New Roman" panose="02020603050405020304" pitchFamily="18" charset="0"/>
              </a:rPr>
              <a:t>Böyle </a:t>
            </a:r>
            <a:r>
              <a:rPr lang="tr-TR" sz="2200" dirty="0">
                <a:solidFill>
                  <a:schemeClr val="tx1"/>
                </a:solidFill>
                <a:latin typeface="Times New Roman" panose="02020603050405020304" pitchFamily="18" charset="0"/>
                <a:ea typeface="Arial"/>
                <a:cs typeface="Times New Roman" panose="02020603050405020304" pitchFamily="18" charset="0"/>
              </a:rPr>
              <a:t>bir durumda, 2547 sayılı Kanunun 53. madde (b) fıkrasında ve 657 sayılı Kanunun 125. maddesinde  sayılan ve disiplin cezası verilmesini gerektiren fiillere nitelik ve ağırlıkları itibarıyla benzer fiilleri işleyenlere de hangi disiplin fiiline benzediği belirtilerek aynı türden disiplin cezaları </a:t>
            </a:r>
            <a:r>
              <a:rPr lang="tr-TR" sz="2200" dirty="0" smtClean="0">
                <a:solidFill>
                  <a:schemeClr val="tx1"/>
                </a:solidFill>
                <a:latin typeface="Times New Roman" panose="02020603050405020304" pitchFamily="18" charset="0"/>
                <a:ea typeface="Arial"/>
                <a:cs typeface="Times New Roman" panose="02020603050405020304" pitchFamily="18" charset="0"/>
              </a:rPr>
              <a:t>verilir.</a:t>
            </a:r>
          </a:p>
          <a:p>
            <a:pPr algn="just">
              <a:spcAft>
                <a:spcPts val="0"/>
              </a:spcAft>
            </a:pPr>
            <a:endParaRPr lang="tr-TR" sz="2200" dirty="0">
              <a:solidFill>
                <a:schemeClr val="tx1"/>
              </a:solidFill>
              <a:latin typeface="Times New Roman" panose="02020603050405020304" pitchFamily="18" charset="0"/>
              <a:ea typeface="Arial"/>
              <a:cs typeface="Times New Roman" panose="02020603050405020304" pitchFamily="18" charset="0"/>
            </a:endParaRPr>
          </a:p>
          <a:p>
            <a:pPr algn="just">
              <a:spcAft>
                <a:spcPts val="0"/>
              </a:spcAft>
            </a:pPr>
            <a:r>
              <a:rPr lang="tr-TR" sz="2200" dirty="0" smtClean="0">
                <a:solidFill>
                  <a:schemeClr val="tx1"/>
                </a:solidFill>
                <a:latin typeface="Times New Roman" panose="02020603050405020304" pitchFamily="18" charset="0"/>
                <a:ea typeface="Arial"/>
                <a:cs typeface="Times New Roman" panose="02020603050405020304" pitchFamily="18" charset="0"/>
              </a:rPr>
              <a:t>Bu </a:t>
            </a:r>
            <a:r>
              <a:rPr lang="tr-TR" sz="2200" dirty="0">
                <a:solidFill>
                  <a:schemeClr val="tx1"/>
                </a:solidFill>
                <a:latin typeface="Times New Roman" panose="02020603050405020304" pitchFamily="18" charset="0"/>
                <a:ea typeface="Arial"/>
                <a:cs typeface="Times New Roman" panose="02020603050405020304" pitchFamily="18" charset="0"/>
              </a:rPr>
              <a:t>hüküm fazla uygulama alanı bulmamakla birlikte bazen uygulanması gereken durumlarla karşılaşılabilir. (</a:t>
            </a:r>
            <a:r>
              <a:rPr lang="tr-TR" sz="2200" dirty="0" err="1">
                <a:solidFill>
                  <a:schemeClr val="tx1"/>
                </a:solidFill>
                <a:latin typeface="Times New Roman" panose="02020603050405020304" pitchFamily="18" charset="0"/>
                <a:ea typeface="Arial"/>
                <a:cs typeface="Times New Roman" panose="02020603050405020304" pitchFamily="18" charset="0"/>
              </a:rPr>
              <a:t>örn</a:t>
            </a:r>
            <a:r>
              <a:rPr lang="tr-TR" sz="2200" dirty="0">
                <a:solidFill>
                  <a:schemeClr val="tx1"/>
                </a:solidFill>
                <a:latin typeface="Times New Roman" panose="02020603050405020304" pitchFamily="18" charset="0"/>
                <a:ea typeface="Arial"/>
                <a:cs typeface="Times New Roman" panose="02020603050405020304" pitchFamily="18" charset="0"/>
              </a:rPr>
              <a:t>. başka kamu görevlilerine hakaret*) </a:t>
            </a:r>
            <a:r>
              <a:rPr lang="tr-TR" sz="2200" spc="-25" dirty="0">
                <a:solidFill>
                  <a:schemeClr val="tx1"/>
                </a:solidFill>
                <a:latin typeface="Times New Roman" panose="02020603050405020304" pitchFamily="18" charset="0"/>
                <a:ea typeface="Arial"/>
                <a:cs typeface="Times New Roman" panose="02020603050405020304" pitchFamily="18" charset="0"/>
              </a:rPr>
              <a:t>Yine </a:t>
            </a:r>
            <a:r>
              <a:rPr lang="tr-TR" sz="2200" dirty="0">
                <a:solidFill>
                  <a:schemeClr val="tx1"/>
                </a:solidFill>
                <a:latin typeface="Times New Roman" panose="02020603050405020304" pitchFamily="18" charset="0"/>
                <a:ea typeface="Arial"/>
                <a:cs typeface="Times New Roman" panose="02020603050405020304" pitchFamily="18" charset="0"/>
              </a:rPr>
              <a:t>de maddede benzeri bulunmayan bir davranış için zorlama yoluyla ceza verilmemesine dikkat etmek </a:t>
            </a:r>
            <a:r>
              <a:rPr lang="tr-TR" sz="2200" spc="-15" dirty="0">
                <a:solidFill>
                  <a:schemeClr val="tx1"/>
                </a:solidFill>
                <a:latin typeface="Times New Roman" panose="02020603050405020304" pitchFamily="18" charset="0"/>
                <a:ea typeface="Arial"/>
                <a:cs typeface="Times New Roman" panose="02020603050405020304" pitchFamily="18" charset="0"/>
              </a:rPr>
              <a:t>gerekir.</a:t>
            </a:r>
            <a:endParaRPr lang="tr-TR" sz="2200" dirty="0">
              <a:solidFill>
                <a:schemeClr val="tx1"/>
              </a:solidFill>
              <a:latin typeface="Times New Roman" panose="02020603050405020304" pitchFamily="18" charset="0"/>
              <a:ea typeface="Arial"/>
              <a:cs typeface="Times New Roman" panose="02020603050405020304" pitchFamily="18" charset="0"/>
            </a:endParaRPr>
          </a:p>
          <a:p>
            <a:pPr>
              <a:spcAft>
                <a:spcPts val="0"/>
              </a:spcAft>
            </a:pPr>
            <a:r>
              <a:rPr lang="tr-TR" dirty="0">
                <a:latin typeface="Arial"/>
                <a:ea typeface="Arial"/>
              </a:rPr>
              <a:t> </a:t>
            </a:r>
            <a:endParaRPr lang="tr-TR" sz="3600" dirty="0">
              <a:latin typeface="Arial"/>
              <a:ea typeface="Arial"/>
            </a:endParaRPr>
          </a:p>
          <a:p>
            <a:endParaRPr lang="tr-TR" dirty="0"/>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Arial"/>
              </a:rPr>
              <a:t>Karar Verirken Dikkat Edilecek Hususlar</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10323845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762273"/>
            <a:ext cx="7772400" cy="434479"/>
          </a:xfrm>
        </p:spPr>
        <p:txBody>
          <a:bodyPr>
            <a:noAutofit/>
          </a:bodyPr>
          <a:lstStyle/>
          <a:p>
            <a:r>
              <a:rPr lang="tr-TR" sz="2400" b="1" dirty="0" smtClean="0">
                <a:latin typeface="Times New Roman" panose="02020603050405020304" pitchFamily="18" charset="0"/>
                <a:ea typeface="Arial"/>
                <a:cs typeface="Times New Roman" panose="02020603050405020304" pitchFamily="18" charset="0"/>
              </a:rPr>
              <a:t>Ceza </a:t>
            </a:r>
            <a:r>
              <a:rPr lang="tr-TR" sz="2400" b="1" dirty="0">
                <a:latin typeface="Times New Roman" panose="02020603050405020304" pitchFamily="18" charset="0"/>
                <a:ea typeface="Arial"/>
                <a:cs typeface="Times New Roman" panose="02020603050405020304" pitchFamily="18" charset="0"/>
              </a:rPr>
              <a:t>Uygulaması - 53/D- 4, 6, </a:t>
            </a:r>
            <a:r>
              <a:rPr lang="tr-TR" sz="2400" b="1" dirty="0" smtClean="0">
                <a:latin typeface="Times New Roman" panose="02020603050405020304" pitchFamily="18" charset="0"/>
                <a:ea typeface="Arial"/>
                <a:cs typeface="Times New Roman" panose="02020603050405020304" pitchFamily="18" charset="0"/>
              </a:rPr>
              <a:t>7</a:t>
            </a:r>
            <a:endParaRPr lang="tr-TR" sz="2400" b="1"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79512" y="1340768"/>
            <a:ext cx="8686224" cy="5184576"/>
          </a:xfrm>
        </p:spPr>
        <p:txBody>
          <a:bodyPr>
            <a:noAutofit/>
          </a:bodyPr>
          <a:lstStyle/>
          <a:p>
            <a:pPr marL="237490" marR="90805" algn="just">
              <a:spcAft>
                <a:spcPts val="0"/>
              </a:spcAft>
            </a:pPr>
            <a:r>
              <a:rPr lang="tr-TR" sz="2000" dirty="0" smtClean="0">
                <a:solidFill>
                  <a:schemeClr val="tx1"/>
                </a:solidFill>
                <a:latin typeface="Times New Roman" panose="02020603050405020304" pitchFamily="18" charset="0"/>
                <a:ea typeface="Arial"/>
                <a:cs typeface="Times New Roman" panose="02020603050405020304" pitchFamily="18" charset="0"/>
              </a:rPr>
              <a:t>Kademe </a:t>
            </a:r>
            <a:r>
              <a:rPr lang="tr-TR" sz="2000" dirty="0">
                <a:solidFill>
                  <a:schemeClr val="tx1"/>
                </a:solidFill>
                <a:latin typeface="Times New Roman" panose="02020603050405020304" pitchFamily="18" charset="0"/>
                <a:ea typeface="Arial"/>
                <a:cs typeface="Times New Roman" panose="02020603050405020304" pitchFamily="18" charset="0"/>
              </a:rPr>
              <a:t>ilerlemesinin durdurulması veya birden fazla ücretten kesme cezasına bir üst ceza uygulanması gereken hallerde üst ceza kamu görevinden çıkarma veya üniversite öğretim mesleğinden çıkarma cezasıdır. Kamu görevinden veya üniversite öğretim mesleğinden  çıkarma cezasına bir alt ceza uygulanması gereken hallerde ise alt ceza kademe ilerlemesinin durdurulması veya birden fazla ücretten kesme cezasıdır</a:t>
            </a:r>
            <a:r>
              <a:rPr lang="tr-TR" sz="2000" dirty="0" smtClean="0">
                <a:solidFill>
                  <a:schemeClr val="tx1"/>
                </a:solidFill>
                <a:latin typeface="Times New Roman" panose="02020603050405020304" pitchFamily="18" charset="0"/>
                <a:ea typeface="Arial"/>
                <a:cs typeface="Times New Roman" panose="02020603050405020304" pitchFamily="18" charset="0"/>
              </a:rPr>
              <a:t>.</a:t>
            </a:r>
          </a:p>
          <a:p>
            <a:pPr marL="237490" marR="90805" algn="just">
              <a:spcAft>
                <a:spcPts val="0"/>
              </a:spcAft>
            </a:pPr>
            <a:endParaRPr lang="tr-TR" sz="2000" dirty="0">
              <a:solidFill>
                <a:schemeClr val="tx1"/>
              </a:solidFill>
              <a:latin typeface="Times New Roman" panose="02020603050405020304" pitchFamily="18" charset="0"/>
              <a:ea typeface="Arial"/>
              <a:cs typeface="Times New Roman" panose="02020603050405020304" pitchFamily="18" charset="0"/>
            </a:endParaRPr>
          </a:p>
          <a:p>
            <a:pPr marL="237490" marR="90805" algn="just">
              <a:spcBef>
                <a:spcPts val="525"/>
              </a:spcBef>
              <a:spcAft>
                <a:spcPts val="0"/>
              </a:spcAft>
            </a:pPr>
            <a:r>
              <a:rPr lang="tr-TR" sz="2000" dirty="0" smtClean="0">
                <a:solidFill>
                  <a:schemeClr val="tx1"/>
                </a:solidFill>
                <a:latin typeface="Times New Roman" panose="02020603050405020304" pitchFamily="18" charset="0"/>
                <a:ea typeface="Arial"/>
                <a:cs typeface="Times New Roman" panose="02020603050405020304" pitchFamily="18" charset="0"/>
              </a:rPr>
              <a:t>Birinci </a:t>
            </a:r>
            <a:r>
              <a:rPr lang="tr-TR" sz="2000" dirty="0">
                <a:solidFill>
                  <a:schemeClr val="tx1"/>
                </a:solidFill>
                <a:latin typeface="Times New Roman" panose="02020603050405020304" pitchFamily="18" charset="0"/>
                <a:ea typeface="Arial"/>
                <a:cs typeface="Times New Roman" panose="02020603050405020304" pitchFamily="18" charset="0"/>
              </a:rPr>
              <a:t>derecenin son kademesinde bulunulması nedeniyle kademe ilerlemesinin durdurulması cezasının uygulanamaması halinde brüt aylıklarının 1/4’ü ila 1/2’si oranında aylıktan kesme cezası uygulanır. Tekerrürü halinde ise ilgili disiplin kurulu tarafından kamu görevinden çıkarma cezası verilir</a:t>
            </a:r>
            <a:r>
              <a:rPr lang="tr-TR" sz="2000" dirty="0" smtClean="0">
                <a:solidFill>
                  <a:schemeClr val="tx1"/>
                </a:solidFill>
                <a:latin typeface="Times New Roman" panose="02020603050405020304" pitchFamily="18" charset="0"/>
                <a:ea typeface="Arial"/>
                <a:cs typeface="Times New Roman" panose="02020603050405020304" pitchFamily="18" charset="0"/>
              </a:rPr>
              <a:t>.</a:t>
            </a:r>
          </a:p>
          <a:p>
            <a:pPr marL="237490" marR="90805" algn="just">
              <a:spcBef>
                <a:spcPts val="525"/>
              </a:spcBef>
              <a:spcAft>
                <a:spcPts val="0"/>
              </a:spcAft>
            </a:pPr>
            <a:endParaRPr lang="tr-TR" sz="2000" dirty="0">
              <a:solidFill>
                <a:schemeClr val="tx1"/>
              </a:solidFill>
              <a:latin typeface="Times New Roman" panose="02020603050405020304" pitchFamily="18" charset="0"/>
              <a:ea typeface="Arial"/>
              <a:cs typeface="Times New Roman" panose="02020603050405020304" pitchFamily="18" charset="0"/>
            </a:endParaRPr>
          </a:p>
          <a:p>
            <a:pPr marL="237490" marR="91440" algn="just">
              <a:spcBef>
                <a:spcPts val="525"/>
              </a:spcBef>
              <a:spcAft>
                <a:spcPts val="0"/>
              </a:spcAft>
            </a:pPr>
            <a:r>
              <a:rPr lang="tr-TR" sz="2000" dirty="0" smtClean="0">
                <a:solidFill>
                  <a:schemeClr val="tx1"/>
                </a:solidFill>
                <a:latin typeface="Times New Roman" panose="02020603050405020304" pitchFamily="18" charset="0"/>
                <a:ea typeface="Arial"/>
                <a:cs typeface="Times New Roman" panose="02020603050405020304" pitchFamily="18" charset="0"/>
              </a:rPr>
              <a:t>Disiplin </a:t>
            </a:r>
            <a:r>
              <a:rPr lang="tr-TR" sz="2000" dirty="0">
                <a:solidFill>
                  <a:schemeClr val="tx1"/>
                </a:solidFill>
                <a:latin typeface="Times New Roman" panose="02020603050405020304" pitchFamily="18" charset="0"/>
                <a:ea typeface="Arial"/>
                <a:cs typeface="Times New Roman" panose="02020603050405020304" pitchFamily="18" charset="0"/>
              </a:rPr>
              <a:t>cezaları, verildikleri tarihten itibaren, aylıktan veya ücretten kesme cezası ile kademe ilerlemesinin durdurulması veya birden fazla ücretten kesme cezası ise cezanın verildiği tarihi izleyen aybaşında uygulanır.</a:t>
            </a:r>
            <a:endParaRPr lang="tr-TR" sz="2000" dirty="0">
              <a:solidFill>
                <a:schemeClr val="tx1"/>
              </a:solidFill>
              <a:effectLst/>
              <a:latin typeface="Times New Roman" panose="02020603050405020304" pitchFamily="18" charset="0"/>
              <a:ea typeface="Arial"/>
              <a:cs typeface="Times New Roman" panose="02020603050405020304" pitchFamily="18" charset="0"/>
            </a:endParaRPr>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Arial"/>
              </a:rPr>
              <a:t>Karar Verirken Dikkat Edilecek Hususlar</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5093714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439758" y="980728"/>
            <a:ext cx="8208912" cy="5040560"/>
          </a:xfrm>
        </p:spPr>
        <p:txBody>
          <a:bodyPr>
            <a:normAutofit fontScale="70000" lnSpcReduction="20000"/>
          </a:bodyPr>
          <a:lstStyle/>
          <a:p>
            <a:pPr marL="381635" marR="252730" algn="just">
              <a:lnSpc>
                <a:spcPct val="103000"/>
              </a:lnSpc>
              <a:spcBef>
                <a:spcPts val="2080"/>
              </a:spcBef>
              <a:spcAft>
                <a:spcPts val="0"/>
              </a:spcAft>
            </a:pPr>
            <a:r>
              <a:rPr lang="tr-TR" dirty="0">
                <a:solidFill>
                  <a:schemeClr val="tx1"/>
                </a:solidFill>
                <a:latin typeface="Times New Roman" panose="02020603050405020304" pitchFamily="18" charset="0"/>
                <a:ea typeface="Arial"/>
                <a:cs typeface="Times New Roman" panose="02020603050405020304" pitchFamily="18" charset="0"/>
              </a:rPr>
              <a:t>Bazen sanığın kişiliğinde veya hukuki durumunda değişiklik sonucu ceza verilmesine veya verilen cezanın uygulanmasına imkan kalmaz.</a:t>
            </a:r>
            <a:endParaRPr lang="tr-TR" sz="3600" dirty="0">
              <a:solidFill>
                <a:schemeClr val="tx1"/>
              </a:solidFill>
              <a:latin typeface="Times New Roman" panose="02020603050405020304" pitchFamily="18" charset="0"/>
              <a:ea typeface="Arial"/>
              <a:cs typeface="Times New Roman" panose="02020603050405020304" pitchFamily="18" charset="0"/>
            </a:endParaRPr>
          </a:p>
          <a:p>
            <a:pPr>
              <a:spcBef>
                <a:spcPts val="5"/>
              </a:spcBef>
              <a:spcAft>
                <a:spcPts val="0"/>
              </a:spcAft>
            </a:pPr>
            <a:r>
              <a:rPr lang="tr-TR" dirty="0">
                <a:solidFill>
                  <a:schemeClr val="tx1"/>
                </a:solidFill>
                <a:latin typeface="Times New Roman" panose="02020603050405020304" pitchFamily="18" charset="0"/>
                <a:ea typeface="Arial"/>
                <a:cs typeface="Times New Roman" panose="02020603050405020304" pitchFamily="18" charset="0"/>
              </a:rPr>
              <a:t> </a:t>
            </a:r>
            <a:endParaRPr lang="tr-TR" sz="3600" dirty="0">
              <a:solidFill>
                <a:schemeClr val="tx1"/>
              </a:solidFill>
              <a:latin typeface="Times New Roman" panose="02020603050405020304" pitchFamily="18" charset="0"/>
              <a:ea typeface="Arial"/>
              <a:cs typeface="Times New Roman" panose="02020603050405020304" pitchFamily="18" charset="0"/>
            </a:endParaRPr>
          </a:p>
          <a:p>
            <a:pPr marL="381635" algn="just">
              <a:spcAft>
                <a:spcPts val="0"/>
              </a:spcAft>
            </a:pPr>
            <a:r>
              <a:rPr lang="tr-TR" dirty="0">
                <a:solidFill>
                  <a:schemeClr val="tx1"/>
                </a:solidFill>
                <a:latin typeface="Times New Roman" panose="02020603050405020304" pitchFamily="18" charset="0"/>
                <a:ea typeface="Arial"/>
                <a:cs typeface="Times New Roman" panose="02020603050405020304" pitchFamily="18" charset="0"/>
              </a:rPr>
              <a:t>Disiplin cezalarını düşüren bu hallerin </a:t>
            </a:r>
            <a:r>
              <a:rPr lang="tr-TR" dirty="0" err="1">
                <a:solidFill>
                  <a:schemeClr val="tx1"/>
                </a:solidFill>
                <a:latin typeface="Times New Roman" panose="02020603050405020304" pitchFamily="18" charset="0"/>
                <a:ea typeface="Arial"/>
                <a:cs typeface="Times New Roman" panose="02020603050405020304" pitchFamily="18" charset="0"/>
              </a:rPr>
              <a:t>başlıcaları</a:t>
            </a:r>
            <a:r>
              <a:rPr lang="tr-TR" dirty="0">
                <a:solidFill>
                  <a:schemeClr val="tx1"/>
                </a:solidFill>
                <a:latin typeface="Times New Roman" panose="02020603050405020304" pitchFamily="18" charset="0"/>
                <a:ea typeface="Arial"/>
                <a:cs typeface="Times New Roman" panose="02020603050405020304" pitchFamily="18" charset="0"/>
              </a:rPr>
              <a:t>;</a:t>
            </a:r>
            <a:endParaRPr lang="tr-TR" sz="3600" dirty="0">
              <a:solidFill>
                <a:schemeClr val="tx1"/>
              </a:solidFill>
              <a:latin typeface="Times New Roman" panose="02020603050405020304" pitchFamily="18" charset="0"/>
              <a:ea typeface="Arial"/>
              <a:cs typeface="Times New Roman" panose="02020603050405020304" pitchFamily="18" charset="0"/>
            </a:endParaRPr>
          </a:p>
          <a:p>
            <a:pPr>
              <a:spcBef>
                <a:spcPts val="30"/>
              </a:spcBef>
              <a:spcAft>
                <a:spcPts val="0"/>
              </a:spcAft>
            </a:pPr>
            <a:r>
              <a:rPr lang="tr-TR" dirty="0">
                <a:solidFill>
                  <a:schemeClr val="tx1"/>
                </a:solidFill>
                <a:latin typeface="Times New Roman" panose="02020603050405020304" pitchFamily="18" charset="0"/>
                <a:ea typeface="Arial"/>
                <a:cs typeface="Times New Roman" panose="02020603050405020304" pitchFamily="18" charset="0"/>
              </a:rPr>
              <a:t> </a:t>
            </a:r>
            <a:endParaRPr lang="tr-TR" sz="3600" dirty="0">
              <a:solidFill>
                <a:schemeClr val="tx1"/>
              </a:solidFill>
              <a:latin typeface="Times New Roman" panose="02020603050405020304" pitchFamily="18" charset="0"/>
              <a:ea typeface="Arial"/>
              <a:cs typeface="Times New Roman" panose="02020603050405020304" pitchFamily="18" charset="0"/>
            </a:endParaRPr>
          </a:p>
          <a:p>
            <a:pPr marL="742950" lvl="1" indent="-285750" algn="l">
              <a:spcAft>
                <a:spcPts val="0"/>
              </a:spcAft>
              <a:buClr>
                <a:srgbClr val="001F5F"/>
              </a:buClr>
              <a:buSzPts val="2000"/>
              <a:buFont typeface="Arial"/>
              <a:buChar char="•"/>
              <a:tabLst>
                <a:tab pos="541020" algn="l"/>
              </a:tabLst>
            </a:pPr>
            <a:r>
              <a:rPr lang="tr-TR" dirty="0">
                <a:solidFill>
                  <a:schemeClr val="tx1"/>
                </a:solidFill>
                <a:latin typeface="Times New Roman" panose="02020603050405020304" pitchFamily="18" charset="0"/>
                <a:ea typeface="Arial"/>
                <a:cs typeface="Times New Roman" panose="02020603050405020304" pitchFamily="18" charset="0"/>
              </a:rPr>
              <a:t>Ceza tebliğinden önce şüphelinin</a:t>
            </a:r>
            <a:r>
              <a:rPr lang="tr-TR" spc="-65" dirty="0">
                <a:solidFill>
                  <a:schemeClr val="tx1"/>
                </a:solidFill>
                <a:latin typeface="Times New Roman" panose="02020603050405020304" pitchFamily="18" charset="0"/>
                <a:ea typeface="Arial"/>
                <a:cs typeface="Times New Roman" panose="02020603050405020304" pitchFamily="18" charset="0"/>
              </a:rPr>
              <a:t> </a:t>
            </a:r>
            <a:r>
              <a:rPr lang="tr-TR" dirty="0">
                <a:solidFill>
                  <a:schemeClr val="tx1"/>
                </a:solidFill>
                <a:latin typeface="Times New Roman" panose="02020603050405020304" pitchFamily="18" charset="0"/>
                <a:ea typeface="Arial"/>
                <a:cs typeface="Times New Roman" panose="02020603050405020304" pitchFamily="18" charset="0"/>
              </a:rPr>
              <a:t>ölmesi,</a:t>
            </a:r>
            <a:endParaRPr lang="tr-TR" sz="1600" dirty="0">
              <a:solidFill>
                <a:schemeClr val="tx1"/>
              </a:solidFill>
              <a:latin typeface="Times New Roman" panose="02020603050405020304" pitchFamily="18" charset="0"/>
              <a:ea typeface="Arial"/>
              <a:cs typeface="Times New Roman" panose="02020603050405020304" pitchFamily="18" charset="0"/>
            </a:endParaRPr>
          </a:p>
          <a:p>
            <a:pPr marL="742950" lvl="1" indent="-285750" algn="l">
              <a:spcBef>
                <a:spcPts val="100"/>
              </a:spcBef>
              <a:spcAft>
                <a:spcPts val="0"/>
              </a:spcAft>
              <a:buClr>
                <a:srgbClr val="001F5F"/>
              </a:buClr>
              <a:buSzPts val="2000"/>
              <a:buFont typeface="Arial"/>
              <a:buChar char="•"/>
              <a:tabLst>
                <a:tab pos="541020" algn="l"/>
              </a:tabLst>
            </a:pPr>
            <a:r>
              <a:rPr lang="tr-TR" dirty="0">
                <a:solidFill>
                  <a:schemeClr val="tx1"/>
                </a:solidFill>
                <a:latin typeface="Times New Roman" panose="02020603050405020304" pitchFamily="18" charset="0"/>
                <a:ea typeface="Arial"/>
                <a:cs typeface="Times New Roman" panose="02020603050405020304" pitchFamily="18" charset="0"/>
              </a:rPr>
              <a:t>Cezanın değişmesi ve fiilin disiplin suçu olmaktan</a:t>
            </a:r>
            <a:r>
              <a:rPr lang="tr-TR" spc="-85" dirty="0">
                <a:solidFill>
                  <a:schemeClr val="tx1"/>
                </a:solidFill>
                <a:latin typeface="Times New Roman" panose="02020603050405020304" pitchFamily="18" charset="0"/>
                <a:ea typeface="Arial"/>
                <a:cs typeface="Times New Roman" panose="02020603050405020304" pitchFamily="18" charset="0"/>
              </a:rPr>
              <a:t> </a:t>
            </a:r>
            <a:r>
              <a:rPr lang="tr-TR" dirty="0">
                <a:solidFill>
                  <a:schemeClr val="tx1"/>
                </a:solidFill>
                <a:latin typeface="Times New Roman" panose="02020603050405020304" pitchFamily="18" charset="0"/>
                <a:ea typeface="Arial"/>
                <a:cs typeface="Times New Roman" panose="02020603050405020304" pitchFamily="18" charset="0"/>
              </a:rPr>
              <a:t>çıkması,</a:t>
            </a:r>
            <a:endParaRPr lang="tr-TR" sz="1600" dirty="0">
              <a:solidFill>
                <a:schemeClr val="tx1"/>
              </a:solidFill>
              <a:latin typeface="Times New Roman" panose="02020603050405020304" pitchFamily="18" charset="0"/>
              <a:ea typeface="Arial"/>
              <a:cs typeface="Times New Roman" panose="02020603050405020304" pitchFamily="18" charset="0"/>
            </a:endParaRPr>
          </a:p>
          <a:p>
            <a:pPr marL="742950" lvl="1" indent="-285750" algn="l">
              <a:spcBef>
                <a:spcPts val="100"/>
              </a:spcBef>
              <a:spcAft>
                <a:spcPts val="0"/>
              </a:spcAft>
              <a:buClr>
                <a:srgbClr val="001F5F"/>
              </a:buClr>
              <a:buSzPts val="2000"/>
              <a:buFont typeface="Arial"/>
              <a:buChar char="•"/>
              <a:tabLst>
                <a:tab pos="541020" algn="l"/>
              </a:tabLst>
            </a:pPr>
            <a:r>
              <a:rPr lang="tr-TR" dirty="0">
                <a:solidFill>
                  <a:schemeClr val="tx1"/>
                </a:solidFill>
                <a:latin typeface="Times New Roman" panose="02020603050405020304" pitchFamily="18" charset="0"/>
                <a:ea typeface="Arial"/>
                <a:cs typeface="Times New Roman" panose="02020603050405020304" pitchFamily="18" charset="0"/>
              </a:rPr>
              <a:t>Zamanaşımı,</a:t>
            </a:r>
            <a:endParaRPr lang="tr-TR" sz="1600" dirty="0">
              <a:solidFill>
                <a:schemeClr val="tx1"/>
              </a:solidFill>
              <a:latin typeface="Times New Roman" panose="02020603050405020304" pitchFamily="18" charset="0"/>
              <a:ea typeface="Arial"/>
              <a:cs typeface="Times New Roman" panose="02020603050405020304" pitchFamily="18" charset="0"/>
            </a:endParaRPr>
          </a:p>
          <a:p>
            <a:pPr marL="742950" lvl="1" indent="-285750" algn="l">
              <a:spcBef>
                <a:spcPts val="100"/>
              </a:spcBef>
              <a:spcAft>
                <a:spcPts val="0"/>
              </a:spcAft>
              <a:buClr>
                <a:srgbClr val="001F5F"/>
              </a:buClr>
              <a:buSzPts val="2000"/>
              <a:buFont typeface="Arial"/>
              <a:buChar char="•"/>
              <a:tabLst>
                <a:tab pos="541020" algn="l"/>
              </a:tabLst>
            </a:pPr>
            <a:r>
              <a:rPr lang="tr-TR" dirty="0">
                <a:solidFill>
                  <a:schemeClr val="tx1"/>
                </a:solidFill>
                <a:latin typeface="Times New Roman" panose="02020603050405020304" pitchFamily="18" charset="0"/>
                <a:ea typeface="Arial"/>
                <a:cs typeface="Times New Roman" panose="02020603050405020304" pitchFamily="18" charset="0"/>
              </a:rPr>
              <a:t>Disiplinle ilgili af kanunu</a:t>
            </a:r>
            <a:r>
              <a:rPr lang="tr-TR" spc="-10" dirty="0">
                <a:solidFill>
                  <a:schemeClr val="tx1"/>
                </a:solidFill>
                <a:latin typeface="Times New Roman" panose="02020603050405020304" pitchFamily="18" charset="0"/>
                <a:ea typeface="Arial"/>
                <a:cs typeface="Times New Roman" panose="02020603050405020304" pitchFamily="18" charset="0"/>
              </a:rPr>
              <a:t> </a:t>
            </a:r>
            <a:r>
              <a:rPr lang="tr-TR" spc="-15" dirty="0">
                <a:solidFill>
                  <a:schemeClr val="tx1"/>
                </a:solidFill>
                <a:latin typeface="Times New Roman" panose="02020603050405020304" pitchFamily="18" charset="0"/>
                <a:ea typeface="Arial"/>
                <a:cs typeface="Times New Roman" panose="02020603050405020304" pitchFamily="18" charset="0"/>
              </a:rPr>
              <a:t>çıkarılmasıdır.</a:t>
            </a:r>
            <a:endParaRPr lang="tr-TR" sz="1600" dirty="0">
              <a:solidFill>
                <a:schemeClr val="tx1"/>
              </a:solidFill>
              <a:latin typeface="Times New Roman" panose="02020603050405020304" pitchFamily="18" charset="0"/>
              <a:ea typeface="Arial"/>
              <a:cs typeface="Times New Roman" panose="02020603050405020304" pitchFamily="18" charset="0"/>
            </a:endParaRPr>
          </a:p>
          <a:p>
            <a:pPr>
              <a:spcBef>
                <a:spcPts val="30"/>
              </a:spcBef>
              <a:spcAft>
                <a:spcPts val="0"/>
              </a:spcAft>
            </a:pPr>
            <a:r>
              <a:rPr lang="tr-TR" dirty="0">
                <a:solidFill>
                  <a:schemeClr val="tx1"/>
                </a:solidFill>
                <a:latin typeface="Times New Roman" panose="02020603050405020304" pitchFamily="18" charset="0"/>
                <a:ea typeface="Arial"/>
                <a:cs typeface="Times New Roman" panose="02020603050405020304" pitchFamily="18" charset="0"/>
              </a:rPr>
              <a:t> </a:t>
            </a:r>
            <a:endParaRPr lang="tr-TR" sz="3600" dirty="0">
              <a:solidFill>
                <a:schemeClr val="tx1"/>
              </a:solidFill>
              <a:latin typeface="Times New Roman" panose="02020603050405020304" pitchFamily="18" charset="0"/>
              <a:ea typeface="Arial"/>
              <a:cs typeface="Times New Roman" panose="02020603050405020304" pitchFamily="18" charset="0"/>
            </a:endParaRPr>
          </a:p>
          <a:p>
            <a:pPr marL="381635" marR="251460" algn="just">
              <a:lnSpc>
                <a:spcPct val="105000"/>
              </a:lnSpc>
              <a:spcAft>
                <a:spcPts val="0"/>
              </a:spcAft>
            </a:pPr>
            <a:r>
              <a:rPr lang="tr-TR" dirty="0">
                <a:solidFill>
                  <a:schemeClr val="tx1"/>
                </a:solidFill>
                <a:latin typeface="Times New Roman" panose="02020603050405020304" pitchFamily="18" charset="0"/>
                <a:ea typeface="Arial"/>
                <a:cs typeface="Times New Roman" panose="02020603050405020304" pitchFamily="18" charset="0"/>
              </a:rPr>
              <a:t>Bu gibi durumlarda soruşturmacı tarafından hazırlanan raporda, olayın esasına girilmeden cezayı düşüren sebep açıklanarak, soruşturmanın kaldırılması için teklifte </a:t>
            </a:r>
            <a:r>
              <a:rPr lang="tr-TR" spc="-15" dirty="0">
                <a:solidFill>
                  <a:schemeClr val="tx1"/>
                </a:solidFill>
                <a:latin typeface="Times New Roman" panose="02020603050405020304" pitchFamily="18" charset="0"/>
                <a:ea typeface="Arial"/>
                <a:cs typeface="Times New Roman" panose="02020603050405020304" pitchFamily="18" charset="0"/>
              </a:rPr>
              <a:t>bulunulur. </a:t>
            </a:r>
            <a:r>
              <a:rPr lang="tr-TR" dirty="0">
                <a:solidFill>
                  <a:schemeClr val="tx1"/>
                </a:solidFill>
                <a:latin typeface="Times New Roman" panose="02020603050405020304" pitchFamily="18" charset="0"/>
                <a:ea typeface="Arial"/>
                <a:cs typeface="Times New Roman" panose="02020603050405020304" pitchFamily="18" charset="0"/>
              </a:rPr>
              <a:t>Söz konusu </a:t>
            </a:r>
            <a:r>
              <a:rPr lang="tr-TR" spc="-20" dirty="0">
                <a:solidFill>
                  <a:schemeClr val="tx1"/>
                </a:solidFill>
                <a:latin typeface="Times New Roman" panose="02020603050405020304" pitchFamily="18" charset="0"/>
                <a:ea typeface="Arial"/>
                <a:cs typeface="Times New Roman" panose="02020603050405020304" pitchFamily="18" charset="0"/>
              </a:rPr>
              <a:t>haller, </a:t>
            </a:r>
            <a:r>
              <a:rPr lang="tr-TR" dirty="0">
                <a:solidFill>
                  <a:schemeClr val="tx1"/>
                </a:solidFill>
                <a:latin typeface="Times New Roman" panose="02020603050405020304" pitchFamily="18" charset="0"/>
                <a:ea typeface="Arial"/>
                <a:cs typeface="Times New Roman" panose="02020603050405020304" pitchFamily="18" charset="0"/>
              </a:rPr>
              <a:t>soruşturma raporu veya ceza verildikten sonra ortaya çıkmışsa, disiplin amiri veya disiplin kurulu tarafından cezanın düştüğüne karar </a:t>
            </a:r>
            <a:r>
              <a:rPr lang="tr-TR" spc="-15" dirty="0">
                <a:solidFill>
                  <a:schemeClr val="tx1"/>
                </a:solidFill>
                <a:latin typeface="Times New Roman" panose="02020603050405020304" pitchFamily="18" charset="0"/>
                <a:ea typeface="Arial"/>
                <a:cs typeface="Times New Roman" panose="02020603050405020304" pitchFamily="18" charset="0"/>
              </a:rPr>
              <a:t>verilir.</a:t>
            </a:r>
          </a:p>
          <a:p>
            <a:pPr marL="381635" marR="251460" algn="just">
              <a:lnSpc>
                <a:spcPct val="105000"/>
              </a:lnSpc>
              <a:spcAft>
                <a:spcPts val="0"/>
              </a:spcAft>
            </a:pPr>
            <a:endParaRPr lang="tr-TR" sz="3600" dirty="0">
              <a:effectLst/>
              <a:latin typeface="Arial"/>
              <a:ea typeface="Arial"/>
            </a:endParaRPr>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kern="0" dirty="0">
                <a:solidFill>
                  <a:schemeClr val="bg1"/>
                </a:solidFill>
                <a:latin typeface="Arial"/>
                <a:ea typeface="Arial"/>
              </a:rPr>
              <a:t>Cezayı Düşüren Haller</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3868564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611560" y="1052736"/>
            <a:ext cx="7920880" cy="4824536"/>
          </a:xfrm>
        </p:spPr>
        <p:txBody>
          <a:bodyPr>
            <a:normAutofit/>
          </a:bodyPr>
          <a:lstStyle/>
          <a:p>
            <a:pPr marL="188595" marR="513080">
              <a:spcBef>
                <a:spcPts val="345"/>
              </a:spcBef>
            </a:pPr>
            <a:r>
              <a:rPr lang="tr-TR" b="1" dirty="0">
                <a:effectLst/>
                <a:latin typeface="Arial"/>
                <a:ea typeface="Arial"/>
              </a:rPr>
              <a:t> </a:t>
            </a:r>
            <a:endParaRPr lang="tr-TR" sz="1800" dirty="0">
              <a:effectLst/>
              <a:latin typeface="Arial"/>
              <a:ea typeface="Arial"/>
            </a:endParaRPr>
          </a:p>
          <a:p>
            <a:pPr marL="196215" marR="203200" algn="just">
              <a:spcBef>
                <a:spcPts val="430"/>
              </a:spcBef>
              <a:spcAft>
                <a:spcPts val="0"/>
              </a:spcAft>
            </a:pPr>
            <a:r>
              <a:rPr lang="tr-TR" sz="2900" dirty="0" smtClean="0">
                <a:solidFill>
                  <a:schemeClr val="tx1"/>
                </a:solidFill>
                <a:effectLst/>
                <a:latin typeface="Times New Roman" panose="02020603050405020304" pitchFamily="18" charset="0"/>
                <a:ea typeface="Arial"/>
                <a:cs typeface="Times New Roman" panose="02020603050405020304" pitchFamily="18" charset="0"/>
              </a:rPr>
              <a:t>	</a:t>
            </a:r>
            <a:r>
              <a:rPr lang="tr-TR" sz="2000" dirty="0" smtClean="0">
                <a:solidFill>
                  <a:schemeClr val="tx1"/>
                </a:solidFill>
                <a:effectLst/>
                <a:latin typeface="Times New Roman" panose="02020603050405020304" pitchFamily="18" charset="0"/>
                <a:ea typeface="Arial"/>
                <a:cs typeface="Times New Roman" panose="02020603050405020304" pitchFamily="18" charset="0"/>
              </a:rPr>
              <a:t>Yükseköğretim </a:t>
            </a:r>
            <a:r>
              <a:rPr lang="tr-TR" sz="2000" dirty="0">
                <a:solidFill>
                  <a:schemeClr val="tx1"/>
                </a:solidFill>
                <a:effectLst/>
                <a:latin typeface="Times New Roman" panose="02020603050405020304" pitchFamily="18" charset="0"/>
                <a:ea typeface="Arial"/>
                <a:cs typeface="Times New Roman" panose="02020603050405020304" pitchFamily="18" charset="0"/>
              </a:rPr>
              <a:t>Kurumlarında çalışan akademik, idari ve sözleşmeli personel ile diğer  personel  hakkında  yürütülen  disiplin ve ceza işlemleri; 17.04.2020 tarihinde yürürlüğe giren </a:t>
            </a:r>
            <a:r>
              <a:rPr lang="tr-TR" sz="2000" b="1" dirty="0">
                <a:solidFill>
                  <a:schemeClr val="tx1"/>
                </a:solidFill>
                <a:effectLst/>
                <a:latin typeface="Times New Roman" panose="02020603050405020304" pitchFamily="18" charset="0"/>
                <a:ea typeface="Arial"/>
                <a:cs typeface="Times New Roman" panose="02020603050405020304" pitchFamily="18" charset="0"/>
              </a:rPr>
              <a:t>7243 sayılı Kanunun </a:t>
            </a:r>
            <a:r>
              <a:rPr lang="tr-TR" sz="2000" dirty="0">
                <a:solidFill>
                  <a:schemeClr val="tx1"/>
                </a:solidFill>
                <a:effectLst/>
                <a:latin typeface="Times New Roman" panose="02020603050405020304" pitchFamily="18" charset="0"/>
                <a:ea typeface="Arial"/>
                <a:cs typeface="Times New Roman" panose="02020603050405020304" pitchFamily="18" charset="0"/>
              </a:rPr>
              <a:t>ilgili maddeleri 2547 sayılı Kanunun 53. </a:t>
            </a:r>
            <a:r>
              <a:rPr lang="tr-TR" sz="2000" dirty="0" smtClean="0">
                <a:solidFill>
                  <a:schemeClr val="tx1"/>
                </a:solidFill>
                <a:effectLst/>
                <a:latin typeface="Times New Roman" panose="02020603050405020304" pitchFamily="18" charset="0"/>
                <a:ea typeface="Arial"/>
                <a:cs typeface="Times New Roman" panose="02020603050405020304" pitchFamily="18" charset="0"/>
              </a:rPr>
              <a:t>ve </a:t>
            </a:r>
            <a:r>
              <a:rPr lang="tr-TR" sz="2000" dirty="0">
                <a:solidFill>
                  <a:schemeClr val="tx1"/>
                </a:solidFill>
                <a:effectLst/>
                <a:latin typeface="Times New Roman" panose="02020603050405020304" pitchFamily="18" charset="0"/>
                <a:ea typeface="Arial"/>
                <a:cs typeface="Times New Roman" panose="02020603050405020304" pitchFamily="18" charset="0"/>
              </a:rPr>
              <a:t>54. </a:t>
            </a:r>
            <a:r>
              <a:rPr lang="tr-TR" sz="2000" dirty="0" smtClean="0">
                <a:solidFill>
                  <a:schemeClr val="tx1"/>
                </a:solidFill>
                <a:effectLst/>
                <a:latin typeface="Times New Roman" panose="02020603050405020304" pitchFamily="18" charset="0"/>
                <a:ea typeface="Arial"/>
                <a:cs typeface="Times New Roman" panose="02020603050405020304" pitchFamily="18" charset="0"/>
              </a:rPr>
              <a:t>maddelerinde  </a:t>
            </a:r>
            <a:r>
              <a:rPr lang="tr-TR" sz="2000" dirty="0">
                <a:solidFill>
                  <a:schemeClr val="tx1"/>
                </a:solidFill>
                <a:effectLst/>
                <a:latin typeface="Times New Roman" panose="02020603050405020304" pitchFamily="18" charset="0"/>
                <a:ea typeface="Arial"/>
                <a:cs typeface="Times New Roman" panose="02020603050405020304" pitchFamily="18" charset="0"/>
              </a:rPr>
              <a:t>yapılan değişiklikler  ile yeniden düzenlenmiştir. Bu düzenlemelerde</a:t>
            </a:r>
            <a:r>
              <a:rPr lang="tr-TR" sz="2000" dirty="0">
                <a:solidFill>
                  <a:srgbClr val="00B0F0"/>
                </a:solidFill>
                <a:effectLst/>
                <a:latin typeface="Times New Roman" panose="02020603050405020304" pitchFamily="18" charset="0"/>
                <a:ea typeface="Arial"/>
                <a:cs typeface="Times New Roman" panose="02020603050405020304" pitchFamily="18" charset="0"/>
              </a:rPr>
              <a:t> </a:t>
            </a:r>
            <a:r>
              <a:rPr lang="tr-TR" sz="2000" dirty="0">
                <a:solidFill>
                  <a:schemeClr val="tx1"/>
                </a:solidFill>
                <a:effectLst/>
                <a:uFill>
                  <a:solidFill>
                    <a:srgbClr val="FF0000"/>
                  </a:solidFill>
                </a:uFill>
                <a:latin typeface="Times New Roman" panose="02020603050405020304" pitchFamily="18" charset="0"/>
                <a:ea typeface="Arial"/>
                <a:cs typeface="Times New Roman" panose="02020603050405020304" pitchFamily="18" charset="0"/>
              </a:rPr>
              <a:t>disiplin işlemlerinin yürütülmesi yönünden bazı ayrımlar getirilmiştir</a:t>
            </a:r>
            <a:r>
              <a:rPr lang="tr-TR" sz="2000" dirty="0">
                <a:effectLst/>
                <a:latin typeface="Times New Roman" panose="02020603050405020304" pitchFamily="18" charset="0"/>
                <a:ea typeface="Arial"/>
                <a:cs typeface="Times New Roman" panose="02020603050405020304" pitchFamily="18" charset="0"/>
              </a:rPr>
              <a:t>.</a:t>
            </a:r>
          </a:p>
          <a:p>
            <a:endParaRPr lang="tr-TR" dirty="0"/>
          </a:p>
        </p:txBody>
      </p:sp>
      <p:sp>
        <p:nvSpPr>
          <p:cNvPr id="4" name="Rectangle 5"/>
          <p:cNvSpPr txBox="1">
            <a:spLocks noChangeArrowheads="1"/>
          </p:cNvSpPr>
          <p:nvPr/>
        </p:nvSpPr>
        <p:spPr>
          <a:xfrm>
            <a:off x="0" y="0"/>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3200" b="1" dirty="0" smtClean="0">
                <a:solidFill>
                  <a:schemeClr val="bg1"/>
                </a:solidFill>
              </a:rPr>
              <a:t>Hukuki Dayanak</a:t>
            </a:r>
            <a:endParaRPr lang="tr-TR" sz="32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85700"/>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87142709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sz="2000" dirty="0">
                <a:latin typeface="Times New Roman" panose="02020603050405020304" pitchFamily="18" charset="0"/>
                <a:cs typeface="Times New Roman" panose="02020603050405020304" pitchFamily="18" charset="0"/>
              </a:rPr>
              <a:t>Disiplin Soruşturması raporunda getirilen teklif </a:t>
            </a:r>
            <a:r>
              <a:rPr lang="tr-TR" sz="2000" dirty="0" smtClean="0">
                <a:latin typeface="Times New Roman" panose="02020603050405020304" pitchFamily="18" charset="0"/>
                <a:cs typeface="Times New Roman" panose="02020603050405020304" pitchFamily="18" charset="0"/>
              </a:rPr>
              <a:t>doğrultusunda </a:t>
            </a:r>
            <a:r>
              <a:rPr lang="tr-TR" sz="2000" dirty="0">
                <a:latin typeface="Times New Roman" panose="02020603050405020304" pitchFamily="18" charset="0"/>
                <a:cs typeface="Times New Roman" panose="02020603050405020304" pitchFamily="18" charset="0"/>
              </a:rPr>
              <a:t>yetkili disiplin amiri tarafından verilen ve tebliğ edilen disiplin cezasının, bir disiplin affı kanunu ve kesinleşmiş bir yargı kararı olmadığı sürece idarenin tek yönlü iradesiyle  disiplin cezası geri alınarak yeni bir disiplin cezası tesis edilmesi hukuken mümkün değildir. </a:t>
            </a:r>
            <a:r>
              <a:rPr lang="tr-TR" sz="2000" dirty="0">
                <a:solidFill>
                  <a:srgbClr val="FF0000"/>
                </a:solidFill>
                <a:latin typeface="Times New Roman" panose="02020603050405020304" pitchFamily="18" charset="0"/>
                <a:cs typeface="Times New Roman" panose="02020603050405020304" pitchFamily="18" charset="0"/>
              </a:rPr>
              <a:t>(Danıştay 2020/2353 sayılı Kararı)</a:t>
            </a:r>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6454655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216280" y="1124744"/>
            <a:ext cx="8614215" cy="5313858"/>
          </a:xfrm>
        </p:spPr>
        <p:txBody>
          <a:bodyPr>
            <a:normAutofit fontScale="32500" lnSpcReduction="20000"/>
          </a:bodyPr>
          <a:lstStyle/>
          <a:p>
            <a:pPr>
              <a:spcBef>
                <a:spcPts val="25"/>
              </a:spcBef>
              <a:spcAft>
                <a:spcPts val="0"/>
              </a:spcAft>
            </a:pPr>
            <a:r>
              <a:rPr lang="tr-TR" b="1" dirty="0">
                <a:latin typeface="Arial"/>
                <a:ea typeface="Arial"/>
              </a:rPr>
              <a:t> </a:t>
            </a:r>
            <a:endParaRPr lang="tr-TR" sz="3600" dirty="0">
              <a:latin typeface="Arial"/>
              <a:ea typeface="Arial"/>
            </a:endParaRPr>
          </a:p>
          <a:p>
            <a:pPr marL="381635" marR="432435" algn="just">
              <a:lnSpc>
                <a:spcPct val="103000"/>
              </a:lnSpc>
              <a:spcAft>
                <a:spcPts val="0"/>
              </a:spcAft>
            </a:pPr>
            <a:r>
              <a:rPr lang="tr-TR" sz="6200" dirty="0">
                <a:solidFill>
                  <a:schemeClr val="tx1"/>
                </a:solidFill>
                <a:latin typeface="Times New Roman" panose="02020603050405020304" pitchFamily="18" charset="0"/>
                <a:ea typeface="Arial"/>
                <a:cs typeface="Times New Roman" panose="02020603050405020304" pitchFamily="18" charset="0"/>
              </a:rPr>
              <a:t>Disiplin cezası, cezayı veren amir, kurullarda ise kurul başkanı tarafından tebliğ edilir. Uygulamada karmaşaya yol açmamak için ceza veren birimce tebligat yapılması daha doğru olur. Kesinleşmesi veya itiraz durumuna göre, dosya tebliğ evrakıyla birlikte özlük dosyasına konulmak üzere Personel Dairesi Başkanlığına gönderilir.</a:t>
            </a:r>
          </a:p>
          <a:p>
            <a:pPr>
              <a:spcBef>
                <a:spcPts val="30"/>
              </a:spcBef>
              <a:spcAft>
                <a:spcPts val="0"/>
              </a:spcAft>
            </a:pPr>
            <a:r>
              <a:rPr lang="tr-TR" sz="6200" dirty="0">
                <a:solidFill>
                  <a:schemeClr val="tx1"/>
                </a:solidFill>
                <a:latin typeface="Times New Roman" panose="02020603050405020304" pitchFamily="18" charset="0"/>
                <a:ea typeface="Arial"/>
                <a:cs typeface="Times New Roman" panose="02020603050405020304" pitchFamily="18" charset="0"/>
              </a:rPr>
              <a:t> </a:t>
            </a:r>
          </a:p>
          <a:p>
            <a:pPr marL="381635" marR="430530" algn="just">
              <a:lnSpc>
                <a:spcPct val="103000"/>
              </a:lnSpc>
              <a:spcAft>
                <a:spcPts val="0"/>
              </a:spcAft>
            </a:pPr>
            <a:r>
              <a:rPr lang="tr-TR" sz="6200" spc="-15" dirty="0">
                <a:solidFill>
                  <a:schemeClr val="tx1"/>
                </a:solidFill>
                <a:latin typeface="Times New Roman" panose="02020603050405020304" pitchFamily="18" charset="0"/>
                <a:ea typeface="Arial"/>
                <a:cs typeface="Times New Roman" panose="02020603050405020304" pitchFamily="18" charset="0"/>
              </a:rPr>
              <a:t>Verilecek </a:t>
            </a:r>
            <a:r>
              <a:rPr lang="tr-TR" sz="6200" dirty="0">
                <a:solidFill>
                  <a:schemeClr val="tx1"/>
                </a:solidFill>
                <a:latin typeface="Times New Roman" panose="02020603050405020304" pitchFamily="18" charset="0"/>
                <a:ea typeface="Arial"/>
                <a:cs typeface="Times New Roman" panose="02020603050405020304" pitchFamily="18" charset="0"/>
              </a:rPr>
              <a:t>cezalar ilgili kişiye  bildirilirken, hangi olay nedeniyle verildiği, suçun ne olduğu, cezanın dayanağı olan Kanun maddesi ve gerekçesi, verilen cezanın ne olduğu açık biçimde </a:t>
            </a:r>
            <a:r>
              <a:rPr lang="tr-TR" sz="6200" spc="-20" dirty="0">
                <a:solidFill>
                  <a:schemeClr val="tx1"/>
                </a:solidFill>
                <a:latin typeface="Times New Roman" panose="02020603050405020304" pitchFamily="18" charset="0"/>
                <a:ea typeface="Arial"/>
                <a:cs typeface="Times New Roman" panose="02020603050405020304" pitchFamily="18" charset="0"/>
              </a:rPr>
              <a:t>yazılmalıdır. </a:t>
            </a:r>
            <a:r>
              <a:rPr lang="tr-TR" sz="6200" dirty="0">
                <a:solidFill>
                  <a:schemeClr val="tx1"/>
                </a:solidFill>
                <a:latin typeface="Times New Roman" panose="02020603050405020304" pitchFamily="18" charset="0"/>
                <a:ea typeface="Arial"/>
                <a:cs typeface="Times New Roman" panose="02020603050405020304" pitchFamily="18" charset="0"/>
              </a:rPr>
              <a:t>Disiplin kurulunca verilen cezalarda, kurul kararı da üst yazıya </a:t>
            </a:r>
            <a:r>
              <a:rPr lang="tr-TR" sz="6200" spc="-15" dirty="0">
                <a:solidFill>
                  <a:schemeClr val="tx1"/>
                </a:solidFill>
                <a:latin typeface="Times New Roman" panose="02020603050405020304" pitchFamily="18" charset="0"/>
                <a:ea typeface="Arial"/>
                <a:cs typeface="Times New Roman" panose="02020603050405020304" pitchFamily="18" charset="0"/>
              </a:rPr>
              <a:t>eklenir.</a:t>
            </a:r>
            <a:endParaRPr lang="tr-TR" sz="6200" dirty="0">
              <a:solidFill>
                <a:schemeClr val="tx1"/>
              </a:solidFill>
              <a:latin typeface="Times New Roman" panose="02020603050405020304" pitchFamily="18" charset="0"/>
              <a:ea typeface="Arial"/>
              <a:cs typeface="Times New Roman" panose="02020603050405020304" pitchFamily="18" charset="0"/>
            </a:endParaRPr>
          </a:p>
          <a:p>
            <a:pPr>
              <a:spcBef>
                <a:spcPts val="25"/>
              </a:spcBef>
              <a:spcAft>
                <a:spcPts val="0"/>
              </a:spcAft>
            </a:pPr>
            <a:r>
              <a:rPr lang="tr-TR" sz="6200" dirty="0">
                <a:solidFill>
                  <a:schemeClr val="tx1"/>
                </a:solidFill>
                <a:latin typeface="Times New Roman" panose="02020603050405020304" pitchFamily="18" charset="0"/>
                <a:ea typeface="Arial"/>
                <a:cs typeface="Times New Roman" panose="02020603050405020304" pitchFamily="18" charset="0"/>
              </a:rPr>
              <a:t> </a:t>
            </a:r>
          </a:p>
          <a:p>
            <a:pPr marL="381635" algn="just">
              <a:spcAft>
                <a:spcPts val="0"/>
              </a:spcAft>
            </a:pPr>
            <a:r>
              <a:rPr lang="tr-TR" sz="6200" dirty="0">
                <a:solidFill>
                  <a:schemeClr val="tx1"/>
                </a:solidFill>
                <a:latin typeface="Times New Roman" panose="02020603050405020304" pitchFamily="18" charset="0"/>
                <a:ea typeface="Arial"/>
                <a:cs typeface="Times New Roman" panose="02020603050405020304" pitchFamily="18" charset="0"/>
              </a:rPr>
              <a:t>Ceza tebliğ yazısında itiraz mercii, usul ve süresi belirtilmelidir.</a:t>
            </a:r>
          </a:p>
          <a:p>
            <a:pPr>
              <a:spcBef>
                <a:spcPts val="25"/>
              </a:spcBef>
              <a:spcAft>
                <a:spcPts val="0"/>
              </a:spcAft>
            </a:pPr>
            <a:r>
              <a:rPr lang="tr-TR" sz="6200" dirty="0">
                <a:solidFill>
                  <a:schemeClr val="tx1"/>
                </a:solidFill>
                <a:latin typeface="Times New Roman" panose="02020603050405020304" pitchFamily="18" charset="0"/>
                <a:ea typeface="Arial"/>
                <a:cs typeface="Times New Roman" panose="02020603050405020304" pitchFamily="18" charset="0"/>
              </a:rPr>
              <a:t> </a:t>
            </a:r>
          </a:p>
          <a:p>
            <a:pPr marL="381635" marR="431165" algn="just">
              <a:lnSpc>
                <a:spcPct val="103000"/>
              </a:lnSpc>
              <a:spcAft>
                <a:spcPts val="0"/>
              </a:spcAft>
            </a:pPr>
            <a:r>
              <a:rPr lang="tr-TR" sz="6200" dirty="0">
                <a:solidFill>
                  <a:schemeClr val="tx1"/>
                </a:solidFill>
                <a:latin typeface="Times New Roman" panose="02020603050405020304" pitchFamily="18" charset="0"/>
                <a:ea typeface="Arial"/>
                <a:cs typeface="Times New Roman" panose="02020603050405020304" pitchFamily="18" charset="0"/>
              </a:rPr>
              <a:t>Yükseköğretim kurumları Tebligat Kanunu kapsamında olduğundan, soruşturma işlemleri bu kanundaki </a:t>
            </a:r>
            <a:r>
              <a:rPr lang="tr-TR" sz="6200" dirty="0" smtClean="0">
                <a:solidFill>
                  <a:schemeClr val="tx1"/>
                </a:solidFill>
                <a:latin typeface="Times New Roman" panose="02020603050405020304" pitchFamily="18" charset="0"/>
                <a:ea typeface="Arial"/>
                <a:cs typeface="Times New Roman" panose="02020603050405020304" pitchFamily="18" charset="0"/>
              </a:rPr>
              <a:t>idari tebligat </a:t>
            </a:r>
            <a:r>
              <a:rPr lang="tr-TR" sz="6200" dirty="0">
                <a:solidFill>
                  <a:schemeClr val="tx1"/>
                </a:solidFill>
                <a:latin typeface="Times New Roman" panose="02020603050405020304" pitchFamily="18" charset="0"/>
                <a:ea typeface="Arial"/>
                <a:cs typeface="Times New Roman" panose="02020603050405020304" pitchFamily="18" charset="0"/>
              </a:rPr>
              <a:t>(tebliğ mazbatalı zarf ile posta yoluyla veya memur eliyle tebliğ) hükümlerine tabidir.</a:t>
            </a:r>
          </a:p>
          <a:p>
            <a:endParaRPr lang="tr-TR" sz="5900" dirty="0"/>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kern="0" dirty="0" smtClean="0">
                <a:solidFill>
                  <a:schemeClr val="bg1"/>
                </a:solidFill>
                <a:latin typeface="Arial"/>
                <a:ea typeface="Arial"/>
              </a:rPr>
              <a:t>Cezaların Tebliği ve İtiraz</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247760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40055" y="755637"/>
            <a:ext cx="7772400" cy="792088"/>
          </a:xfrm>
        </p:spPr>
        <p:txBody>
          <a:bodyPr>
            <a:normAutofit/>
          </a:bodyPr>
          <a:lstStyle/>
          <a:p>
            <a:r>
              <a:rPr lang="tr-TR" sz="2500" b="1" dirty="0">
                <a:latin typeface="Times New Roman" panose="02020603050405020304" pitchFamily="18" charset="0"/>
                <a:ea typeface="Arial"/>
                <a:cs typeface="Times New Roman" panose="02020603050405020304" pitchFamily="18" charset="0"/>
              </a:rPr>
              <a:t>İtiraz (2547 53/F ve 657 135 </a:t>
            </a:r>
            <a:r>
              <a:rPr lang="tr-TR" sz="2500" b="1" dirty="0" err="1">
                <a:latin typeface="Times New Roman" panose="02020603050405020304" pitchFamily="18" charset="0"/>
                <a:ea typeface="Arial"/>
                <a:cs typeface="Times New Roman" panose="02020603050405020304" pitchFamily="18" charset="0"/>
              </a:rPr>
              <a:t>md</a:t>
            </a:r>
            <a:r>
              <a:rPr lang="tr-TR" sz="2500" b="1" dirty="0" err="1" smtClean="0">
                <a:latin typeface="Times New Roman" panose="02020603050405020304" pitchFamily="18" charset="0"/>
                <a:ea typeface="Arial"/>
                <a:cs typeface="Times New Roman" panose="02020603050405020304" pitchFamily="18" charset="0"/>
              </a:rPr>
              <a:t>.</a:t>
            </a:r>
            <a:r>
              <a:rPr lang="tr-TR" sz="2500" b="1" dirty="0" smtClean="0">
                <a:latin typeface="Times New Roman" panose="02020603050405020304" pitchFamily="18" charset="0"/>
                <a:ea typeface="Arial"/>
                <a:cs typeface="Times New Roman" panose="02020603050405020304" pitchFamily="18" charset="0"/>
              </a:rPr>
              <a:t>)</a:t>
            </a:r>
            <a:endParaRPr lang="tr-TR" sz="25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584295" y="1731828"/>
            <a:ext cx="7848872" cy="4514056"/>
          </a:xfrm>
        </p:spPr>
        <p:txBody>
          <a:bodyPr>
            <a:normAutofit fontScale="47500" lnSpcReduction="20000"/>
          </a:bodyPr>
          <a:lstStyle/>
          <a:p>
            <a:pPr algn="just">
              <a:spcBef>
                <a:spcPts val="30"/>
              </a:spcBef>
              <a:spcAft>
                <a:spcPts val="0"/>
              </a:spcAft>
            </a:pPr>
            <a:r>
              <a:rPr lang="tr-TR" sz="3600" dirty="0" smtClean="0">
                <a:solidFill>
                  <a:schemeClr val="tx1"/>
                </a:solidFill>
                <a:latin typeface="Times New Roman" panose="02020603050405020304" pitchFamily="18" charset="0"/>
                <a:ea typeface="Arial"/>
                <a:cs typeface="Times New Roman" panose="02020603050405020304" pitchFamily="18" charset="0"/>
              </a:rPr>
              <a:t>Uyarma </a:t>
            </a:r>
            <a:r>
              <a:rPr lang="tr-TR" sz="3600" dirty="0">
                <a:solidFill>
                  <a:schemeClr val="tx1"/>
                </a:solidFill>
                <a:latin typeface="Times New Roman" panose="02020603050405020304" pitchFamily="18" charset="0"/>
                <a:ea typeface="Arial"/>
                <a:cs typeface="Times New Roman" panose="02020603050405020304" pitchFamily="18" charset="0"/>
              </a:rPr>
              <a:t>ve kınama cezalarına karşı itiraz ilgilinin görevli olduğu </a:t>
            </a:r>
            <a:r>
              <a:rPr lang="tr-TR" sz="3600" spc="-60" dirty="0">
                <a:solidFill>
                  <a:schemeClr val="tx1"/>
                </a:solidFill>
                <a:latin typeface="Times New Roman" panose="02020603050405020304" pitchFamily="18" charset="0"/>
                <a:ea typeface="Arial"/>
                <a:cs typeface="Times New Roman" panose="02020603050405020304" pitchFamily="18" charset="0"/>
              </a:rPr>
              <a:t>birimin </a:t>
            </a:r>
            <a:r>
              <a:rPr lang="tr-TR" sz="3600" dirty="0">
                <a:solidFill>
                  <a:schemeClr val="tx1"/>
                </a:solidFill>
                <a:latin typeface="Times New Roman" panose="02020603050405020304" pitchFamily="18" charset="0"/>
                <a:ea typeface="Arial"/>
                <a:cs typeface="Times New Roman" panose="02020603050405020304" pitchFamily="18" charset="0"/>
              </a:rPr>
              <a:t>disiplin kuruluna, dekanlar için üniversite disiplin kuruluna, rektörler için Yüksek Disiplin Kuruluna</a:t>
            </a:r>
            <a:r>
              <a:rPr lang="tr-TR" sz="3600" spc="-35" dirty="0">
                <a:solidFill>
                  <a:schemeClr val="tx1"/>
                </a:solidFill>
                <a:latin typeface="Times New Roman" panose="02020603050405020304" pitchFamily="18" charset="0"/>
                <a:ea typeface="Arial"/>
                <a:cs typeface="Times New Roman" panose="02020603050405020304" pitchFamily="18" charset="0"/>
              </a:rPr>
              <a:t> </a:t>
            </a:r>
            <a:r>
              <a:rPr lang="tr-TR" sz="3600" spc="-15" dirty="0" smtClean="0">
                <a:solidFill>
                  <a:schemeClr val="tx1"/>
                </a:solidFill>
                <a:latin typeface="Times New Roman" panose="02020603050405020304" pitchFamily="18" charset="0"/>
                <a:ea typeface="Arial"/>
                <a:cs typeface="Times New Roman" panose="02020603050405020304" pitchFamily="18" charset="0"/>
              </a:rPr>
              <a:t>yapılabilir.</a:t>
            </a:r>
            <a:endParaRPr lang="tr-TR" sz="3600" dirty="0">
              <a:solidFill>
                <a:schemeClr val="tx1"/>
              </a:solidFill>
              <a:latin typeface="Times New Roman" panose="02020603050405020304" pitchFamily="18" charset="0"/>
              <a:ea typeface="Arial"/>
              <a:cs typeface="Times New Roman" panose="02020603050405020304" pitchFamily="18" charset="0"/>
            </a:endParaRPr>
          </a:p>
          <a:p>
            <a:pPr algn="just">
              <a:spcBef>
                <a:spcPts val="30"/>
              </a:spcBef>
              <a:spcAft>
                <a:spcPts val="0"/>
              </a:spcAft>
            </a:pPr>
            <a:endParaRPr lang="tr-TR" sz="3600" dirty="0">
              <a:solidFill>
                <a:schemeClr val="tx1"/>
              </a:solidFill>
              <a:latin typeface="Times New Roman" panose="02020603050405020304" pitchFamily="18" charset="0"/>
              <a:ea typeface="Arial"/>
              <a:cs typeface="Times New Roman" panose="02020603050405020304" pitchFamily="18" charset="0"/>
            </a:endParaRPr>
          </a:p>
          <a:p>
            <a:pPr algn="just">
              <a:spcBef>
                <a:spcPts val="30"/>
              </a:spcBef>
              <a:spcAft>
                <a:spcPts val="0"/>
              </a:spcAft>
            </a:pPr>
            <a:r>
              <a:rPr lang="tr-TR" sz="3600" dirty="0" smtClean="0">
                <a:solidFill>
                  <a:schemeClr val="tx1"/>
                </a:solidFill>
                <a:latin typeface="Times New Roman" panose="02020603050405020304" pitchFamily="18" charset="0"/>
                <a:ea typeface="Arial"/>
                <a:cs typeface="Times New Roman" panose="02020603050405020304" pitchFamily="18" charset="0"/>
              </a:rPr>
              <a:t>Aylıktan </a:t>
            </a:r>
            <a:r>
              <a:rPr lang="tr-TR" sz="3600" dirty="0">
                <a:solidFill>
                  <a:schemeClr val="tx1"/>
                </a:solidFill>
                <a:latin typeface="Times New Roman" panose="02020603050405020304" pitchFamily="18" charset="0"/>
                <a:ea typeface="Arial"/>
                <a:cs typeface="Times New Roman" panose="02020603050405020304" pitchFamily="18" charset="0"/>
              </a:rPr>
              <a:t>veya ücretten kesme ve kademe ilerlemesinin </a:t>
            </a:r>
            <a:r>
              <a:rPr lang="tr-TR" sz="3600" spc="-35" dirty="0">
                <a:solidFill>
                  <a:schemeClr val="tx1"/>
                </a:solidFill>
                <a:latin typeface="Times New Roman" panose="02020603050405020304" pitchFamily="18" charset="0"/>
                <a:ea typeface="Arial"/>
                <a:cs typeface="Times New Roman" panose="02020603050405020304" pitchFamily="18" charset="0"/>
              </a:rPr>
              <a:t>durdurulması </a:t>
            </a:r>
            <a:r>
              <a:rPr lang="tr-TR" sz="3600" dirty="0">
                <a:solidFill>
                  <a:schemeClr val="tx1"/>
                </a:solidFill>
                <a:latin typeface="Times New Roman" panose="02020603050405020304" pitchFamily="18" charset="0"/>
                <a:ea typeface="Arial"/>
                <a:cs typeface="Times New Roman" panose="02020603050405020304" pitchFamily="18" charset="0"/>
              </a:rPr>
              <a:t>veya birden fazla ücretten kesme cezasına karşı itiraz ilgilinin görevli olduğu üniversite disiplin kuruluna,</a:t>
            </a:r>
            <a:r>
              <a:rPr lang="tr-TR" sz="3600" spc="-70" dirty="0">
                <a:solidFill>
                  <a:schemeClr val="tx1"/>
                </a:solidFill>
                <a:latin typeface="Times New Roman" panose="02020603050405020304" pitchFamily="18" charset="0"/>
                <a:ea typeface="Arial"/>
                <a:cs typeface="Times New Roman" panose="02020603050405020304" pitchFamily="18" charset="0"/>
              </a:rPr>
              <a:t> </a:t>
            </a:r>
            <a:r>
              <a:rPr lang="tr-TR" sz="3600" spc="-15" dirty="0" smtClean="0">
                <a:solidFill>
                  <a:schemeClr val="tx1"/>
                </a:solidFill>
                <a:latin typeface="Times New Roman" panose="02020603050405020304" pitchFamily="18" charset="0"/>
                <a:ea typeface="Arial"/>
                <a:cs typeface="Times New Roman" panose="02020603050405020304" pitchFamily="18" charset="0"/>
              </a:rPr>
              <a:t>yapılabilir.</a:t>
            </a:r>
            <a:endParaRPr lang="tr-TR" sz="3600" dirty="0">
              <a:solidFill>
                <a:schemeClr val="tx1"/>
              </a:solidFill>
              <a:latin typeface="Times New Roman" panose="02020603050405020304" pitchFamily="18" charset="0"/>
              <a:ea typeface="Arial"/>
              <a:cs typeface="Times New Roman" panose="02020603050405020304" pitchFamily="18" charset="0"/>
            </a:endParaRPr>
          </a:p>
          <a:p>
            <a:pPr algn="just">
              <a:spcBef>
                <a:spcPts val="30"/>
              </a:spcBef>
              <a:spcAft>
                <a:spcPts val="0"/>
              </a:spcAft>
            </a:pPr>
            <a:endParaRPr lang="tr-TR" sz="3600" dirty="0">
              <a:solidFill>
                <a:schemeClr val="tx1"/>
              </a:solidFill>
              <a:latin typeface="Times New Roman" panose="02020603050405020304" pitchFamily="18" charset="0"/>
              <a:ea typeface="Arial"/>
              <a:cs typeface="Times New Roman" panose="02020603050405020304" pitchFamily="18" charset="0"/>
            </a:endParaRPr>
          </a:p>
          <a:p>
            <a:pPr algn="just">
              <a:spcBef>
                <a:spcPts val="30"/>
              </a:spcBef>
              <a:spcAft>
                <a:spcPts val="0"/>
              </a:spcAft>
            </a:pPr>
            <a:r>
              <a:rPr lang="tr-TR" sz="3600" dirty="0" smtClean="0">
                <a:solidFill>
                  <a:schemeClr val="tx1"/>
                </a:solidFill>
                <a:latin typeface="Times New Roman" panose="02020603050405020304" pitchFamily="18" charset="0"/>
                <a:ea typeface="Arial"/>
                <a:cs typeface="Times New Roman" panose="02020603050405020304" pitchFamily="18" charset="0"/>
              </a:rPr>
              <a:t>İtiraz </a:t>
            </a:r>
            <a:r>
              <a:rPr lang="tr-TR" sz="3600" dirty="0">
                <a:solidFill>
                  <a:schemeClr val="tx1"/>
                </a:solidFill>
                <a:latin typeface="Times New Roman" panose="02020603050405020304" pitchFamily="18" charset="0"/>
                <a:ea typeface="Arial"/>
                <a:cs typeface="Times New Roman" panose="02020603050405020304" pitchFamily="18" charset="0"/>
              </a:rPr>
              <a:t>süresi, tebliğden itibaren yedi </a:t>
            </a:r>
            <a:r>
              <a:rPr lang="tr-TR" sz="3600" spc="-20" dirty="0">
                <a:solidFill>
                  <a:schemeClr val="tx1"/>
                </a:solidFill>
                <a:latin typeface="Times New Roman" panose="02020603050405020304" pitchFamily="18" charset="0"/>
                <a:ea typeface="Arial"/>
                <a:cs typeface="Times New Roman" panose="02020603050405020304" pitchFamily="18" charset="0"/>
              </a:rPr>
              <a:t>gündür</a:t>
            </a:r>
            <a:r>
              <a:rPr lang="tr-TR" sz="3600" spc="-20" dirty="0" smtClean="0">
                <a:solidFill>
                  <a:schemeClr val="tx1"/>
                </a:solidFill>
                <a:latin typeface="Times New Roman" panose="02020603050405020304" pitchFamily="18" charset="0"/>
                <a:ea typeface="Arial"/>
                <a:cs typeface="Times New Roman" panose="02020603050405020304" pitchFamily="18" charset="0"/>
              </a:rPr>
              <a:t>.</a:t>
            </a:r>
            <a:endParaRPr lang="tr-TR" sz="3600" spc="-20" dirty="0">
              <a:solidFill>
                <a:schemeClr val="tx1"/>
              </a:solidFill>
              <a:latin typeface="Times New Roman" panose="02020603050405020304" pitchFamily="18" charset="0"/>
              <a:ea typeface="Arial"/>
              <a:cs typeface="Times New Roman" panose="02020603050405020304" pitchFamily="18" charset="0"/>
            </a:endParaRPr>
          </a:p>
          <a:p>
            <a:pPr indent="-342900" algn="just">
              <a:spcBef>
                <a:spcPts val="5"/>
              </a:spcBef>
              <a:spcAft>
                <a:spcPts val="0"/>
              </a:spcAft>
              <a:tabLst>
                <a:tab pos="426720" algn="l"/>
              </a:tabLst>
            </a:pPr>
            <a:endParaRPr lang="tr-TR" sz="3600" spc="-20" dirty="0">
              <a:solidFill>
                <a:schemeClr val="tx1"/>
              </a:solidFill>
              <a:latin typeface="Times New Roman" panose="02020603050405020304" pitchFamily="18" charset="0"/>
              <a:ea typeface="Arial"/>
              <a:cs typeface="Times New Roman" panose="02020603050405020304" pitchFamily="18" charset="0"/>
            </a:endParaRPr>
          </a:p>
          <a:p>
            <a:pPr indent="-342900" algn="just">
              <a:spcBef>
                <a:spcPts val="5"/>
              </a:spcBef>
              <a:spcAft>
                <a:spcPts val="0"/>
              </a:spcAft>
              <a:tabLst>
                <a:tab pos="426720" algn="l"/>
              </a:tabLst>
            </a:pPr>
            <a:r>
              <a:rPr lang="tr-TR" sz="3600" dirty="0" smtClean="0">
                <a:solidFill>
                  <a:schemeClr val="tx1"/>
                </a:solidFill>
                <a:latin typeface="Times New Roman" panose="02020603050405020304" pitchFamily="18" charset="0"/>
                <a:ea typeface="Arial"/>
                <a:cs typeface="Times New Roman" panose="02020603050405020304" pitchFamily="18" charset="0"/>
              </a:rPr>
              <a:t>İtiraz </a:t>
            </a:r>
            <a:r>
              <a:rPr lang="tr-TR" sz="3600" dirty="0">
                <a:solidFill>
                  <a:schemeClr val="tx1"/>
                </a:solidFill>
                <a:latin typeface="Times New Roman" panose="02020603050405020304" pitchFamily="18" charset="0"/>
                <a:ea typeface="Arial"/>
                <a:cs typeface="Times New Roman" panose="02020603050405020304" pitchFamily="18" charset="0"/>
              </a:rPr>
              <a:t>mercileri,</a:t>
            </a:r>
            <a:r>
              <a:rPr lang="tr-TR" sz="3600" spc="-165" dirty="0">
                <a:solidFill>
                  <a:schemeClr val="tx1"/>
                </a:solidFill>
                <a:latin typeface="Times New Roman" panose="02020603050405020304" pitchFamily="18" charset="0"/>
                <a:ea typeface="Arial"/>
                <a:cs typeface="Times New Roman" panose="02020603050405020304" pitchFamily="18" charset="0"/>
              </a:rPr>
              <a:t> </a:t>
            </a:r>
            <a:r>
              <a:rPr lang="tr-TR" sz="3600" dirty="0">
                <a:solidFill>
                  <a:schemeClr val="tx1"/>
                </a:solidFill>
                <a:latin typeface="Times New Roman" panose="02020603050405020304" pitchFamily="18" charset="0"/>
                <a:ea typeface="Arial"/>
                <a:cs typeface="Times New Roman" panose="02020603050405020304" pitchFamily="18" charset="0"/>
              </a:rPr>
              <a:t>itiraz tarihinden itibaren akademik personel için 2547 sayılı </a:t>
            </a:r>
            <a:r>
              <a:rPr lang="tr-TR" sz="3600" dirty="0" smtClean="0">
                <a:solidFill>
                  <a:schemeClr val="tx1"/>
                </a:solidFill>
                <a:latin typeface="Times New Roman" panose="02020603050405020304" pitchFamily="18" charset="0"/>
                <a:ea typeface="Arial"/>
                <a:cs typeface="Times New Roman" panose="02020603050405020304" pitchFamily="18" charset="0"/>
              </a:rPr>
              <a:t>Kanunun 53/F-b </a:t>
            </a:r>
            <a:r>
              <a:rPr lang="tr-TR" sz="3600" dirty="0">
                <a:solidFill>
                  <a:schemeClr val="tx1"/>
                </a:solidFill>
                <a:latin typeface="Times New Roman" panose="02020603050405020304" pitchFamily="18" charset="0"/>
                <a:ea typeface="Arial"/>
                <a:cs typeface="Times New Roman" panose="02020603050405020304" pitchFamily="18" charset="0"/>
              </a:rPr>
              <a:t>maddesi gereğince atmış gün içinde , idari personel için ise 657 sayılı Kanunun 135 maddesi gereğince itiraz dilekçesi ile karar ve eklerinin kendilerine intikalinden itibaren otuz gün içinde karar </a:t>
            </a:r>
            <a:r>
              <a:rPr lang="tr-TR" sz="3600" dirty="0" smtClean="0">
                <a:solidFill>
                  <a:schemeClr val="tx1"/>
                </a:solidFill>
                <a:latin typeface="Times New Roman" panose="02020603050405020304" pitchFamily="18" charset="0"/>
                <a:ea typeface="Arial"/>
                <a:cs typeface="Times New Roman" panose="02020603050405020304" pitchFamily="18" charset="0"/>
              </a:rPr>
              <a:t>verir.</a:t>
            </a:r>
            <a:endParaRPr lang="tr-TR" sz="3600" dirty="0">
              <a:solidFill>
                <a:schemeClr val="tx1"/>
              </a:solidFill>
              <a:latin typeface="Times New Roman" panose="02020603050405020304" pitchFamily="18" charset="0"/>
              <a:ea typeface="Arial"/>
              <a:cs typeface="Times New Roman" panose="02020603050405020304" pitchFamily="18" charset="0"/>
            </a:endParaRPr>
          </a:p>
          <a:p>
            <a:pPr indent="-342900" algn="just">
              <a:spcBef>
                <a:spcPts val="5"/>
              </a:spcBef>
              <a:spcAft>
                <a:spcPts val="0"/>
              </a:spcAft>
              <a:tabLst>
                <a:tab pos="426720" algn="l"/>
              </a:tabLst>
            </a:pPr>
            <a:endParaRPr lang="tr-TR" sz="3600" dirty="0">
              <a:solidFill>
                <a:schemeClr val="tx1"/>
              </a:solidFill>
              <a:latin typeface="Times New Roman" panose="02020603050405020304" pitchFamily="18" charset="0"/>
              <a:ea typeface="Arial"/>
              <a:cs typeface="Times New Roman" panose="02020603050405020304" pitchFamily="18" charset="0"/>
            </a:endParaRPr>
          </a:p>
          <a:p>
            <a:pPr indent="-342900" algn="just">
              <a:spcBef>
                <a:spcPts val="5"/>
              </a:spcBef>
              <a:spcAft>
                <a:spcPts val="0"/>
              </a:spcAft>
              <a:tabLst>
                <a:tab pos="426720" algn="l"/>
              </a:tabLst>
            </a:pPr>
            <a:r>
              <a:rPr lang="tr-TR" sz="3600" dirty="0" smtClean="0">
                <a:solidFill>
                  <a:schemeClr val="tx1"/>
                </a:solidFill>
                <a:latin typeface="Times New Roman" panose="02020603050405020304" pitchFamily="18" charset="0"/>
                <a:ea typeface="Arial"/>
                <a:cs typeface="Times New Roman" panose="02020603050405020304" pitchFamily="18" charset="0"/>
              </a:rPr>
              <a:t>İtiraz </a:t>
            </a:r>
            <a:r>
              <a:rPr lang="tr-TR" sz="3600" dirty="0">
                <a:solidFill>
                  <a:schemeClr val="tx1"/>
                </a:solidFill>
                <a:latin typeface="Times New Roman" panose="02020603050405020304" pitchFamily="18" charset="0"/>
                <a:ea typeface="Arial"/>
                <a:cs typeface="Times New Roman" panose="02020603050405020304" pitchFamily="18" charset="0"/>
              </a:rPr>
              <a:t>mercileri, itirazı kabul ya da reddedebilir. İtirazın kabulü </a:t>
            </a:r>
            <a:r>
              <a:rPr lang="tr-TR" sz="3600" spc="-60" dirty="0">
                <a:solidFill>
                  <a:schemeClr val="tx1"/>
                </a:solidFill>
                <a:latin typeface="Times New Roman" panose="02020603050405020304" pitchFamily="18" charset="0"/>
                <a:ea typeface="Arial"/>
                <a:cs typeface="Times New Roman" panose="02020603050405020304" pitchFamily="18" charset="0"/>
              </a:rPr>
              <a:t>halinde </a:t>
            </a:r>
            <a:r>
              <a:rPr lang="tr-TR" sz="3600" dirty="0">
                <a:solidFill>
                  <a:schemeClr val="tx1"/>
                </a:solidFill>
                <a:latin typeface="Times New Roman" panose="02020603050405020304" pitchFamily="18" charset="0"/>
                <a:ea typeface="Arial"/>
                <a:cs typeface="Times New Roman" panose="02020603050405020304" pitchFamily="18" charset="0"/>
              </a:rPr>
              <a:t>ceza ortadan kalkar; ilgili disiplin amiri veya disiplin kurulu tarafından kabul gerekçesine uygun olarak en geç üç ay içerisinde yeni bir işlem tesis</a:t>
            </a:r>
            <a:r>
              <a:rPr lang="tr-TR" sz="3600" spc="-15" dirty="0">
                <a:solidFill>
                  <a:schemeClr val="tx1"/>
                </a:solidFill>
                <a:latin typeface="Times New Roman" panose="02020603050405020304" pitchFamily="18" charset="0"/>
                <a:ea typeface="Arial"/>
                <a:cs typeface="Times New Roman" panose="02020603050405020304" pitchFamily="18" charset="0"/>
              </a:rPr>
              <a:t> </a:t>
            </a:r>
            <a:r>
              <a:rPr lang="tr-TR" sz="3600" dirty="0" smtClean="0">
                <a:solidFill>
                  <a:schemeClr val="tx1"/>
                </a:solidFill>
                <a:latin typeface="Times New Roman" panose="02020603050405020304" pitchFamily="18" charset="0"/>
                <a:ea typeface="Arial"/>
                <a:cs typeface="Times New Roman" panose="02020603050405020304" pitchFamily="18" charset="0"/>
              </a:rPr>
              <a:t>edilebilir.</a:t>
            </a:r>
          </a:p>
          <a:p>
            <a:pPr indent="-342900" algn="just">
              <a:spcBef>
                <a:spcPts val="5"/>
              </a:spcBef>
              <a:spcAft>
                <a:spcPts val="0"/>
              </a:spcAft>
              <a:tabLst>
                <a:tab pos="426720" algn="l"/>
              </a:tabLst>
            </a:pPr>
            <a:endParaRPr lang="tr-TR" sz="3600" dirty="0">
              <a:solidFill>
                <a:schemeClr val="tx1"/>
              </a:solidFill>
              <a:latin typeface="Times New Roman" panose="02020603050405020304" pitchFamily="18" charset="0"/>
              <a:ea typeface="Arial"/>
              <a:cs typeface="Times New Roman" panose="02020603050405020304" pitchFamily="18" charset="0"/>
            </a:endParaRPr>
          </a:p>
          <a:p>
            <a:pPr indent="-342900" algn="just">
              <a:spcBef>
                <a:spcPts val="5"/>
              </a:spcBef>
              <a:spcAft>
                <a:spcPts val="0"/>
              </a:spcAft>
              <a:tabLst>
                <a:tab pos="426720" algn="l"/>
              </a:tabLst>
            </a:pPr>
            <a:r>
              <a:rPr lang="tr-TR" sz="3600" dirty="0" smtClean="0">
                <a:solidFill>
                  <a:schemeClr val="tx1"/>
                </a:solidFill>
                <a:latin typeface="Times New Roman" panose="02020603050405020304" pitchFamily="18" charset="0"/>
                <a:ea typeface="Arial"/>
                <a:cs typeface="Times New Roman" panose="02020603050405020304" pitchFamily="18" charset="0"/>
              </a:rPr>
              <a:t>Disiplin </a:t>
            </a:r>
            <a:r>
              <a:rPr lang="tr-TR" sz="3600" dirty="0">
                <a:solidFill>
                  <a:schemeClr val="tx1"/>
                </a:solidFill>
                <a:latin typeface="Times New Roman" panose="02020603050405020304" pitchFamily="18" charset="0"/>
                <a:ea typeface="Arial"/>
                <a:cs typeface="Times New Roman" panose="02020603050405020304" pitchFamily="18" charset="0"/>
              </a:rPr>
              <a:t>cezalarına karşı idari yargı yoluna başvurulabilir.</a:t>
            </a:r>
          </a:p>
          <a:p>
            <a:endParaRPr lang="tr-TR" sz="3800" dirty="0"/>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kern="0" dirty="0" smtClean="0">
                <a:solidFill>
                  <a:schemeClr val="bg1"/>
                </a:solidFill>
                <a:latin typeface="Arial"/>
                <a:ea typeface="Arial"/>
              </a:rPr>
              <a:t>Cezaların Tebliği ve İtiraz</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302109285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kdörtgen 6"/>
          <p:cNvSpPr/>
          <p:nvPr/>
        </p:nvSpPr>
        <p:spPr>
          <a:xfrm>
            <a:off x="107505" y="10482"/>
            <a:ext cx="8928992" cy="498598"/>
          </a:xfrm>
          <a:prstGeom prst="rect">
            <a:avLst/>
          </a:prstGeom>
        </p:spPr>
        <p:txBody>
          <a:bodyPr wrap="square">
            <a:spAutoFit/>
          </a:bodyPr>
          <a:lstStyle/>
          <a:p>
            <a:pPr lvl="0" algn="ctr">
              <a:spcBef>
                <a:spcPct val="20000"/>
              </a:spcBef>
            </a:pPr>
            <a:r>
              <a:rPr lang="tr-TR" sz="1200" dirty="0"/>
              <a:t>2547 SAYILI YÜKSEKÖĞRETİM KANUNUNA GÖRE UNVAN VE STATÜ BAZLI DİSİPLİN CEZALARI VERECEK VE </a:t>
            </a:r>
          </a:p>
          <a:p>
            <a:pPr lvl="0" algn="ctr">
              <a:spcBef>
                <a:spcPct val="20000"/>
              </a:spcBef>
            </a:pPr>
            <a:r>
              <a:rPr lang="tr-TR" sz="1200" dirty="0"/>
              <a:t>İTİRAZLARI DEĞERLENDİRECEK MAKAMLAR</a:t>
            </a:r>
          </a:p>
        </p:txBody>
      </p:sp>
      <p:graphicFrame>
        <p:nvGraphicFramePr>
          <p:cNvPr id="2" name="Tablo 1"/>
          <p:cNvGraphicFramePr>
            <a:graphicFrameLocks noGrp="1"/>
          </p:cNvGraphicFramePr>
          <p:nvPr>
            <p:extLst>
              <p:ext uri="{D42A27DB-BD31-4B8C-83A1-F6EECF244321}">
                <p14:modId xmlns:p14="http://schemas.microsoft.com/office/powerpoint/2010/main" val="1633175786"/>
              </p:ext>
            </p:extLst>
          </p:nvPr>
        </p:nvGraphicFramePr>
        <p:xfrm>
          <a:off x="150019" y="548680"/>
          <a:ext cx="8886478" cy="6031905"/>
        </p:xfrm>
        <a:graphic>
          <a:graphicData uri="http://schemas.openxmlformats.org/drawingml/2006/table">
            <a:tbl>
              <a:tblPr firstRow="1" firstCol="1" lastRow="1" lastCol="1" bandRow="1" bandCol="1"/>
              <a:tblGrid>
                <a:gridCol w="1037605">
                  <a:extLst>
                    <a:ext uri="{9D8B030D-6E8A-4147-A177-3AD203B41FA5}">
                      <a16:colId xmlns:a16="http://schemas.microsoft.com/office/drawing/2014/main" val="20000"/>
                    </a:ext>
                  </a:extLst>
                </a:gridCol>
                <a:gridCol w="2376264">
                  <a:extLst>
                    <a:ext uri="{9D8B030D-6E8A-4147-A177-3AD203B41FA5}">
                      <a16:colId xmlns:a16="http://schemas.microsoft.com/office/drawing/2014/main" val="20001"/>
                    </a:ext>
                  </a:extLst>
                </a:gridCol>
                <a:gridCol w="1944216">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656185">
                  <a:extLst>
                    <a:ext uri="{9D8B030D-6E8A-4147-A177-3AD203B41FA5}">
                      <a16:colId xmlns:a16="http://schemas.microsoft.com/office/drawing/2014/main" val="20004"/>
                    </a:ext>
                  </a:extLst>
                </a:gridCol>
              </a:tblGrid>
              <a:tr h="172616">
                <a:tc>
                  <a:txBody>
                    <a:bodyPr/>
                    <a:lstStyle/>
                    <a:p>
                      <a:pPr algn="ctr">
                        <a:spcAft>
                          <a:spcPts val="0"/>
                        </a:spcAft>
                      </a:pPr>
                      <a:r>
                        <a:rPr lang="tr-TR" sz="1000" b="1" dirty="0">
                          <a:solidFill>
                            <a:schemeClr val="tx1"/>
                          </a:solidFill>
                          <a:effectLst/>
                          <a:latin typeface="+mn-lt"/>
                          <a:ea typeface="Arial Black"/>
                          <a:cs typeface="Arial Black"/>
                        </a:rPr>
                        <a:t>STATÜSÜ</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b="1" dirty="0">
                          <a:solidFill>
                            <a:schemeClr val="tx1"/>
                          </a:solidFill>
                          <a:effectLst/>
                          <a:latin typeface="+mn-lt"/>
                          <a:ea typeface="Arial Black"/>
                          <a:cs typeface="Arial Black"/>
                        </a:rPr>
                        <a:t>UNVANI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b="1" dirty="0">
                          <a:solidFill>
                            <a:schemeClr val="tx1"/>
                          </a:solidFill>
                          <a:effectLst/>
                          <a:latin typeface="+mn-lt"/>
                          <a:ea typeface="Arial Black"/>
                          <a:cs typeface="Arial Black"/>
                        </a:rPr>
                        <a:t>ALDIĞI CEZA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b="1">
                          <a:solidFill>
                            <a:schemeClr val="tx1"/>
                          </a:solidFill>
                          <a:effectLst/>
                          <a:latin typeface="+mn-lt"/>
                          <a:ea typeface="Arial Black"/>
                          <a:cs typeface="Arial Black"/>
                        </a:rPr>
                        <a:t>CEZAYI VERMEYE YETKİLİ KURUL VEYA MAKAM</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b="1" dirty="0">
                          <a:solidFill>
                            <a:schemeClr val="tx1"/>
                          </a:solidFill>
                          <a:effectLst/>
                          <a:latin typeface="+mn-lt"/>
                          <a:ea typeface="Arial Black"/>
                          <a:cs typeface="Arial Black"/>
                        </a:rPr>
                        <a:t>İTİRAZ MAKAMI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162251">
                <a:tc>
                  <a:txBody>
                    <a:bodyPr/>
                    <a:lstStyle/>
                    <a:p>
                      <a:pPr>
                        <a:spcAft>
                          <a:spcPts val="0"/>
                        </a:spcAft>
                      </a:pPr>
                      <a:endParaRPr lang="tr-TR" sz="1000" b="1" dirty="0">
                        <a:solidFill>
                          <a:schemeClr val="tx1"/>
                        </a:solidFill>
                        <a:effectLst/>
                        <a:latin typeface="+mn-lt"/>
                        <a:ea typeface="Arial Black"/>
                        <a:cs typeface="Arial Black"/>
                      </a:endParaRPr>
                    </a:p>
                    <a:p>
                      <a:pPr>
                        <a:spcAft>
                          <a:spcPts val="0"/>
                        </a:spcAft>
                      </a:pPr>
                      <a:r>
                        <a:rPr lang="tr-TR" sz="1000" b="1" dirty="0">
                          <a:solidFill>
                            <a:schemeClr val="tx1"/>
                          </a:solidFill>
                          <a:effectLst/>
                          <a:latin typeface="+mn-lt"/>
                          <a:ea typeface="Arial Black"/>
                          <a:cs typeface="Arial Black"/>
                        </a:rPr>
                        <a:t>      Akademik</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tr-TR" sz="1000" b="1" dirty="0">
                        <a:solidFill>
                          <a:schemeClr val="tx1"/>
                        </a:solidFill>
                        <a:effectLst/>
                        <a:latin typeface="+mn-lt"/>
                        <a:ea typeface="Arial Black"/>
                        <a:cs typeface="Arial Black"/>
                      </a:endParaRPr>
                    </a:p>
                    <a:p>
                      <a:pPr algn="ctr">
                        <a:spcAft>
                          <a:spcPts val="0"/>
                        </a:spcAft>
                      </a:pPr>
                      <a:r>
                        <a:rPr lang="tr-TR" sz="1000" b="1" dirty="0">
                          <a:solidFill>
                            <a:schemeClr val="tx1"/>
                          </a:solidFill>
                          <a:effectLst/>
                          <a:latin typeface="+mn-lt"/>
                          <a:ea typeface="Arial Black"/>
                          <a:cs typeface="Arial Black"/>
                        </a:rPr>
                        <a:t>Profesör Doçent</a:t>
                      </a:r>
                    </a:p>
                    <a:p>
                      <a:pPr algn="ctr">
                        <a:spcAft>
                          <a:spcPts val="0"/>
                        </a:spcAft>
                      </a:pPr>
                      <a:r>
                        <a:rPr lang="tr-TR" sz="1000" b="1" dirty="0">
                          <a:solidFill>
                            <a:schemeClr val="tx1"/>
                          </a:solidFill>
                          <a:effectLst/>
                          <a:latin typeface="+mn-lt"/>
                          <a:ea typeface="Arial Black"/>
                          <a:cs typeface="Arial Black"/>
                        </a:rPr>
                        <a:t>Doktor Öğretim Üyesi Öğretim Görevlisi</a:t>
                      </a:r>
                    </a:p>
                    <a:p>
                      <a:pPr algn="ctr">
                        <a:spcAft>
                          <a:spcPts val="0"/>
                        </a:spcAft>
                      </a:pPr>
                      <a:r>
                        <a:rPr lang="tr-TR" sz="1000" b="1" dirty="0">
                          <a:solidFill>
                            <a:schemeClr val="tx1"/>
                          </a:solidFill>
                          <a:effectLst/>
                          <a:latin typeface="+mn-lt"/>
                          <a:ea typeface="Arial Black"/>
                          <a:cs typeface="Arial Black"/>
                        </a:rPr>
                        <a:t>Araştırma Görevlisi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b="1" dirty="0">
                          <a:solidFill>
                            <a:schemeClr val="tx1"/>
                          </a:solidFill>
                          <a:effectLst/>
                          <a:latin typeface="+mn-lt"/>
                          <a:ea typeface="Arial Black"/>
                          <a:cs typeface="Arial Black"/>
                        </a:rPr>
                        <a:t>-Aylıktan/Ücretten Kesme</a:t>
                      </a:r>
                    </a:p>
                    <a:p>
                      <a:pPr algn="ctr">
                        <a:spcAft>
                          <a:spcPts val="0"/>
                        </a:spcAft>
                      </a:pPr>
                      <a:r>
                        <a:rPr lang="tr-TR" sz="1000" b="1" dirty="0">
                          <a:solidFill>
                            <a:schemeClr val="tx1"/>
                          </a:solidFill>
                          <a:effectLst/>
                          <a:latin typeface="+mn-lt"/>
                          <a:ea typeface="Arial Black"/>
                          <a:cs typeface="Arial Black"/>
                        </a:rPr>
                        <a:t>-Kademe	</a:t>
                      </a:r>
                      <a:r>
                        <a:rPr lang="tr-TR" sz="1000" b="1" spc="-15" dirty="0">
                          <a:solidFill>
                            <a:schemeClr val="tx1"/>
                          </a:solidFill>
                          <a:effectLst/>
                          <a:latin typeface="+mn-lt"/>
                          <a:ea typeface="Arial Black"/>
                          <a:cs typeface="Arial Black"/>
                        </a:rPr>
                        <a:t>İlerlemesinin </a:t>
                      </a:r>
                      <a:r>
                        <a:rPr lang="tr-TR" sz="1000" b="1" dirty="0">
                          <a:solidFill>
                            <a:schemeClr val="tx1"/>
                          </a:solidFill>
                          <a:effectLst/>
                          <a:latin typeface="+mn-lt"/>
                          <a:ea typeface="Arial Black"/>
                          <a:cs typeface="Arial Black"/>
                        </a:rPr>
                        <a:t>Durdurulması/Birden Fazla Ücretten</a:t>
                      </a:r>
                      <a:r>
                        <a:rPr lang="tr-TR" sz="1000" b="1" spc="-50" dirty="0">
                          <a:solidFill>
                            <a:schemeClr val="tx1"/>
                          </a:solidFill>
                          <a:effectLst/>
                          <a:latin typeface="+mn-lt"/>
                          <a:ea typeface="Arial Black"/>
                          <a:cs typeface="Arial Black"/>
                        </a:rPr>
                        <a:t> </a:t>
                      </a:r>
                      <a:r>
                        <a:rPr lang="tr-TR" sz="1000" b="1" dirty="0">
                          <a:solidFill>
                            <a:schemeClr val="tx1"/>
                          </a:solidFill>
                          <a:effectLst/>
                          <a:latin typeface="+mn-lt"/>
                          <a:ea typeface="Arial Black"/>
                          <a:cs typeface="Arial Black"/>
                        </a:rPr>
                        <a:t>Kesme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b="1" dirty="0">
                          <a:solidFill>
                            <a:schemeClr val="tx1"/>
                          </a:solidFill>
                          <a:effectLst/>
                          <a:latin typeface="+mn-lt"/>
                          <a:ea typeface="Arial Black"/>
                          <a:cs typeface="Arial Black"/>
                        </a:rPr>
                        <a:t>Birim Disiplin</a:t>
                      </a:r>
                      <a:r>
                        <a:rPr lang="tr-TR" sz="1000" b="1" spc="-90" dirty="0">
                          <a:solidFill>
                            <a:schemeClr val="tx1"/>
                          </a:solidFill>
                          <a:effectLst/>
                          <a:latin typeface="+mn-lt"/>
                          <a:ea typeface="Arial Black"/>
                          <a:cs typeface="Arial Black"/>
                        </a:rPr>
                        <a:t> </a:t>
                      </a:r>
                      <a:r>
                        <a:rPr lang="tr-TR" sz="1000" b="1" dirty="0">
                          <a:solidFill>
                            <a:schemeClr val="tx1"/>
                          </a:solidFill>
                          <a:effectLst/>
                          <a:latin typeface="+mn-lt"/>
                          <a:ea typeface="Arial Black"/>
                          <a:cs typeface="Arial Black"/>
                        </a:rPr>
                        <a:t>Kurulu</a:t>
                      </a:r>
                    </a:p>
                    <a:p>
                      <a:pPr algn="ctr">
                        <a:spcAft>
                          <a:spcPts val="0"/>
                        </a:spcAft>
                      </a:pPr>
                      <a:r>
                        <a:rPr lang="tr-TR" sz="1000" b="1" dirty="0">
                          <a:solidFill>
                            <a:schemeClr val="tx1"/>
                          </a:solidFill>
                          <a:effectLst/>
                          <a:latin typeface="+mn-lt"/>
                          <a:ea typeface="Arial Black"/>
                          <a:cs typeface="Arial Black"/>
                        </a:rPr>
                        <a:t> </a:t>
                      </a:r>
                    </a:p>
                    <a:p>
                      <a:pPr algn="ctr">
                        <a:spcAft>
                          <a:spcPts val="0"/>
                        </a:spcAft>
                      </a:pPr>
                      <a:r>
                        <a:rPr lang="tr-TR" sz="1000" b="1" dirty="0">
                          <a:solidFill>
                            <a:schemeClr val="tx1"/>
                          </a:solidFill>
                          <a:effectLst/>
                          <a:latin typeface="+mn-lt"/>
                          <a:ea typeface="Arial Black"/>
                          <a:cs typeface="Arial Black"/>
                        </a:rPr>
                        <a:t>(Örneğin; disiplin cezası alan kişi Eğitim Fakültesinde</a:t>
                      </a:r>
                      <a:r>
                        <a:rPr lang="tr-TR" sz="1000" b="1" baseline="0" dirty="0">
                          <a:solidFill>
                            <a:schemeClr val="tx1"/>
                          </a:solidFill>
                          <a:effectLst/>
                          <a:latin typeface="+mn-lt"/>
                          <a:ea typeface="Arial Black"/>
                          <a:cs typeface="Arial Black"/>
                        </a:rPr>
                        <a:t>  </a:t>
                      </a:r>
                      <a:r>
                        <a:rPr lang="tr-TR" sz="1000" b="1" spc="-30" dirty="0">
                          <a:solidFill>
                            <a:schemeClr val="tx1"/>
                          </a:solidFill>
                          <a:effectLst/>
                          <a:latin typeface="+mn-lt"/>
                          <a:ea typeface="Arial Black"/>
                          <a:cs typeface="Arial Black"/>
                        </a:rPr>
                        <a:t>görev </a:t>
                      </a:r>
                      <a:r>
                        <a:rPr lang="tr-TR" sz="1000" b="1" dirty="0">
                          <a:solidFill>
                            <a:schemeClr val="tx1"/>
                          </a:solidFill>
                          <a:effectLst/>
                          <a:latin typeface="+mn-lt"/>
                          <a:ea typeface="Arial Black"/>
                          <a:cs typeface="Arial Black"/>
                        </a:rPr>
                        <a:t>yapıyorsa o fakültenin Fakülte Yönetim Kurulu aynı zamanda Birim Disiplin</a:t>
                      </a:r>
                      <a:r>
                        <a:rPr lang="tr-TR" sz="1000" b="1" spc="-20" dirty="0">
                          <a:solidFill>
                            <a:schemeClr val="tx1"/>
                          </a:solidFill>
                          <a:effectLst/>
                          <a:latin typeface="+mn-lt"/>
                          <a:ea typeface="Arial Black"/>
                          <a:cs typeface="Arial Black"/>
                        </a:rPr>
                        <a:t> </a:t>
                      </a:r>
                      <a:r>
                        <a:rPr lang="tr-TR" sz="1000" b="1" dirty="0">
                          <a:solidFill>
                            <a:schemeClr val="tx1"/>
                          </a:solidFill>
                          <a:effectLst/>
                          <a:latin typeface="+mn-lt"/>
                          <a:ea typeface="Arial Black"/>
                          <a:cs typeface="Arial Black"/>
                        </a:rPr>
                        <a:t>Kuruludur)</a:t>
                      </a:r>
                    </a:p>
                    <a:p>
                      <a:pPr algn="ctr">
                        <a:spcAft>
                          <a:spcPts val="0"/>
                        </a:spcAft>
                      </a:pPr>
                      <a:endParaRPr lang="tr-TR" sz="1000" b="1" dirty="0">
                        <a:solidFill>
                          <a:schemeClr val="tx1"/>
                        </a:solidFill>
                        <a:effectLst/>
                        <a:latin typeface="+mn-lt"/>
                        <a:ea typeface="Arial Black"/>
                        <a:cs typeface="Arial Black"/>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tr-TR" sz="1000" b="1" dirty="0">
                        <a:solidFill>
                          <a:schemeClr val="tx1"/>
                        </a:solidFill>
                        <a:effectLst/>
                        <a:latin typeface="+mn-lt"/>
                        <a:ea typeface="Arial Black"/>
                        <a:cs typeface="Arial Black"/>
                      </a:endParaRPr>
                    </a:p>
                    <a:p>
                      <a:pPr algn="ctr">
                        <a:spcAft>
                          <a:spcPts val="0"/>
                        </a:spcAft>
                      </a:pPr>
                      <a:r>
                        <a:rPr lang="tr-TR" sz="1000" b="1" dirty="0">
                          <a:solidFill>
                            <a:schemeClr val="tx1"/>
                          </a:solidFill>
                          <a:effectLst/>
                          <a:latin typeface="+mn-lt"/>
                          <a:ea typeface="Arial Black"/>
                          <a:cs typeface="Arial Black"/>
                        </a:rPr>
                        <a:t>Üniversite Disiplin Kurulu</a:t>
                      </a:r>
                    </a:p>
                    <a:p>
                      <a:pPr algn="ctr">
                        <a:spcAft>
                          <a:spcPts val="0"/>
                        </a:spcAft>
                      </a:pPr>
                      <a:r>
                        <a:rPr lang="tr-TR" sz="1000" b="1" dirty="0">
                          <a:solidFill>
                            <a:schemeClr val="tx1"/>
                          </a:solidFill>
                          <a:effectLst/>
                          <a:latin typeface="+mn-lt"/>
                          <a:ea typeface="Arial Black"/>
                          <a:cs typeface="Arial Black"/>
                        </a:rPr>
                        <a:t> </a:t>
                      </a:r>
                    </a:p>
                    <a:p>
                      <a:pPr algn="ctr">
                        <a:spcAft>
                          <a:spcPts val="0"/>
                        </a:spcAft>
                      </a:pPr>
                      <a:r>
                        <a:rPr lang="tr-TR" sz="1000" b="1" dirty="0">
                          <a:solidFill>
                            <a:schemeClr val="tx1"/>
                          </a:solidFill>
                          <a:effectLst/>
                          <a:latin typeface="+mn-lt"/>
                          <a:ea typeface="Arial Black"/>
                          <a:cs typeface="Arial Black"/>
                        </a:rPr>
                        <a:t>(İlgili </a:t>
                      </a:r>
                      <a:r>
                        <a:rPr lang="tr-TR" sz="1000" b="1" spc="-5" dirty="0">
                          <a:solidFill>
                            <a:schemeClr val="tx1"/>
                          </a:solidFill>
                          <a:effectLst/>
                          <a:latin typeface="+mn-lt"/>
                          <a:ea typeface="Arial Black"/>
                          <a:cs typeface="Arial Black"/>
                        </a:rPr>
                        <a:t>yükseköğretim </a:t>
                      </a:r>
                      <a:r>
                        <a:rPr lang="tr-TR" sz="1000" b="1" dirty="0">
                          <a:solidFill>
                            <a:schemeClr val="tx1"/>
                          </a:solidFill>
                          <a:effectLst/>
                          <a:latin typeface="+mn-lt"/>
                          <a:ea typeface="Arial Black"/>
                          <a:cs typeface="Arial Black"/>
                        </a:rPr>
                        <a:t>kurumunun	</a:t>
                      </a:r>
                      <a:r>
                        <a:rPr lang="tr-TR" sz="1000" b="1" spc="-20" dirty="0">
                          <a:solidFill>
                            <a:schemeClr val="tx1"/>
                          </a:solidFill>
                          <a:effectLst/>
                          <a:latin typeface="+mn-lt"/>
                          <a:ea typeface="Arial Black"/>
                          <a:cs typeface="Arial Black"/>
                        </a:rPr>
                        <a:t>Üniversite </a:t>
                      </a:r>
                      <a:r>
                        <a:rPr lang="tr-TR" sz="1000" b="1" dirty="0">
                          <a:solidFill>
                            <a:schemeClr val="tx1"/>
                          </a:solidFill>
                          <a:effectLst/>
                          <a:latin typeface="+mn-lt"/>
                          <a:ea typeface="Arial Black"/>
                          <a:cs typeface="Arial Black"/>
                        </a:rPr>
                        <a:t>Yönetim</a:t>
                      </a:r>
                      <a:r>
                        <a:rPr lang="tr-TR" sz="1000" b="1" spc="-10" dirty="0">
                          <a:solidFill>
                            <a:schemeClr val="tx1"/>
                          </a:solidFill>
                          <a:effectLst/>
                          <a:latin typeface="+mn-lt"/>
                          <a:ea typeface="Arial Black"/>
                          <a:cs typeface="Arial Black"/>
                        </a:rPr>
                        <a:t> </a:t>
                      </a:r>
                      <a:r>
                        <a:rPr lang="tr-TR" sz="1000" b="1" dirty="0">
                          <a:solidFill>
                            <a:schemeClr val="tx1"/>
                          </a:solidFill>
                          <a:effectLst/>
                          <a:latin typeface="+mn-lt"/>
                          <a:ea typeface="Arial Black"/>
                          <a:cs typeface="Arial Black"/>
                        </a:rPr>
                        <a:t>Kurulu)</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67585">
                <a:tc>
                  <a:txBody>
                    <a:bodyPr/>
                    <a:lstStyle/>
                    <a:p>
                      <a:pPr>
                        <a:spcAft>
                          <a:spcPts val="0"/>
                        </a:spcAft>
                      </a:pPr>
                      <a:endParaRPr lang="tr-TR" sz="1000" b="1" dirty="0">
                        <a:solidFill>
                          <a:schemeClr val="tx1"/>
                        </a:solidFill>
                        <a:effectLst/>
                        <a:latin typeface="+mn-lt"/>
                        <a:ea typeface="Arial Black"/>
                        <a:cs typeface="Arial Black"/>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000" b="1" i="0" u="none" strike="noStrike" kern="1200" cap="none" spc="0" normalizeH="0" baseline="0" noProof="0" dirty="0">
                          <a:ln>
                            <a:noFill/>
                          </a:ln>
                          <a:solidFill>
                            <a:schemeClr val="tx1"/>
                          </a:solidFill>
                          <a:effectLst/>
                          <a:uLnTx/>
                          <a:uFillTx/>
                          <a:latin typeface="+mn-lt"/>
                          <a:ea typeface="Arial Black"/>
                          <a:cs typeface="Arial Black"/>
                        </a:rPr>
                        <a:t>     Akademik</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tr-TR" sz="1000" b="1" dirty="0">
                        <a:solidFill>
                          <a:schemeClr val="tx1"/>
                        </a:solidFill>
                        <a:effectLst/>
                        <a:latin typeface="+mn-lt"/>
                        <a:ea typeface="Arial Black"/>
                        <a:cs typeface="Arial Black"/>
                      </a:endParaRPr>
                    </a:p>
                    <a:p>
                      <a:pPr algn="ctr">
                        <a:spcAft>
                          <a:spcPts val="0"/>
                        </a:spcAft>
                      </a:pPr>
                      <a:r>
                        <a:rPr lang="tr-TR" sz="1000" b="1" dirty="0">
                          <a:solidFill>
                            <a:schemeClr val="tx1"/>
                          </a:solidFill>
                          <a:effectLst/>
                          <a:latin typeface="+mn-lt"/>
                          <a:ea typeface="Arial Black"/>
                          <a:cs typeface="Arial Black"/>
                        </a:rPr>
                        <a:t>Profesör Doçent</a:t>
                      </a:r>
                    </a:p>
                    <a:p>
                      <a:pPr algn="ctr">
                        <a:spcAft>
                          <a:spcPts val="0"/>
                        </a:spcAft>
                      </a:pPr>
                      <a:r>
                        <a:rPr lang="tr-TR" sz="1000" b="1" dirty="0">
                          <a:solidFill>
                            <a:schemeClr val="tx1"/>
                          </a:solidFill>
                          <a:effectLst/>
                          <a:latin typeface="+mn-lt"/>
                          <a:ea typeface="Arial Black"/>
                          <a:cs typeface="Arial Black"/>
                        </a:rPr>
                        <a:t>Doktor Öğretim Üyesi Öğretim Görevlisi</a:t>
                      </a:r>
                    </a:p>
                    <a:p>
                      <a:pPr algn="ctr">
                        <a:spcAft>
                          <a:spcPts val="0"/>
                        </a:spcAft>
                      </a:pPr>
                      <a:r>
                        <a:rPr lang="tr-TR" sz="1000" b="1" dirty="0">
                          <a:solidFill>
                            <a:schemeClr val="tx1"/>
                          </a:solidFill>
                          <a:effectLst/>
                          <a:latin typeface="+mn-lt"/>
                          <a:ea typeface="Arial Black"/>
                          <a:cs typeface="Arial Black"/>
                        </a:rPr>
                        <a:t>Araştırma Görevlisi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tr-TR" sz="1000" b="1" dirty="0">
                        <a:solidFill>
                          <a:schemeClr val="tx1"/>
                        </a:solidFill>
                        <a:effectLst/>
                        <a:latin typeface="+mn-lt"/>
                        <a:ea typeface="Arial Black"/>
                        <a:cs typeface="Arial Black"/>
                      </a:endParaRPr>
                    </a:p>
                    <a:p>
                      <a:pPr algn="ctr">
                        <a:spcAft>
                          <a:spcPts val="0"/>
                        </a:spcAft>
                      </a:pPr>
                      <a:r>
                        <a:rPr lang="tr-TR" sz="1000" b="1" dirty="0">
                          <a:solidFill>
                            <a:schemeClr val="tx1"/>
                          </a:solidFill>
                          <a:effectLst/>
                          <a:latin typeface="+mn-lt"/>
                          <a:ea typeface="Arial Black"/>
                          <a:cs typeface="Arial Black"/>
                        </a:rPr>
                        <a:t>-Üniversite Öğretim Mesleğinden Çıkarma</a:t>
                      </a:r>
                    </a:p>
                    <a:p>
                      <a:pPr algn="ctr">
                        <a:spcAft>
                          <a:spcPts val="0"/>
                        </a:spcAft>
                      </a:pPr>
                      <a:r>
                        <a:rPr lang="tr-TR" sz="1000" b="1" dirty="0">
                          <a:solidFill>
                            <a:schemeClr val="tx1"/>
                          </a:solidFill>
                          <a:effectLst/>
                          <a:latin typeface="+mn-lt"/>
                          <a:ea typeface="Arial Black"/>
                          <a:cs typeface="Arial Black"/>
                        </a:rPr>
                        <a:t>-Kamu Görevinden Çıkarma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tr-TR" sz="1000" b="1" dirty="0">
                        <a:solidFill>
                          <a:schemeClr val="tx1"/>
                        </a:solidFill>
                        <a:effectLst/>
                        <a:latin typeface="+mn-lt"/>
                        <a:ea typeface="Arial Black"/>
                        <a:cs typeface="Arial Black"/>
                      </a:endParaRPr>
                    </a:p>
                    <a:p>
                      <a:pPr algn="ctr">
                        <a:spcAft>
                          <a:spcPts val="0"/>
                        </a:spcAft>
                      </a:pPr>
                      <a:r>
                        <a:rPr lang="tr-TR" sz="1000" b="1" dirty="0">
                          <a:solidFill>
                            <a:schemeClr val="tx1"/>
                          </a:solidFill>
                          <a:effectLst/>
                          <a:latin typeface="+mn-lt"/>
                          <a:ea typeface="Arial Black"/>
                          <a:cs typeface="Arial Black"/>
                        </a:rPr>
                        <a:t>Yüksek Disiplin Kurulu</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b="1" dirty="0">
                          <a:solidFill>
                            <a:schemeClr val="tx1"/>
                          </a:solidFill>
                          <a:effectLst/>
                          <a:latin typeface="+mn-lt"/>
                          <a:ea typeface="Arial Black"/>
                          <a:cs typeface="Arial Black"/>
                        </a:rPr>
                        <a:t>Devlet memurluğundan çıkarma veya Üniversite Öğretim Mesleğinden çıkarma  cezasına karşı idari itiraz yolu bulunmadığından kararın tebliğinden itibaren 60 gün içinde idare mahkemesi nezdinde iptal davası gerekir.</a:t>
                      </a:r>
                    </a:p>
                    <a:p>
                      <a:pPr algn="ctr">
                        <a:spcAft>
                          <a:spcPts val="0"/>
                        </a:spcAft>
                      </a:pPr>
                      <a:r>
                        <a:rPr lang="tr-TR" sz="1000" b="1" dirty="0">
                          <a:solidFill>
                            <a:schemeClr val="tx1"/>
                          </a:solidFill>
                          <a:effectLst/>
                          <a:latin typeface="+mn-lt"/>
                          <a:ea typeface="Arial Black"/>
                          <a:cs typeface="Arial Black"/>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010465">
                <a:tc>
                  <a:txBody>
                    <a:bodyPr/>
                    <a:lstStyle/>
                    <a:p>
                      <a:pPr>
                        <a:spcAft>
                          <a:spcPts val="0"/>
                        </a:spcAft>
                      </a:pPr>
                      <a:endParaRPr lang="tr-TR" sz="1000" b="1" dirty="0">
                        <a:solidFill>
                          <a:schemeClr val="tx1"/>
                        </a:solidFill>
                        <a:effectLst/>
                        <a:latin typeface="+mn-lt"/>
                        <a:ea typeface="Arial Black"/>
                        <a:cs typeface="Arial Black"/>
                      </a:endParaRPr>
                    </a:p>
                    <a:p>
                      <a:pPr>
                        <a:spcAft>
                          <a:spcPts val="0"/>
                        </a:spcAft>
                      </a:pPr>
                      <a:r>
                        <a:rPr lang="tr-TR" sz="1000" b="1" dirty="0">
                          <a:solidFill>
                            <a:schemeClr val="tx1"/>
                          </a:solidFill>
                          <a:effectLst/>
                          <a:latin typeface="+mn-lt"/>
                          <a:ea typeface="Arial Black"/>
                          <a:cs typeface="Arial Black"/>
                        </a:rPr>
                        <a:t>     İdari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tr-TR" sz="1000" b="1" dirty="0">
                        <a:solidFill>
                          <a:schemeClr val="tx1"/>
                        </a:solidFill>
                        <a:effectLst/>
                        <a:latin typeface="+mn-lt"/>
                        <a:ea typeface="Arial Black"/>
                        <a:cs typeface="Arial Black"/>
                      </a:endParaRPr>
                    </a:p>
                    <a:p>
                      <a:pPr algn="ctr">
                        <a:spcAft>
                          <a:spcPts val="0"/>
                        </a:spcAft>
                      </a:pPr>
                      <a:r>
                        <a:rPr lang="tr-TR" sz="1000" b="1" dirty="0">
                          <a:solidFill>
                            <a:schemeClr val="tx1"/>
                          </a:solidFill>
                          <a:effectLst/>
                          <a:latin typeface="+mn-lt"/>
                          <a:ea typeface="Arial Black"/>
                          <a:cs typeface="Arial Black"/>
                        </a:rPr>
                        <a:t>Fakülte</a:t>
                      </a:r>
                      <a:r>
                        <a:rPr lang="tr-TR" sz="1000" b="1" spc="190" dirty="0">
                          <a:solidFill>
                            <a:schemeClr val="tx1"/>
                          </a:solidFill>
                          <a:effectLst/>
                          <a:latin typeface="+mn-lt"/>
                          <a:ea typeface="Arial Black"/>
                          <a:cs typeface="Arial Black"/>
                        </a:rPr>
                        <a:t> </a:t>
                      </a:r>
                      <a:r>
                        <a:rPr lang="tr-TR" sz="1000" b="1" dirty="0">
                          <a:solidFill>
                            <a:schemeClr val="tx1"/>
                          </a:solidFill>
                          <a:effectLst/>
                          <a:latin typeface="+mn-lt"/>
                          <a:ea typeface="Arial Black"/>
                          <a:cs typeface="Arial Black"/>
                        </a:rPr>
                        <a:t>Sekreteri</a:t>
                      </a:r>
                    </a:p>
                    <a:p>
                      <a:pPr algn="ctr">
                        <a:spcAft>
                          <a:spcPts val="0"/>
                        </a:spcAft>
                      </a:pPr>
                      <a:r>
                        <a:rPr lang="tr-TR" sz="1000" b="1" dirty="0">
                          <a:solidFill>
                            <a:schemeClr val="tx1"/>
                          </a:solidFill>
                          <a:effectLst/>
                          <a:latin typeface="+mn-lt"/>
                          <a:ea typeface="Arial Black"/>
                          <a:cs typeface="Arial Black"/>
                        </a:rPr>
                        <a:t>Yüksekokul Sekreteri Enstitü</a:t>
                      </a:r>
                      <a:r>
                        <a:rPr lang="tr-TR" sz="1000" b="1" spc="-115" dirty="0">
                          <a:solidFill>
                            <a:schemeClr val="tx1"/>
                          </a:solidFill>
                          <a:effectLst/>
                          <a:latin typeface="+mn-lt"/>
                          <a:ea typeface="Arial Black"/>
                          <a:cs typeface="Arial Black"/>
                        </a:rPr>
                        <a:t> </a:t>
                      </a:r>
                      <a:r>
                        <a:rPr lang="tr-TR" sz="1000" b="1" dirty="0">
                          <a:solidFill>
                            <a:schemeClr val="tx1"/>
                          </a:solidFill>
                          <a:effectLst/>
                          <a:latin typeface="+mn-lt"/>
                          <a:ea typeface="Arial Black"/>
                          <a:cs typeface="Arial Black"/>
                        </a:rPr>
                        <a:t>Sekreteri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tr-TR" sz="1000" b="1" dirty="0">
                        <a:solidFill>
                          <a:schemeClr val="tx1"/>
                        </a:solidFill>
                        <a:effectLst/>
                        <a:latin typeface="+mn-lt"/>
                        <a:ea typeface="Arial Black"/>
                        <a:cs typeface="Arial Black"/>
                      </a:endParaRPr>
                    </a:p>
                    <a:p>
                      <a:pPr algn="ctr">
                        <a:spcAft>
                          <a:spcPts val="0"/>
                        </a:spcAft>
                      </a:pPr>
                      <a:r>
                        <a:rPr lang="tr-TR" sz="1000" b="1" dirty="0">
                          <a:solidFill>
                            <a:schemeClr val="tx1"/>
                          </a:solidFill>
                          <a:effectLst/>
                          <a:latin typeface="+mn-lt"/>
                          <a:ea typeface="Arial Black"/>
                          <a:cs typeface="Arial Black"/>
                        </a:rPr>
                        <a:t>-Uyarma</a:t>
                      </a:r>
                    </a:p>
                    <a:p>
                      <a:pPr algn="ctr">
                        <a:spcAft>
                          <a:spcPts val="0"/>
                        </a:spcAft>
                      </a:pPr>
                      <a:r>
                        <a:rPr lang="tr-TR" sz="1000" b="1" dirty="0">
                          <a:solidFill>
                            <a:schemeClr val="tx1"/>
                          </a:solidFill>
                          <a:effectLst/>
                          <a:latin typeface="+mn-lt"/>
                          <a:ea typeface="Arial Black"/>
                          <a:cs typeface="Arial Black"/>
                        </a:rPr>
                        <a:t>-Kınama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tr-TR" sz="1000" b="1" dirty="0">
                        <a:solidFill>
                          <a:schemeClr val="tx1"/>
                        </a:solidFill>
                        <a:effectLst/>
                        <a:latin typeface="+mn-lt"/>
                        <a:ea typeface="Arial Black"/>
                        <a:cs typeface="Arial Black"/>
                      </a:endParaRPr>
                    </a:p>
                    <a:p>
                      <a:pPr algn="ctr">
                        <a:spcAft>
                          <a:spcPts val="0"/>
                        </a:spcAft>
                      </a:pPr>
                      <a:r>
                        <a:rPr lang="tr-TR" sz="1000" b="1" dirty="0">
                          <a:solidFill>
                            <a:schemeClr val="tx1"/>
                          </a:solidFill>
                          <a:effectLst/>
                          <a:latin typeface="+mn-lt"/>
                          <a:ea typeface="Arial Black"/>
                          <a:cs typeface="Arial Black"/>
                        </a:rPr>
                        <a:t>Dekan/Müdür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tr-TR" sz="1000" b="1" dirty="0">
                        <a:solidFill>
                          <a:schemeClr val="tx1"/>
                        </a:solidFill>
                        <a:effectLst/>
                        <a:latin typeface="+mn-lt"/>
                        <a:ea typeface="Arial Black"/>
                        <a:cs typeface="Arial Black"/>
                      </a:endParaRPr>
                    </a:p>
                    <a:p>
                      <a:pPr algn="ctr">
                        <a:spcAft>
                          <a:spcPts val="0"/>
                        </a:spcAft>
                      </a:pPr>
                      <a:r>
                        <a:rPr lang="tr-TR" sz="1000" b="1" dirty="0">
                          <a:solidFill>
                            <a:schemeClr val="tx1"/>
                          </a:solidFill>
                          <a:effectLst/>
                          <a:latin typeface="+mn-lt"/>
                          <a:ea typeface="Arial Black"/>
                          <a:cs typeface="Arial Black"/>
                        </a:rPr>
                        <a:t>Birim Disiplin Kurulu</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45679">
                <a:tc>
                  <a:txBody>
                    <a:bodyPr/>
                    <a:lstStyle/>
                    <a:p>
                      <a:pPr>
                        <a:spcAft>
                          <a:spcPts val="0"/>
                        </a:spcAft>
                      </a:pPr>
                      <a:endParaRPr lang="tr-TR" sz="1000" b="1" dirty="0">
                        <a:solidFill>
                          <a:schemeClr val="tx1"/>
                        </a:solidFill>
                        <a:effectLst/>
                        <a:latin typeface="+mn-lt"/>
                        <a:ea typeface="Arial Black"/>
                        <a:cs typeface="Arial Black"/>
                      </a:endParaRPr>
                    </a:p>
                    <a:p>
                      <a:pPr>
                        <a:spcAft>
                          <a:spcPts val="0"/>
                        </a:spcAft>
                      </a:pPr>
                      <a:r>
                        <a:rPr lang="tr-TR" sz="1000" b="1" dirty="0">
                          <a:solidFill>
                            <a:schemeClr val="tx1"/>
                          </a:solidFill>
                          <a:effectLst/>
                          <a:latin typeface="+mn-lt"/>
                          <a:ea typeface="Arial Black"/>
                          <a:cs typeface="Arial Black"/>
                        </a:rPr>
                        <a:t>     İdari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tr-TR" sz="1000" b="1" dirty="0">
                        <a:solidFill>
                          <a:schemeClr val="tx1"/>
                        </a:solidFill>
                        <a:effectLst/>
                        <a:latin typeface="+mn-lt"/>
                        <a:ea typeface="Arial Black"/>
                        <a:cs typeface="Arial Black"/>
                      </a:endParaRPr>
                    </a:p>
                    <a:p>
                      <a:pPr algn="ctr">
                        <a:spcAft>
                          <a:spcPts val="0"/>
                        </a:spcAft>
                      </a:pPr>
                      <a:r>
                        <a:rPr lang="tr-TR" sz="1000" b="1" dirty="0">
                          <a:solidFill>
                            <a:schemeClr val="tx1"/>
                          </a:solidFill>
                          <a:effectLst/>
                          <a:latin typeface="+mn-lt"/>
                          <a:ea typeface="Arial Black"/>
                          <a:cs typeface="Arial Black"/>
                        </a:rPr>
                        <a:t>Fakülte Sekreteri Yüksekokul Sekreteri</a:t>
                      </a:r>
                    </a:p>
                    <a:p>
                      <a:pPr algn="ctr">
                        <a:spcAft>
                          <a:spcPts val="0"/>
                        </a:spcAft>
                      </a:pPr>
                      <a:r>
                        <a:rPr lang="tr-TR" sz="1000" b="1" dirty="0">
                          <a:solidFill>
                            <a:schemeClr val="tx1"/>
                          </a:solidFill>
                          <a:effectLst/>
                          <a:latin typeface="+mn-lt"/>
                          <a:ea typeface="Arial Black"/>
                          <a:cs typeface="Arial Black"/>
                        </a:rPr>
                        <a:t>Enstitü Sekreteri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tr-TR" sz="1000" b="1" dirty="0">
                        <a:solidFill>
                          <a:schemeClr val="tx1"/>
                        </a:solidFill>
                        <a:effectLst/>
                        <a:latin typeface="+mn-lt"/>
                        <a:ea typeface="Arial Black"/>
                        <a:cs typeface="Arial Black"/>
                      </a:endParaRPr>
                    </a:p>
                    <a:p>
                      <a:pPr algn="ctr">
                        <a:spcAft>
                          <a:spcPts val="0"/>
                        </a:spcAft>
                      </a:pPr>
                      <a:r>
                        <a:rPr lang="tr-TR" sz="1000" b="1" dirty="0">
                          <a:solidFill>
                            <a:schemeClr val="tx1"/>
                          </a:solidFill>
                          <a:effectLst/>
                          <a:latin typeface="+mn-lt"/>
                          <a:ea typeface="Arial Black"/>
                          <a:cs typeface="Arial Black"/>
                        </a:rPr>
                        <a:t>-Aylıktan Kesme</a:t>
                      </a:r>
                    </a:p>
                    <a:p>
                      <a:pPr algn="ctr">
                        <a:spcAft>
                          <a:spcPts val="0"/>
                        </a:spcAft>
                      </a:pPr>
                      <a:r>
                        <a:rPr lang="tr-TR" sz="1000" b="1" dirty="0">
                          <a:solidFill>
                            <a:schemeClr val="tx1"/>
                          </a:solidFill>
                          <a:effectLst/>
                          <a:latin typeface="+mn-lt"/>
                          <a:ea typeface="Arial Black"/>
                          <a:cs typeface="Arial Black"/>
                        </a:rPr>
                        <a:t>-Kademe</a:t>
                      </a:r>
                      <a:r>
                        <a:rPr lang="tr-TR" sz="1000" b="1" baseline="0" dirty="0">
                          <a:solidFill>
                            <a:schemeClr val="tx1"/>
                          </a:solidFill>
                          <a:effectLst/>
                          <a:latin typeface="+mn-lt"/>
                          <a:ea typeface="Arial Black"/>
                          <a:cs typeface="Arial Black"/>
                        </a:rPr>
                        <a:t> </a:t>
                      </a:r>
                      <a:r>
                        <a:rPr lang="tr-TR" sz="1000" b="1" dirty="0">
                          <a:solidFill>
                            <a:schemeClr val="tx1"/>
                          </a:solidFill>
                          <a:effectLst/>
                          <a:latin typeface="+mn-lt"/>
                          <a:ea typeface="Arial Black"/>
                          <a:cs typeface="Arial Black"/>
                        </a:rPr>
                        <a:t>İlerlemesinin</a:t>
                      </a:r>
                    </a:p>
                    <a:p>
                      <a:pPr algn="ctr">
                        <a:spcAft>
                          <a:spcPts val="0"/>
                        </a:spcAft>
                      </a:pPr>
                      <a:r>
                        <a:rPr lang="tr-TR" sz="1000" b="1" dirty="0">
                          <a:solidFill>
                            <a:schemeClr val="tx1"/>
                          </a:solidFill>
                          <a:effectLst/>
                          <a:latin typeface="+mn-lt"/>
                          <a:ea typeface="Arial Black"/>
                          <a:cs typeface="Arial Black"/>
                        </a:rPr>
                        <a:t>Durdurulması</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tr-TR" sz="1000" b="1" dirty="0">
                        <a:solidFill>
                          <a:schemeClr val="tx1"/>
                        </a:solidFill>
                        <a:effectLst/>
                        <a:latin typeface="+mn-lt"/>
                        <a:ea typeface="Arial Black"/>
                        <a:cs typeface="Arial Black"/>
                      </a:endParaRPr>
                    </a:p>
                    <a:p>
                      <a:pPr algn="ctr">
                        <a:spcAft>
                          <a:spcPts val="0"/>
                        </a:spcAft>
                      </a:pPr>
                      <a:r>
                        <a:rPr lang="tr-TR" sz="1000" b="1" dirty="0">
                          <a:solidFill>
                            <a:schemeClr val="tx1"/>
                          </a:solidFill>
                          <a:effectLst/>
                          <a:latin typeface="+mn-lt"/>
                          <a:ea typeface="Arial Black"/>
                          <a:cs typeface="Arial Black"/>
                        </a:rPr>
                        <a:t>Birim Disiplin Kurulu</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tr-TR" sz="1000" b="1" dirty="0">
                        <a:solidFill>
                          <a:schemeClr val="tx1"/>
                        </a:solidFill>
                        <a:effectLst/>
                        <a:latin typeface="+mn-lt"/>
                        <a:ea typeface="Arial Black"/>
                        <a:cs typeface="Arial Black"/>
                      </a:endParaRPr>
                    </a:p>
                    <a:p>
                      <a:pPr algn="ctr">
                        <a:spcAft>
                          <a:spcPts val="0"/>
                        </a:spcAft>
                      </a:pPr>
                      <a:r>
                        <a:rPr lang="tr-TR" sz="1000" b="1" dirty="0">
                          <a:solidFill>
                            <a:schemeClr val="tx1"/>
                          </a:solidFill>
                          <a:effectLst/>
                          <a:latin typeface="+mn-lt"/>
                          <a:ea typeface="Arial Black"/>
                          <a:cs typeface="Arial Black"/>
                        </a:rPr>
                        <a:t>Üniversite Disiplin Kurulu</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480161">
                <a:tc>
                  <a:txBody>
                    <a:bodyPr/>
                    <a:lstStyle/>
                    <a:p>
                      <a:pPr>
                        <a:spcAft>
                          <a:spcPts val="0"/>
                        </a:spcAft>
                      </a:pPr>
                      <a:endParaRPr lang="tr-TR" sz="1000" b="1" dirty="0">
                        <a:solidFill>
                          <a:schemeClr val="tx1"/>
                        </a:solidFill>
                        <a:effectLst/>
                        <a:latin typeface="+mn-lt"/>
                        <a:ea typeface="Arial Black"/>
                        <a:cs typeface="Arial Black"/>
                      </a:endParaRPr>
                    </a:p>
                    <a:p>
                      <a:pPr>
                        <a:spcAft>
                          <a:spcPts val="0"/>
                        </a:spcAft>
                      </a:pPr>
                      <a:r>
                        <a:rPr lang="tr-TR" sz="1000" b="1" dirty="0">
                          <a:solidFill>
                            <a:schemeClr val="tx1"/>
                          </a:solidFill>
                          <a:effectLst/>
                          <a:latin typeface="+mn-lt"/>
                          <a:ea typeface="Arial Black"/>
                          <a:cs typeface="Arial Black"/>
                        </a:rPr>
                        <a:t>      İdari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tr-TR" sz="1000" b="1" dirty="0">
                        <a:solidFill>
                          <a:schemeClr val="tx1"/>
                        </a:solidFill>
                        <a:effectLst/>
                        <a:latin typeface="+mn-lt"/>
                        <a:ea typeface="Arial Black"/>
                        <a:cs typeface="Arial Black"/>
                      </a:endParaRPr>
                    </a:p>
                    <a:p>
                      <a:pPr algn="ctr">
                        <a:spcAft>
                          <a:spcPts val="0"/>
                        </a:spcAft>
                      </a:pPr>
                      <a:r>
                        <a:rPr lang="tr-TR" sz="1000" b="1" dirty="0">
                          <a:solidFill>
                            <a:schemeClr val="tx1"/>
                          </a:solidFill>
                          <a:effectLst/>
                          <a:latin typeface="+mn-lt"/>
                          <a:ea typeface="Arial Black"/>
                          <a:cs typeface="Arial Black"/>
                        </a:rPr>
                        <a:t>Fakülte Sekreteri Yüksekokul Sekreteri Enstitü Sekreteri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tr-TR" sz="1000" b="1" dirty="0">
                        <a:solidFill>
                          <a:schemeClr val="tx1"/>
                        </a:solidFill>
                        <a:effectLst/>
                        <a:latin typeface="+mn-lt"/>
                        <a:ea typeface="Arial Black"/>
                        <a:cs typeface="Arial Black"/>
                      </a:endParaRPr>
                    </a:p>
                    <a:p>
                      <a:pPr algn="ctr">
                        <a:spcAft>
                          <a:spcPts val="0"/>
                        </a:spcAft>
                      </a:pPr>
                      <a:r>
                        <a:rPr lang="tr-TR" sz="1000" b="1" dirty="0">
                          <a:solidFill>
                            <a:schemeClr val="tx1"/>
                          </a:solidFill>
                          <a:effectLst/>
                          <a:latin typeface="+mn-lt"/>
                          <a:ea typeface="Arial Black"/>
                          <a:cs typeface="Arial Black"/>
                        </a:rPr>
                        <a:t>Kamu Görevinden Çıkarma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tr-TR" sz="1000" b="1" dirty="0">
                        <a:solidFill>
                          <a:schemeClr val="tx1"/>
                        </a:solidFill>
                        <a:effectLst/>
                        <a:latin typeface="+mn-lt"/>
                        <a:ea typeface="Arial Black"/>
                        <a:cs typeface="Arial Black"/>
                      </a:endParaRPr>
                    </a:p>
                    <a:p>
                      <a:pPr algn="ctr">
                        <a:spcAft>
                          <a:spcPts val="0"/>
                        </a:spcAft>
                      </a:pPr>
                      <a:r>
                        <a:rPr lang="tr-TR" sz="1000" b="1" dirty="0">
                          <a:solidFill>
                            <a:schemeClr val="tx1"/>
                          </a:solidFill>
                          <a:effectLst/>
                          <a:latin typeface="+mn-lt"/>
                          <a:ea typeface="Arial Black"/>
                          <a:cs typeface="Arial Black"/>
                        </a:rPr>
                        <a:t>Yüksek Disiplin Kurulu</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b="1" dirty="0">
                          <a:solidFill>
                            <a:schemeClr val="tx1"/>
                          </a:solidFill>
                          <a:effectLst/>
                          <a:latin typeface="+mn-lt"/>
                          <a:ea typeface="Arial Black"/>
                          <a:cs typeface="Arial Black"/>
                        </a:rPr>
                        <a:t> Devlet memurluğundan çıkarma veya Üniversite Öğretim Mesleğinden çıkarma  cezasına karşı idari itiraz yolu bulunmadığından kararın tebliğinden itibaren 60 gün içinde idare mahkemesi nezdinde iptal davası gerekir.</a:t>
                      </a:r>
                    </a:p>
                    <a:p>
                      <a:pPr>
                        <a:spcAft>
                          <a:spcPts val="0"/>
                        </a:spcAft>
                      </a:pPr>
                      <a:endParaRPr lang="tr-TR" sz="1000" b="1" dirty="0">
                        <a:solidFill>
                          <a:schemeClr val="tx1"/>
                        </a:solidFill>
                        <a:effectLst/>
                        <a:latin typeface="+mn-lt"/>
                        <a:ea typeface="Arial Black"/>
                        <a:cs typeface="Arial Black"/>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5943322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kdörtgen 6"/>
          <p:cNvSpPr/>
          <p:nvPr/>
        </p:nvSpPr>
        <p:spPr>
          <a:xfrm>
            <a:off x="112127" y="10482"/>
            <a:ext cx="8881855" cy="634020"/>
          </a:xfrm>
          <a:prstGeom prst="rect">
            <a:avLst/>
          </a:prstGeom>
        </p:spPr>
        <p:txBody>
          <a:bodyPr wrap="none">
            <a:spAutoFit/>
          </a:bodyPr>
          <a:lstStyle/>
          <a:p>
            <a:pPr lvl="0" algn="ctr">
              <a:spcBef>
                <a:spcPct val="20000"/>
              </a:spcBef>
            </a:pPr>
            <a:r>
              <a:rPr lang="tr-TR" sz="1600" dirty="0"/>
              <a:t>2547 SAYILI YÜKSEKÖĞRETİM KANUNUNA GÖRE UNVAN VE STATÜ BAZLI DİSİPLİN CEZALARI VERECEK VE </a:t>
            </a:r>
          </a:p>
          <a:p>
            <a:pPr lvl="0" algn="ctr">
              <a:spcBef>
                <a:spcPct val="20000"/>
              </a:spcBef>
            </a:pPr>
            <a:r>
              <a:rPr lang="tr-TR" sz="1600" dirty="0"/>
              <a:t>İTİRAZLARI DEĞERLENDİRECEK MAKAMLAR</a:t>
            </a:r>
          </a:p>
        </p:txBody>
      </p:sp>
      <p:graphicFrame>
        <p:nvGraphicFramePr>
          <p:cNvPr id="3" name="Tablo 2"/>
          <p:cNvGraphicFramePr>
            <a:graphicFrameLocks noGrp="1"/>
          </p:cNvGraphicFramePr>
          <p:nvPr>
            <p:extLst>
              <p:ext uri="{D42A27DB-BD31-4B8C-83A1-F6EECF244321}">
                <p14:modId xmlns:p14="http://schemas.microsoft.com/office/powerpoint/2010/main" val="478733858"/>
              </p:ext>
            </p:extLst>
          </p:nvPr>
        </p:nvGraphicFramePr>
        <p:xfrm>
          <a:off x="323528" y="836712"/>
          <a:ext cx="8568952" cy="5952025"/>
        </p:xfrm>
        <a:graphic>
          <a:graphicData uri="http://schemas.openxmlformats.org/drawingml/2006/table">
            <a:tbl>
              <a:tblPr firstRow="1" firstCol="1" lastRow="1" lastCol="1" bandRow="1" bandCol="1"/>
              <a:tblGrid>
                <a:gridCol w="1120564">
                  <a:extLst>
                    <a:ext uri="{9D8B030D-6E8A-4147-A177-3AD203B41FA5}">
                      <a16:colId xmlns:a16="http://schemas.microsoft.com/office/drawing/2014/main" val="20000"/>
                    </a:ext>
                  </a:extLst>
                </a:gridCol>
                <a:gridCol w="1819795">
                  <a:extLst>
                    <a:ext uri="{9D8B030D-6E8A-4147-A177-3AD203B41FA5}">
                      <a16:colId xmlns:a16="http://schemas.microsoft.com/office/drawing/2014/main" val="20001"/>
                    </a:ext>
                  </a:extLst>
                </a:gridCol>
                <a:gridCol w="2369432">
                  <a:extLst>
                    <a:ext uri="{9D8B030D-6E8A-4147-A177-3AD203B41FA5}">
                      <a16:colId xmlns:a16="http://schemas.microsoft.com/office/drawing/2014/main" val="20002"/>
                    </a:ext>
                  </a:extLst>
                </a:gridCol>
                <a:gridCol w="1586718">
                  <a:extLst>
                    <a:ext uri="{9D8B030D-6E8A-4147-A177-3AD203B41FA5}">
                      <a16:colId xmlns:a16="http://schemas.microsoft.com/office/drawing/2014/main" val="20003"/>
                    </a:ext>
                  </a:extLst>
                </a:gridCol>
                <a:gridCol w="1672443">
                  <a:extLst>
                    <a:ext uri="{9D8B030D-6E8A-4147-A177-3AD203B41FA5}">
                      <a16:colId xmlns:a16="http://schemas.microsoft.com/office/drawing/2014/main" val="20004"/>
                    </a:ext>
                  </a:extLst>
                </a:gridCol>
              </a:tblGrid>
              <a:tr h="464536">
                <a:tc>
                  <a:txBody>
                    <a:bodyPr/>
                    <a:lstStyle/>
                    <a:p>
                      <a:pPr marL="519430" algn="ctr">
                        <a:spcBef>
                          <a:spcPts val="405"/>
                        </a:spcBef>
                        <a:spcAft>
                          <a:spcPts val="0"/>
                        </a:spcAft>
                      </a:pPr>
                      <a:endParaRPr lang="tr-TR" sz="1000" b="1" dirty="0">
                        <a:solidFill>
                          <a:schemeClr val="tx1"/>
                        </a:solidFill>
                        <a:effectLst/>
                        <a:latin typeface="+mn-lt"/>
                        <a:ea typeface="Arial Black"/>
                        <a:cs typeface="Times New Roman" panose="02020603050405020304" pitchFamily="18" charset="0"/>
                      </a:endParaRPr>
                    </a:p>
                    <a:p>
                      <a:pPr marL="519430" algn="l">
                        <a:spcBef>
                          <a:spcPts val="405"/>
                        </a:spcBef>
                        <a:spcAft>
                          <a:spcPts val="0"/>
                        </a:spcAft>
                      </a:pPr>
                      <a:r>
                        <a:rPr lang="tr-TR" sz="1000" b="1" dirty="0" smtClean="0">
                          <a:solidFill>
                            <a:schemeClr val="tx1"/>
                          </a:solidFill>
                          <a:effectLst/>
                          <a:latin typeface="+mn-lt"/>
                          <a:ea typeface="Arial Black"/>
                          <a:cs typeface="Times New Roman" panose="02020603050405020304" pitchFamily="18" charset="0"/>
                        </a:rPr>
                        <a:t>STATÜSÜ</a:t>
                      </a:r>
                      <a:endParaRPr lang="tr-TR" sz="1000" b="1" dirty="0">
                        <a:solidFill>
                          <a:schemeClr val="tx1"/>
                        </a:solidFill>
                        <a:effectLst/>
                        <a:latin typeface="+mn-lt"/>
                        <a:ea typeface="Arial Black"/>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gn="ctr">
                        <a:spcBef>
                          <a:spcPts val="405"/>
                        </a:spcBef>
                        <a:spcAft>
                          <a:spcPts val="0"/>
                        </a:spcAft>
                      </a:pPr>
                      <a:endParaRPr lang="tr-TR" sz="1000" b="1" dirty="0">
                        <a:solidFill>
                          <a:schemeClr val="tx1"/>
                        </a:solidFill>
                        <a:effectLst/>
                        <a:latin typeface="+mn-lt"/>
                        <a:ea typeface="Arial Black"/>
                        <a:cs typeface="Times New Roman" panose="02020603050405020304" pitchFamily="18" charset="0"/>
                      </a:endParaRPr>
                    </a:p>
                    <a:p>
                      <a:pPr marL="67945" algn="ctr">
                        <a:spcBef>
                          <a:spcPts val="405"/>
                        </a:spcBef>
                        <a:spcAft>
                          <a:spcPts val="0"/>
                        </a:spcAft>
                      </a:pPr>
                      <a:r>
                        <a:rPr lang="tr-TR" sz="1000" b="1" dirty="0">
                          <a:solidFill>
                            <a:schemeClr val="tx1"/>
                          </a:solidFill>
                          <a:effectLst/>
                          <a:latin typeface="+mn-lt"/>
                          <a:ea typeface="Arial Black"/>
                          <a:cs typeface="Times New Roman" panose="02020603050405020304" pitchFamily="18" charset="0"/>
                        </a:rPr>
                        <a:t>UNVANI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215" algn="ctr">
                        <a:spcBef>
                          <a:spcPts val="405"/>
                        </a:spcBef>
                        <a:spcAft>
                          <a:spcPts val="0"/>
                        </a:spcAft>
                      </a:pPr>
                      <a:endParaRPr lang="tr-TR" sz="1000" b="1" dirty="0">
                        <a:solidFill>
                          <a:schemeClr val="tx1"/>
                        </a:solidFill>
                        <a:effectLst/>
                        <a:latin typeface="+mn-lt"/>
                        <a:ea typeface="Arial Black"/>
                        <a:cs typeface="Times New Roman" panose="02020603050405020304" pitchFamily="18" charset="0"/>
                      </a:endParaRPr>
                    </a:p>
                    <a:p>
                      <a:pPr marL="69215" algn="ctr">
                        <a:spcBef>
                          <a:spcPts val="405"/>
                        </a:spcBef>
                        <a:spcAft>
                          <a:spcPts val="0"/>
                        </a:spcAft>
                      </a:pPr>
                      <a:r>
                        <a:rPr lang="tr-TR" sz="1000" b="1" dirty="0">
                          <a:solidFill>
                            <a:schemeClr val="tx1"/>
                          </a:solidFill>
                          <a:effectLst/>
                          <a:latin typeface="+mn-lt"/>
                          <a:ea typeface="Arial Black"/>
                          <a:cs typeface="Times New Roman" panose="02020603050405020304" pitchFamily="18" charset="0"/>
                        </a:rPr>
                        <a:t>ALDIĞI CEZA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gn="ctr">
                        <a:lnSpc>
                          <a:spcPts val="1660"/>
                        </a:lnSpc>
                        <a:spcBef>
                          <a:spcPts val="60"/>
                        </a:spcBef>
                        <a:spcAft>
                          <a:spcPts val="0"/>
                        </a:spcAft>
                      </a:pPr>
                      <a:r>
                        <a:rPr lang="tr-TR" sz="1000" b="1" dirty="0">
                          <a:solidFill>
                            <a:schemeClr val="tx1"/>
                          </a:solidFill>
                          <a:effectLst/>
                          <a:latin typeface="+mn-lt"/>
                          <a:ea typeface="Arial Black"/>
                          <a:cs typeface="Times New Roman" panose="02020603050405020304" pitchFamily="18" charset="0"/>
                        </a:rPr>
                        <a:t>CEZAYI VERMEYE YETKİLİ KURUL VEYA MAKAM</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gn="ctr">
                        <a:spcBef>
                          <a:spcPts val="405"/>
                        </a:spcBef>
                        <a:spcAft>
                          <a:spcPts val="0"/>
                        </a:spcAft>
                      </a:pPr>
                      <a:endParaRPr lang="tr-TR" sz="1000" b="1" dirty="0">
                        <a:solidFill>
                          <a:schemeClr val="tx1"/>
                        </a:solidFill>
                        <a:effectLst/>
                        <a:latin typeface="+mn-lt"/>
                        <a:ea typeface="Arial Black"/>
                        <a:cs typeface="Times New Roman" panose="02020603050405020304" pitchFamily="18" charset="0"/>
                      </a:endParaRPr>
                    </a:p>
                    <a:p>
                      <a:pPr marL="67945" algn="ctr">
                        <a:spcBef>
                          <a:spcPts val="405"/>
                        </a:spcBef>
                        <a:spcAft>
                          <a:spcPts val="0"/>
                        </a:spcAft>
                      </a:pPr>
                      <a:r>
                        <a:rPr lang="tr-TR" sz="1000" b="1" dirty="0">
                          <a:solidFill>
                            <a:schemeClr val="tx1"/>
                          </a:solidFill>
                          <a:effectLst/>
                          <a:latin typeface="+mn-lt"/>
                          <a:ea typeface="Arial Black"/>
                          <a:cs typeface="Times New Roman" panose="02020603050405020304" pitchFamily="18" charset="0"/>
                        </a:rPr>
                        <a:t>İTİRAZ MAKAMI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61054">
                <a:tc>
                  <a:txBody>
                    <a:bodyPr/>
                    <a:lstStyle/>
                    <a:p>
                      <a:pPr marL="69850">
                        <a:spcBef>
                          <a:spcPts val="150"/>
                        </a:spcBef>
                        <a:spcAft>
                          <a:spcPts val="0"/>
                        </a:spcAft>
                      </a:pPr>
                      <a:r>
                        <a:rPr lang="tr-TR" sz="1000" b="1" dirty="0">
                          <a:solidFill>
                            <a:schemeClr val="tx1"/>
                          </a:solidFill>
                          <a:effectLst/>
                          <a:latin typeface="+mn-lt"/>
                          <a:ea typeface="Arial Black"/>
                          <a:cs typeface="Times New Roman" panose="02020603050405020304" pitchFamily="18" charset="0"/>
                        </a:rPr>
                        <a:t>İdari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60960">
                        <a:lnSpc>
                          <a:spcPct val="111000"/>
                        </a:lnSpc>
                        <a:spcBef>
                          <a:spcPts val="150"/>
                        </a:spcBef>
                        <a:spcAft>
                          <a:spcPts val="0"/>
                        </a:spcAft>
                        <a:tabLst>
                          <a:tab pos="860425" algn="l"/>
                          <a:tab pos="1858645" algn="l"/>
                        </a:tabLst>
                      </a:pPr>
                      <a:r>
                        <a:rPr lang="tr-TR" sz="1000" b="1" dirty="0">
                          <a:solidFill>
                            <a:schemeClr val="tx1"/>
                          </a:solidFill>
                          <a:effectLst/>
                          <a:latin typeface="+mn-lt"/>
                          <a:ea typeface="Arial Black"/>
                          <a:cs typeface="Times New Roman" panose="02020603050405020304" pitchFamily="18" charset="0"/>
                        </a:rPr>
                        <a:t>Fakülte </a:t>
                      </a:r>
                      <a:r>
                        <a:rPr lang="tr-TR" sz="1000" b="1" dirty="0" smtClean="0">
                          <a:solidFill>
                            <a:schemeClr val="tx1"/>
                          </a:solidFill>
                          <a:effectLst/>
                          <a:latin typeface="+mn-lt"/>
                          <a:ea typeface="Arial Black"/>
                          <a:cs typeface="Times New Roman" panose="02020603050405020304" pitchFamily="18" charset="0"/>
                        </a:rPr>
                        <a:t>veya Yüksekokullarda </a:t>
                      </a:r>
                      <a:r>
                        <a:rPr lang="tr-TR" sz="1000" b="1" dirty="0">
                          <a:solidFill>
                            <a:schemeClr val="tx1"/>
                          </a:solidFill>
                          <a:effectLst/>
                          <a:latin typeface="+mn-lt"/>
                          <a:ea typeface="Arial Black"/>
                          <a:cs typeface="Times New Roman" panose="02020603050405020304" pitchFamily="18" charset="0"/>
                        </a:rPr>
                        <a:t>görevli 657 sayılı </a:t>
                      </a:r>
                      <a:r>
                        <a:rPr lang="tr-TR" sz="1000" b="1" dirty="0" err="1">
                          <a:solidFill>
                            <a:schemeClr val="tx1"/>
                          </a:solidFill>
                          <a:effectLst/>
                          <a:latin typeface="+mn-lt"/>
                          <a:ea typeface="Arial Black"/>
                          <a:cs typeface="Times New Roman" panose="02020603050405020304" pitchFamily="18" charset="0"/>
                        </a:rPr>
                        <a:t>DMK’ya</a:t>
                      </a:r>
                      <a:endParaRPr lang="tr-TR" sz="1000" b="1" dirty="0">
                        <a:solidFill>
                          <a:schemeClr val="tx1"/>
                        </a:solidFill>
                        <a:effectLst/>
                        <a:latin typeface="+mn-lt"/>
                        <a:ea typeface="Arial Black"/>
                        <a:cs typeface="Times New Roman" panose="02020603050405020304" pitchFamily="18" charset="0"/>
                      </a:endParaRPr>
                    </a:p>
                    <a:p>
                      <a:pPr marL="67945" marR="60960">
                        <a:lnSpc>
                          <a:spcPct val="111000"/>
                        </a:lnSpc>
                        <a:spcBef>
                          <a:spcPts val="150"/>
                        </a:spcBef>
                        <a:spcAft>
                          <a:spcPts val="0"/>
                        </a:spcAft>
                        <a:tabLst>
                          <a:tab pos="860425" algn="l"/>
                          <a:tab pos="1858645" algn="l"/>
                        </a:tabLst>
                      </a:pPr>
                      <a:r>
                        <a:rPr lang="tr-TR" sz="1000" b="1" dirty="0">
                          <a:solidFill>
                            <a:schemeClr val="tx1"/>
                          </a:solidFill>
                          <a:effectLst/>
                          <a:latin typeface="+mn-lt"/>
                          <a:ea typeface="Arial Black"/>
                          <a:cs typeface="Times New Roman" panose="02020603050405020304" pitchFamily="18" charset="0"/>
                        </a:rPr>
                        <a:t>tabi idari kadrolar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215">
                        <a:spcBef>
                          <a:spcPts val="150"/>
                        </a:spcBef>
                        <a:spcAft>
                          <a:spcPts val="0"/>
                        </a:spcAft>
                      </a:pPr>
                      <a:r>
                        <a:rPr lang="tr-TR" sz="1000" b="1" dirty="0">
                          <a:solidFill>
                            <a:schemeClr val="tx1"/>
                          </a:solidFill>
                          <a:effectLst/>
                          <a:latin typeface="+mn-lt"/>
                          <a:ea typeface="Arial Black"/>
                          <a:cs typeface="Times New Roman" panose="02020603050405020304" pitchFamily="18" charset="0"/>
                        </a:rPr>
                        <a:t>-Uyarma</a:t>
                      </a:r>
                    </a:p>
                    <a:p>
                      <a:pPr marL="69215">
                        <a:spcBef>
                          <a:spcPts val="175"/>
                        </a:spcBef>
                        <a:spcAft>
                          <a:spcPts val="0"/>
                        </a:spcAft>
                      </a:pPr>
                      <a:r>
                        <a:rPr lang="tr-TR" sz="1000" b="1" dirty="0">
                          <a:solidFill>
                            <a:schemeClr val="tx1"/>
                          </a:solidFill>
                          <a:effectLst/>
                          <a:latin typeface="+mn-lt"/>
                          <a:ea typeface="Arial Black"/>
                          <a:cs typeface="Times New Roman" panose="02020603050405020304" pitchFamily="18" charset="0"/>
                        </a:rPr>
                        <a:t>-Kınama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60325" algn="just">
                        <a:lnSpc>
                          <a:spcPct val="111000"/>
                        </a:lnSpc>
                        <a:spcBef>
                          <a:spcPts val="150"/>
                        </a:spcBef>
                        <a:spcAft>
                          <a:spcPts val="0"/>
                        </a:spcAft>
                      </a:pPr>
                      <a:r>
                        <a:rPr lang="tr-TR" sz="1000" b="1" dirty="0">
                          <a:solidFill>
                            <a:schemeClr val="tx1"/>
                          </a:solidFill>
                          <a:effectLst/>
                          <a:latin typeface="+mn-lt"/>
                          <a:ea typeface="Arial Black"/>
                          <a:cs typeface="Times New Roman" panose="02020603050405020304" pitchFamily="18" charset="0"/>
                        </a:rPr>
                        <a:t>Sıralı disiplin amiri olarak birim sekreterinin teklifi üzerine ilgili Dekan veya Müdür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spcBef>
                          <a:spcPts val="150"/>
                        </a:spcBef>
                        <a:spcAft>
                          <a:spcPts val="0"/>
                        </a:spcAft>
                      </a:pPr>
                      <a:r>
                        <a:rPr lang="tr-TR" sz="1000" b="1">
                          <a:solidFill>
                            <a:schemeClr val="tx1"/>
                          </a:solidFill>
                          <a:effectLst/>
                          <a:latin typeface="+mn-lt"/>
                          <a:ea typeface="Arial Black"/>
                          <a:cs typeface="Times New Roman" panose="02020603050405020304" pitchFamily="18" charset="0"/>
                        </a:rPr>
                        <a:t>Birim Disiplin Kurulu</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066698">
                <a:tc>
                  <a:txBody>
                    <a:bodyPr/>
                    <a:lstStyle/>
                    <a:p>
                      <a:pPr marL="69850">
                        <a:spcBef>
                          <a:spcPts val="170"/>
                        </a:spcBef>
                        <a:spcAft>
                          <a:spcPts val="0"/>
                        </a:spcAft>
                      </a:pPr>
                      <a:r>
                        <a:rPr lang="tr-TR" sz="1000" b="1">
                          <a:solidFill>
                            <a:schemeClr val="tx1"/>
                          </a:solidFill>
                          <a:effectLst/>
                          <a:latin typeface="+mn-lt"/>
                          <a:ea typeface="Arial Black"/>
                          <a:cs typeface="Times New Roman" panose="02020603050405020304" pitchFamily="18" charset="0"/>
                        </a:rPr>
                        <a:t>İdari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60960">
                        <a:lnSpc>
                          <a:spcPct val="110000"/>
                        </a:lnSpc>
                        <a:spcBef>
                          <a:spcPts val="0"/>
                        </a:spcBef>
                        <a:spcAft>
                          <a:spcPts val="0"/>
                        </a:spcAft>
                        <a:tabLst>
                          <a:tab pos="633095" algn="l"/>
                          <a:tab pos="1039495" algn="l"/>
                        </a:tabLst>
                      </a:pPr>
                      <a:r>
                        <a:rPr lang="tr-TR" sz="1000" b="1" dirty="0">
                          <a:solidFill>
                            <a:schemeClr val="tx1"/>
                          </a:solidFill>
                          <a:effectLst/>
                          <a:latin typeface="+mn-lt"/>
                          <a:ea typeface="Arial Black"/>
                          <a:cs typeface="Times New Roman" panose="02020603050405020304" pitchFamily="18" charset="0"/>
                        </a:rPr>
                        <a:t>Fakülte</a:t>
                      </a:r>
                      <a:r>
                        <a:rPr lang="tr-TR" sz="1000" b="1" baseline="0" dirty="0">
                          <a:solidFill>
                            <a:schemeClr val="tx1"/>
                          </a:solidFill>
                          <a:effectLst/>
                          <a:latin typeface="+mn-lt"/>
                          <a:ea typeface="Arial Black"/>
                          <a:cs typeface="Times New Roman" panose="02020603050405020304" pitchFamily="18" charset="0"/>
                        </a:rPr>
                        <a:t> </a:t>
                      </a:r>
                      <a:r>
                        <a:rPr lang="tr-TR" sz="1000" b="1" dirty="0" smtClean="0">
                          <a:solidFill>
                            <a:schemeClr val="tx1"/>
                          </a:solidFill>
                          <a:effectLst/>
                          <a:latin typeface="+mn-lt"/>
                          <a:ea typeface="Arial Black"/>
                          <a:cs typeface="Times New Roman" panose="02020603050405020304" pitchFamily="18" charset="0"/>
                        </a:rPr>
                        <a:t>veya </a:t>
                      </a:r>
                      <a:r>
                        <a:rPr lang="tr-TR" sz="1000" b="1" spc="-5" dirty="0" smtClean="0">
                          <a:solidFill>
                            <a:schemeClr val="tx1"/>
                          </a:solidFill>
                          <a:effectLst/>
                          <a:latin typeface="+mn-lt"/>
                          <a:ea typeface="Arial Black"/>
                          <a:cs typeface="Times New Roman" panose="02020603050405020304" pitchFamily="18" charset="0"/>
                        </a:rPr>
                        <a:t>Yüksekokullarda </a:t>
                      </a:r>
                      <a:r>
                        <a:rPr lang="tr-TR" sz="1000" b="1" dirty="0">
                          <a:solidFill>
                            <a:schemeClr val="tx1"/>
                          </a:solidFill>
                          <a:effectLst/>
                          <a:latin typeface="+mn-lt"/>
                          <a:ea typeface="Arial Black"/>
                          <a:cs typeface="Times New Roman" panose="02020603050405020304" pitchFamily="18" charset="0"/>
                        </a:rPr>
                        <a:t>görevli</a:t>
                      </a:r>
                      <a:r>
                        <a:rPr lang="tr-TR" sz="1000" b="1" spc="-55" dirty="0">
                          <a:solidFill>
                            <a:schemeClr val="tx1"/>
                          </a:solidFill>
                          <a:effectLst/>
                          <a:latin typeface="+mn-lt"/>
                          <a:ea typeface="Arial Black"/>
                          <a:cs typeface="Times New Roman" panose="02020603050405020304" pitchFamily="18" charset="0"/>
                        </a:rPr>
                        <a:t> </a:t>
                      </a:r>
                      <a:r>
                        <a:rPr lang="tr-TR" sz="1000" b="1" dirty="0">
                          <a:solidFill>
                            <a:schemeClr val="tx1"/>
                          </a:solidFill>
                          <a:effectLst/>
                          <a:latin typeface="+mn-lt"/>
                          <a:ea typeface="Arial Black"/>
                          <a:cs typeface="Times New Roman" panose="02020603050405020304" pitchFamily="18" charset="0"/>
                        </a:rPr>
                        <a:t>657</a:t>
                      </a:r>
                      <a:r>
                        <a:rPr lang="tr-TR" sz="1000" b="1" spc="-100" dirty="0">
                          <a:solidFill>
                            <a:schemeClr val="tx1"/>
                          </a:solidFill>
                          <a:effectLst/>
                          <a:latin typeface="+mn-lt"/>
                          <a:ea typeface="Arial Black"/>
                          <a:cs typeface="Times New Roman" panose="02020603050405020304" pitchFamily="18" charset="0"/>
                        </a:rPr>
                        <a:t> </a:t>
                      </a:r>
                      <a:r>
                        <a:rPr lang="tr-TR" sz="1000" b="1" dirty="0">
                          <a:solidFill>
                            <a:schemeClr val="tx1"/>
                          </a:solidFill>
                          <a:effectLst/>
                          <a:latin typeface="+mn-lt"/>
                          <a:ea typeface="Arial Black"/>
                          <a:cs typeface="Times New Roman" panose="02020603050405020304" pitchFamily="18" charset="0"/>
                        </a:rPr>
                        <a:t>sayılı</a:t>
                      </a:r>
                      <a:r>
                        <a:rPr lang="tr-TR" sz="1000" b="1" spc="-100" dirty="0">
                          <a:solidFill>
                            <a:schemeClr val="tx1"/>
                          </a:solidFill>
                          <a:effectLst/>
                          <a:latin typeface="+mn-lt"/>
                          <a:ea typeface="Arial Black"/>
                          <a:cs typeface="Times New Roman" panose="02020603050405020304" pitchFamily="18" charset="0"/>
                        </a:rPr>
                        <a:t> </a:t>
                      </a:r>
                      <a:r>
                        <a:rPr lang="tr-TR" sz="1000" b="1" dirty="0" err="1">
                          <a:solidFill>
                            <a:schemeClr val="tx1"/>
                          </a:solidFill>
                          <a:effectLst/>
                          <a:latin typeface="+mn-lt"/>
                          <a:ea typeface="Arial Black"/>
                          <a:cs typeface="Times New Roman" panose="02020603050405020304" pitchFamily="18" charset="0"/>
                        </a:rPr>
                        <a:t>DMK’ya</a:t>
                      </a:r>
                      <a:endParaRPr lang="tr-TR" sz="1000" b="1" dirty="0">
                        <a:solidFill>
                          <a:schemeClr val="tx1"/>
                        </a:solidFill>
                        <a:effectLst/>
                        <a:latin typeface="+mn-lt"/>
                        <a:ea typeface="Arial Black"/>
                        <a:cs typeface="Times New Roman" panose="02020603050405020304" pitchFamily="18" charset="0"/>
                      </a:endParaRPr>
                    </a:p>
                    <a:p>
                      <a:pPr marL="67945">
                        <a:lnSpc>
                          <a:spcPts val="1320"/>
                        </a:lnSpc>
                        <a:spcBef>
                          <a:spcPts val="175"/>
                        </a:spcBef>
                        <a:spcAft>
                          <a:spcPts val="0"/>
                        </a:spcAft>
                      </a:pPr>
                      <a:r>
                        <a:rPr lang="tr-TR" sz="1000" b="1" dirty="0">
                          <a:solidFill>
                            <a:schemeClr val="tx1"/>
                          </a:solidFill>
                          <a:effectLst/>
                          <a:latin typeface="+mn-lt"/>
                          <a:ea typeface="Arial Black"/>
                          <a:cs typeface="Times New Roman" panose="02020603050405020304" pitchFamily="18" charset="0"/>
                        </a:rPr>
                        <a:t>tabi idari kadrolar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215">
                        <a:spcBef>
                          <a:spcPts val="170"/>
                        </a:spcBef>
                        <a:spcAft>
                          <a:spcPts val="0"/>
                        </a:spcAft>
                      </a:pPr>
                      <a:r>
                        <a:rPr lang="tr-TR" sz="1000" b="1" dirty="0">
                          <a:solidFill>
                            <a:schemeClr val="tx1"/>
                          </a:solidFill>
                          <a:effectLst/>
                          <a:latin typeface="+mn-lt"/>
                          <a:ea typeface="Arial Black"/>
                          <a:cs typeface="Times New Roman" panose="02020603050405020304" pitchFamily="18" charset="0"/>
                        </a:rPr>
                        <a:t>-Aylıktan Kesme</a:t>
                      </a:r>
                    </a:p>
                    <a:p>
                      <a:pPr marL="69215">
                        <a:spcBef>
                          <a:spcPts val="170"/>
                        </a:spcBef>
                        <a:spcAft>
                          <a:spcPts val="0"/>
                        </a:spcAft>
                      </a:pPr>
                      <a:endParaRPr lang="tr-TR" sz="1000" b="1" dirty="0">
                        <a:solidFill>
                          <a:schemeClr val="tx1"/>
                        </a:solidFill>
                        <a:effectLst/>
                        <a:latin typeface="+mn-lt"/>
                        <a:ea typeface="Arial Black"/>
                        <a:cs typeface="Times New Roman" panose="02020603050405020304" pitchFamily="18" charset="0"/>
                      </a:endParaRPr>
                    </a:p>
                    <a:p>
                      <a:pPr marL="69215">
                        <a:spcBef>
                          <a:spcPts val="170"/>
                        </a:spcBef>
                        <a:spcAft>
                          <a:spcPts val="0"/>
                        </a:spcAft>
                      </a:pPr>
                      <a:endParaRPr lang="tr-TR" sz="1000" b="1" dirty="0">
                        <a:solidFill>
                          <a:schemeClr val="tx1"/>
                        </a:solidFill>
                        <a:effectLst/>
                        <a:latin typeface="+mn-lt"/>
                        <a:ea typeface="Arial Black"/>
                        <a:cs typeface="Times New Roman" panose="02020603050405020304" pitchFamily="18" charset="0"/>
                      </a:endParaRPr>
                    </a:p>
                    <a:p>
                      <a:pPr marL="69215" marR="60325">
                        <a:lnSpc>
                          <a:spcPct val="111000"/>
                        </a:lnSpc>
                        <a:spcBef>
                          <a:spcPts val="160"/>
                        </a:spcBef>
                        <a:spcAft>
                          <a:spcPts val="0"/>
                        </a:spcAft>
                        <a:tabLst>
                          <a:tab pos="1873250" algn="l"/>
                        </a:tabLst>
                      </a:pPr>
                      <a:r>
                        <a:rPr lang="tr-TR" sz="1000" b="1" dirty="0">
                          <a:solidFill>
                            <a:schemeClr val="tx1"/>
                          </a:solidFill>
                          <a:effectLst/>
                          <a:latin typeface="+mn-lt"/>
                          <a:ea typeface="Arial Black"/>
                          <a:cs typeface="Times New Roman" panose="02020603050405020304" pitchFamily="18" charset="0"/>
                        </a:rPr>
                        <a:t>-Kademe </a:t>
                      </a:r>
                      <a:r>
                        <a:rPr lang="tr-TR" sz="1000" b="1" spc="-15" dirty="0">
                          <a:solidFill>
                            <a:schemeClr val="tx1"/>
                          </a:solidFill>
                          <a:effectLst/>
                          <a:latin typeface="+mn-lt"/>
                          <a:ea typeface="Arial Black"/>
                          <a:cs typeface="Times New Roman" panose="02020603050405020304" pitchFamily="18" charset="0"/>
                        </a:rPr>
                        <a:t>İlerlemesinin </a:t>
                      </a:r>
                      <a:r>
                        <a:rPr lang="tr-TR" sz="1000" b="1" dirty="0">
                          <a:solidFill>
                            <a:schemeClr val="tx1"/>
                          </a:solidFill>
                          <a:effectLst/>
                          <a:latin typeface="+mn-lt"/>
                          <a:ea typeface="Arial Black"/>
                          <a:cs typeface="Times New Roman" panose="02020603050405020304" pitchFamily="18" charset="0"/>
                        </a:rPr>
                        <a:t>Durdurulması</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spcBef>
                          <a:spcPts val="170"/>
                        </a:spcBef>
                        <a:spcAft>
                          <a:spcPts val="0"/>
                        </a:spcAft>
                      </a:pPr>
                      <a:r>
                        <a:rPr lang="tr-TR" sz="1000" b="1" dirty="0">
                          <a:solidFill>
                            <a:schemeClr val="tx1"/>
                          </a:solidFill>
                          <a:effectLst/>
                          <a:latin typeface="+mn-lt"/>
                          <a:ea typeface="Arial Black"/>
                          <a:cs typeface="Times New Roman" panose="02020603050405020304" pitchFamily="18" charset="0"/>
                        </a:rPr>
                        <a:t>Birim Disiplin Kurulu</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spcBef>
                          <a:spcPts val="170"/>
                        </a:spcBef>
                        <a:spcAft>
                          <a:spcPts val="0"/>
                        </a:spcAft>
                      </a:pPr>
                      <a:r>
                        <a:rPr lang="tr-TR" sz="1000" b="1" dirty="0">
                          <a:solidFill>
                            <a:schemeClr val="tx1"/>
                          </a:solidFill>
                          <a:effectLst/>
                          <a:latin typeface="+mn-lt"/>
                          <a:ea typeface="Arial Black"/>
                          <a:cs typeface="Times New Roman" panose="02020603050405020304" pitchFamily="18" charset="0"/>
                        </a:rPr>
                        <a:t>Üniversite Disiplin Kurulu</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87417">
                <a:tc>
                  <a:txBody>
                    <a:bodyPr/>
                    <a:lstStyle/>
                    <a:p>
                      <a:pPr marL="69850">
                        <a:spcBef>
                          <a:spcPts val="235"/>
                        </a:spcBef>
                        <a:spcAft>
                          <a:spcPts val="0"/>
                        </a:spcAft>
                      </a:pPr>
                      <a:r>
                        <a:rPr lang="tr-TR" sz="1000" b="1">
                          <a:solidFill>
                            <a:schemeClr val="tx1"/>
                          </a:solidFill>
                          <a:effectLst/>
                          <a:latin typeface="+mn-lt"/>
                          <a:ea typeface="Arial Black"/>
                          <a:cs typeface="Times New Roman" panose="02020603050405020304" pitchFamily="18" charset="0"/>
                        </a:rPr>
                        <a:t>İdari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60960">
                        <a:lnSpc>
                          <a:spcPct val="110000"/>
                        </a:lnSpc>
                        <a:spcBef>
                          <a:spcPts val="235"/>
                        </a:spcBef>
                        <a:spcAft>
                          <a:spcPts val="0"/>
                        </a:spcAft>
                        <a:tabLst>
                          <a:tab pos="633095" algn="l"/>
                          <a:tab pos="1039495" algn="l"/>
                        </a:tabLst>
                      </a:pPr>
                      <a:r>
                        <a:rPr lang="tr-TR" sz="1000" b="1" dirty="0">
                          <a:solidFill>
                            <a:schemeClr val="tx1"/>
                          </a:solidFill>
                          <a:effectLst/>
                          <a:latin typeface="+mn-lt"/>
                          <a:ea typeface="Arial Black"/>
                          <a:cs typeface="Times New Roman" panose="02020603050405020304" pitchFamily="18" charset="0"/>
                        </a:rPr>
                        <a:t>Fakülte </a:t>
                      </a:r>
                      <a:r>
                        <a:rPr lang="tr-TR" sz="1000" b="1" dirty="0" smtClean="0">
                          <a:solidFill>
                            <a:schemeClr val="tx1"/>
                          </a:solidFill>
                          <a:effectLst/>
                          <a:latin typeface="+mn-lt"/>
                          <a:ea typeface="Arial Black"/>
                          <a:cs typeface="Times New Roman" panose="02020603050405020304" pitchFamily="18" charset="0"/>
                        </a:rPr>
                        <a:t>veya Yüksekokullarda </a:t>
                      </a:r>
                      <a:r>
                        <a:rPr lang="tr-TR" sz="1000" b="1" dirty="0">
                          <a:solidFill>
                            <a:schemeClr val="tx1"/>
                          </a:solidFill>
                          <a:effectLst/>
                          <a:latin typeface="+mn-lt"/>
                          <a:ea typeface="Arial Black"/>
                          <a:cs typeface="Times New Roman" panose="02020603050405020304" pitchFamily="18" charset="0"/>
                        </a:rPr>
                        <a:t>görevli 657 sayılı </a:t>
                      </a:r>
                      <a:r>
                        <a:rPr lang="tr-TR" sz="1000" b="1" dirty="0" err="1">
                          <a:solidFill>
                            <a:schemeClr val="tx1"/>
                          </a:solidFill>
                          <a:effectLst/>
                          <a:latin typeface="+mn-lt"/>
                          <a:ea typeface="Arial Black"/>
                          <a:cs typeface="Times New Roman" panose="02020603050405020304" pitchFamily="18" charset="0"/>
                        </a:rPr>
                        <a:t>DMK’ya</a:t>
                      </a:r>
                      <a:endParaRPr lang="tr-TR" sz="1000" b="1" dirty="0">
                        <a:solidFill>
                          <a:schemeClr val="tx1"/>
                        </a:solidFill>
                        <a:effectLst/>
                        <a:latin typeface="+mn-lt"/>
                        <a:ea typeface="Arial Black"/>
                        <a:cs typeface="Times New Roman" panose="02020603050405020304" pitchFamily="18" charset="0"/>
                      </a:endParaRPr>
                    </a:p>
                    <a:p>
                      <a:pPr marL="67945" marR="60960">
                        <a:lnSpc>
                          <a:spcPct val="110000"/>
                        </a:lnSpc>
                        <a:spcBef>
                          <a:spcPts val="235"/>
                        </a:spcBef>
                        <a:spcAft>
                          <a:spcPts val="0"/>
                        </a:spcAft>
                        <a:tabLst>
                          <a:tab pos="633095" algn="l"/>
                          <a:tab pos="1039495" algn="l"/>
                        </a:tabLst>
                      </a:pPr>
                      <a:r>
                        <a:rPr lang="tr-TR" sz="1000" b="1" dirty="0">
                          <a:solidFill>
                            <a:schemeClr val="tx1"/>
                          </a:solidFill>
                          <a:effectLst/>
                          <a:latin typeface="+mn-lt"/>
                          <a:ea typeface="Arial Black"/>
                          <a:cs typeface="Times New Roman" panose="02020603050405020304" pitchFamily="18" charset="0"/>
                        </a:rPr>
                        <a:t>tabi idari kadrolar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215">
                        <a:spcBef>
                          <a:spcPts val="235"/>
                        </a:spcBef>
                        <a:spcAft>
                          <a:spcPts val="0"/>
                        </a:spcAft>
                      </a:pPr>
                      <a:r>
                        <a:rPr lang="tr-TR" sz="1000" b="1" dirty="0">
                          <a:solidFill>
                            <a:schemeClr val="tx1"/>
                          </a:solidFill>
                          <a:effectLst/>
                          <a:latin typeface="+mn-lt"/>
                          <a:ea typeface="Arial Black"/>
                          <a:cs typeface="Times New Roman" panose="02020603050405020304" pitchFamily="18" charset="0"/>
                        </a:rPr>
                        <a:t>Kamu Görevinden Çıkarma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spcBef>
                          <a:spcPts val="235"/>
                        </a:spcBef>
                        <a:spcAft>
                          <a:spcPts val="0"/>
                        </a:spcAft>
                      </a:pPr>
                      <a:r>
                        <a:rPr lang="tr-TR" sz="1000" b="1" dirty="0">
                          <a:solidFill>
                            <a:schemeClr val="tx1"/>
                          </a:solidFill>
                          <a:effectLst/>
                          <a:latin typeface="+mn-lt"/>
                          <a:ea typeface="Arial Black"/>
                          <a:cs typeface="Times New Roman" panose="02020603050405020304" pitchFamily="18" charset="0"/>
                        </a:rPr>
                        <a:t>Yüksek Disiplin Kurulu</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spcBef>
                          <a:spcPts val="235"/>
                        </a:spcBef>
                        <a:spcAft>
                          <a:spcPts val="0"/>
                        </a:spcAft>
                      </a:pPr>
                      <a:r>
                        <a:rPr lang="tr-TR" sz="1000" b="1" dirty="0">
                          <a:solidFill>
                            <a:schemeClr val="tx1"/>
                          </a:solidFill>
                          <a:effectLst/>
                          <a:latin typeface="+mn-lt"/>
                          <a:ea typeface="Arial Black"/>
                          <a:cs typeface="Times New Roman" panose="02020603050405020304" pitchFamily="18" charset="0"/>
                        </a:rPr>
                        <a:t> Devlet memurluğundan çıkarma cezasına karşı idari itiraz yolu bulunmadığından kararın tebliğinden itibaren 60 gün içinde idare mahkemesi nezdinde iptal davası gerekir.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55472">
                <a:tc>
                  <a:txBody>
                    <a:bodyPr/>
                    <a:lstStyle/>
                    <a:p>
                      <a:pPr marL="69850">
                        <a:spcBef>
                          <a:spcPts val="220"/>
                        </a:spcBef>
                        <a:spcAft>
                          <a:spcPts val="0"/>
                        </a:spcAft>
                      </a:pPr>
                      <a:r>
                        <a:rPr lang="tr-TR" sz="1000" b="1">
                          <a:solidFill>
                            <a:schemeClr val="tx1"/>
                          </a:solidFill>
                          <a:effectLst/>
                          <a:latin typeface="+mn-lt"/>
                          <a:ea typeface="Arial Black"/>
                          <a:cs typeface="Times New Roman" panose="02020603050405020304" pitchFamily="18" charset="0"/>
                        </a:rPr>
                        <a:t>İdari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spcBef>
                          <a:spcPts val="220"/>
                        </a:spcBef>
                        <a:spcAft>
                          <a:spcPts val="0"/>
                        </a:spcAft>
                      </a:pPr>
                      <a:r>
                        <a:rPr lang="tr-TR" sz="1000" b="1">
                          <a:solidFill>
                            <a:schemeClr val="tx1"/>
                          </a:solidFill>
                          <a:effectLst/>
                          <a:latin typeface="+mn-lt"/>
                          <a:ea typeface="Arial Black"/>
                          <a:cs typeface="Times New Roman" panose="02020603050405020304" pitchFamily="18" charset="0"/>
                        </a:rPr>
                        <a:t>Genel Sekreter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215">
                        <a:spcBef>
                          <a:spcPts val="220"/>
                        </a:spcBef>
                        <a:spcAft>
                          <a:spcPts val="0"/>
                        </a:spcAft>
                      </a:pPr>
                      <a:r>
                        <a:rPr lang="tr-TR" sz="1000" b="1">
                          <a:solidFill>
                            <a:schemeClr val="tx1"/>
                          </a:solidFill>
                          <a:effectLst/>
                          <a:latin typeface="+mn-lt"/>
                          <a:ea typeface="Arial Black"/>
                          <a:cs typeface="Times New Roman" panose="02020603050405020304" pitchFamily="18" charset="0"/>
                        </a:rPr>
                        <a:t>-Uyarma</a:t>
                      </a:r>
                    </a:p>
                    <a:p>
                      <a:pPr marL="69215">
                        <a:lnSpc>
                          <a:spcPts val="1320"/>
                        </a:lnSpc>
                        <a:spcBef>
                          <a:spcPts val="175"/>
                        </a:spcBef>
                        <a:spcAft>
                          <a:spcPts val="0"/>
                        </a:spcAft>
                      </a:pPr>
                      <a:r>
                        <a:rPr lang="tr-TR" sz="1000" b="1">
                          <a:solidFill>
                            <a:schemeClr val="tx1"/>
                          </a:solidFill>
                          <a:effectLst/>
                          <a:latin typeface="+mn-lt"/>
                          <a:ea typeface="Arial Black"/>
                          <a:cs typeface="Times New Roman" panose="02020603050405020304" pitchFamily="18" charset="0"/>
                        </a:rPr>
                        <a:t>-Kınama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spcBef>
                          <a:spcPts val="220"/>
                        </a:spcBef>
                        <a:spcAft>
                          <a:spcPts val="0"/>
                        </a:spcAft>
                      </a:pPr>
                      <a:r>
                        <a:rPr lang="tr-TR" sz="1000" b="1" dirty="0">
                          <a:solidFill>
                            <a:schemeClr val="tx1"/>
                          </a:solidFill>
                          <a:effectLst/>
                          <a:latin typeface="+mn-lt"/>
                          <a:ea typeface="Arial Black"/>
                          <a:cs typeface="Times New Roman" panose="02020603050405020304" pitchFamily="18" charset="0"/>
                        </a:rPr>
                        <a:t>Rektör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spcBef>
                          <a:spcPts val="220"/>
                        </a:spcBef>
                        <a:spcAft>
                          <a:spcPts val="0"/>
                        </a:spcAft>
                      </a:pPr>
                      <a:r>
                        <a:rPr lang="tr-TR" sz="1000" b="1" dirty="0">
                          <a:solidFill>
                            <a:schemeClr val="tx1"/>
                          </a:solidFill>
                          <a:effectLst/>
                          <a:latin typeface="+mn-lt"/>
                          <a:ea typeface="Arial Black"/>
                          <a:cs typeface="Times New Roman" panose="02020603050405020304" pitchFamily="18" charset="0"/>
                        </a:rPr>
                        <a:t>Üniversite Disiplin Kurulu</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24648">
                <a:tc>
                  <a:txBody>
                    <a:bodyPr/>
                    <a:lstStyle/>
                    <a:p>
                      <a:pPr marL="69850">
                        <a:spcBef>
                          <a:spcPts val="220"/>
                        </a:spcBef>
                        <a:spcAft>
                          <a:spcPts val="0"/>
                        </a:spcAft>
                      </a:pPr>
                      <a:r>
                        <a:rPr lang="tr-TR" sz="1000" b="1">
                          <a:solidFill>
                            <a:schemeClr val="tx1"/>
                          </a:solidFill>
                          <a:effectLst/>
                          <a:latin typeface="+mn-lt"/>
                          <a:ea typeface="Arial Black"/>
                          <a:cs typeface="Times New Roman" panose="02020603050405020304" pitchFamily="18" charset="0"/>
                        </a:rPr>
                        <a:t>İdari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spcBef>
                          <a:spcPts val="220"/>
                        </a:spcBef>
                        <a:spcAft>
                          <a:spcPts val="0"/>
                        </a:spcAft>
                      </a:pPr>
                      <a:r>
                        <a:rPr lang="tr-TR" sz="1000" b="1" dirty="0">
                          <a:solidFill>
                            <a:schemeClr val="tx1"/>
                          </a:solidFill>
                          <a:effectLst/>
                          <a:latin typeface="+mn-lt"/>
                          <a:ea typeface="Arial Black"/>
                          <a:cs typeface="Times New Roman" panose="02020603050405020304" pitchFamily="18" charset="0"/>
                        </a:rPr>
                        <a:t>Genel Sekreter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215">
                        <a:spcBef>
                          <a:spcPts val="220"/>
                        </a:spcBef>
                        <a:spcAft>
                          <a:spcPts val="0"/>
                        </a:spcAft>
                      </a:pPr>
                      <a:r>
                        <a:rPr lang="tr-TR" sz="1000" b="1" dirty="0">
                          <a:solidFill>
                            <a:schemeClr val="tx1"/>
                          </a:solidFill>
                          <a:effectLst/>
                          <a:latin typeface="+mn-lt"/>
                          <a:ea typeface="Arial Black"/>
                          <a:cs typeface="Times New Roman" panose="02020603050405020304" pitchFamily="18" charset="0"/>
                        </a:rPr>
                        <a:t>-</a:t>
                      </a:r>
                      <a:r>
                        <a:rPr lang="nl-NL" sz="1000" b="1" dirty="0">
                          <a:solidFill>
                            <a:schemeClr val="tx1"/>
                          </a:solidFill>
                          <a:effectLst/>
                          <a:latin typeface="+mn-lt"/>
                          <a:ea typeface="Arial Black"/>
                          <a:cs typeface="Times New Roman" panose="02020603050405020304" pitchFamily="18" charset="0"/>
                        </a:rPr>
                        <a:t>-Aylıktan Kesme</a:t>
                      </a:r>
                    </a:p>
                    <a:p>
                      <a:pPr marL="69215">
                        <a:spcBef>
                          <a:spcPts val="220"/>
                        </a:spcBef>
                        <a:spcAft>
                          <a:spcPts val="0"/>
                        </a:spcAft>
                      </a:pPr>
                      <a:r>
                        <a:rPr lang="nl-NL" sz="1000" b="1" dirty="0">
                          <a:solidFill>
                            <a:schemeClr val="tx1"/>
                          </a:solidFill>
                          <a:effectLst/>
                          <a:latin typeface="+mn-lt"/>
                          <a:ea typeface="Arial Black"/>
                          <a:cs typeface="Times New Roman" panose="02020603050405020304" pitchFamily="18" charset="0"/>
                        </a:rPr>
                        <a:t>-Kademe İlerlemesinin Durdurulması</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spcBef>
                          <a:spcPts val="220"/>
                        </a:spcBef>
                        <a:spcAft>
                          <a:spcPts val="0"/>
                        </a:spcAft>
                      </a:pPr>
                      <a:r>
                        <a:rPr lang="tr-TR" sz="1000" b="1" dirty="0">
                          <a:solidFill>
                            <a:schemeClr val="tx1"/>
                          </a:solidFill>
                          <a:effectLst/>
                          <a:latin typeface="+mn-lt"/>
                          <a:ea typeface="Arial Black"/>
                          <a:cs typeface="Times New Roman" panose="02020603050405020304" pitchFamily="18" charset="0"/>
                        </a:rPr>
                        <a:t>Üniversite Disiplin Kurulu</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spcBef>
                          <a:spcPts val="235"/>
                        </a:spcBef>
                        <a:spcAft>
                          <a:spcPts val="0"/>
                        </a:spcAft>
                      </a:pPr>
                      <a:r>
                        <a:rPr lang="tr-TR" sz="1000" b="1" dirty="0">
                          <a:solidFill>
                            <a:schemeClr val="tx1"/>
                          </a:solidFill>
                          <a:effectLst/>
                          <a:latin typeface="+mn-lt"/>
                          <a:ea typeface="Arial Black"/>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35620">
                <a:tc>
                  <a:txBody>
                    <a:bodyPr/>
                    <a:lstStyle/>
                    <a:p>
                      <a:pPr marL="69850">
                        <a:spcBef>
                          <a:spcPts val="235"/>
                        </a:spcBef>
                        <a:spcAft>
                          <a:spcPts val="0"/>
                        </a:spcAft>
                      </a:pPr>
                      <a:r>
                        <a:rPr lang="tr-TR" sz="1000" b="1">
                          <a:solidFill>
                            <a:schemeClr val="tx1"/>
                          </a:solidFill>
                          <a:effectLst/>
                          <a:latin typeface="+mn-lt"/>
                          <a:ea typeface="Arial Black"/>
                          <a:cs typeface="Times New Roman" panose="02020603050405020304" pitchFamily="18" charset="0"/>
                        </a:rPr>
                        <a:t>İdari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spcBef>
                          <a:spcPts val="235"/>
                        </a:spcBef>
                        <a:spcAft>
                          <a:spcPts val="0"/>
                        </a:spcAft>
                      </a:pPr>
                      <a:r>
                        <a:rPr lang="tr-TR" sz="1000" b="1">
                          <a:solidFill>
                            <a:schemeClr val="tx1"/>
                          </a:solidFill>
                          <a:effectLst/>
                          <a:latin typeface="+mn-lt"/>
                          <a:ea typeface="Arial Black"/>
                          <a:cs typeface="Times New Roman" panose="02020603050405020304" pitchFamily="18" charset="0"/>
                        </a:rPr>
                        <a:t>Genel Sekreter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215">
                        <a:spcBef>
                          <a:spcPts val="235"/>
                        </a:spcBef>
                        <a:spcAft>
                          <a:spcPts val="0"/>
                        </a:spcAft>
                      </a:pPr>
                      <a:r>
                        <a:rPr lang="tr-TR" sz="1000" b="1">
                          <a:solidFill>
                            <a:schemeClr val="tx1"/>
                          </a:solidFill>
                          <a:effectLst/>
                          <a:latin typeface="+mn-lt"/>
                          <a:ea typeface="Arial Black"/>
                          <a:cs typeface="Times New Roman" panose="02020603050405020304" pitchFamily="18" charset="0"/>
                        </a:rPr>
                        <a:t>Kamu Görevinden Çıkarma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spcBef>
                          <a:spcPts val="235"/>
                        </a:spcBef>
                        <a:spcAft>
                          <a:spcPts val="0"/>
                        </a:spcAft>
                      </a:pPr>
                      <a:r>
                        <a:rPr lang="tr-TR" sz="1000" b="1">
                          <a:solidFill>
                            <a:schemeClr val="tx1"/>
                          </a:solidFill>
                          <a:effectLst/>
                          <a:latin typeface="+mn-lt"/>
                          <a:ea typeface="Arial Black"/>
                          <a:cs typeface="Times New Roman" panose="02020603050405020304" pitchFamily="18" charset="0"/>
                        </a:rPr>
                        <a:t>Yüksek Disiplin Kurulu</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spcBef>
                          <a:spcPts val="235"/>
                        </a:spcBef>
                        <a:spcAft>
                          <a:spcPts val="0"/>
                        </a:spcAft>
                      </a:pPr>
                      <a:r>
                        <a:rPr lang="tr-TR" sz="1000" b="1" dirty="0">
                          <a:solidFill>
                            <a:schemeClr val="tx1"/>
                          </a:solidFill>
                          <a:effectLst/>
                          <a:latin typeface="+mn-lt"/>
                          <a:ea typeface="Arial Black"/>
                          <a:cs typeface="Times New Roman" panose="02020603050405020304" pitchFamily="18" charset="0"/>
                        </a:rPr>
                        <a:t> Devlet memurluğundan çıkarma cezasına karşı idari itiraz yolu bulunmadığından kararın tebliğinden itibaren 60 gün içinde idare mahkemesi nezdinde iptal davası gerekir.</a:t>
                      </a:r>
                    </a:p>
                    <a:p>
                      <a:pPr marL="67945">
                        <a:spcBef>
                          <a:spcPts val="235"/>
                        </a:spcBef>
                        <a:spcAft>
                          <a:spcPts val="0"/>
                        </a:spcAft>
                      </a:pPr>
                      <a:endParaRPr lang="tr-TR" sz="1000" b="1" dirty="0">
                        <a:solidFill>
                          <a:schemeClr val="tx1"/>
                        </a:solidFill>
                        <a:effectLst/>
                        <a:latin typeface="+mn-lt"/>
                        <a:ea typeface="Arial Black"/>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063442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kdörtgen 6"/>
          <p:cNvSpPr/>
          <p:nvPr/>
        </p:nvSpPr>
        <p:spPr>
          <a:xfrm>
            <a:off x="112127" y="10482"/>
            <a:ext cx="8881855" cy="634020"/>
          </a:xfrm>
          <a:prstGeom prst="rect">
            <a:avLst/>
          </a:prstGeom>
        </p:spPr>
        <p:txBody>
          <a:bodyPr wrap="none">
            <a:spAutoFit/>
          </a:bodyPr>
          <a:lstStyle/>
          <a:p>
            <a:pPr lvl="0" algn="ctr">
              <a:spcBef>
                <a:spcPct val="20000"/>
              </a:spcBef>
            </a:pPr>
            <a:r>
              <a:rPr lang="tr-TR" sz="1600" dirty="0"/>
              <a:t>2547 SAYILI YÜKSEKÖĞRETİM KANUNUNA GÖRE UNVAN VE STATÜ BAZLI DİSİPLİN CEZALARI VERECEK VE </a:t>
            </a:r>
          </a:p>
          <a:p>
            <a:pPr lvl="0" algn="ctr">
              <a:spcBef>
                <a:spcPct val="20000"/>
              </a:spcBef>
            </a:pPr>
            <a:r>
              <a:rPr lang="tr-TR" sz="1600" dirty="0"/>
              <a:t>İTİRAZLARI DEĞERLENDİRECEK MAKAMLAR</a:t>
            </a:r>
          </a:p>
        </p:txBody>
      </p:sp>
      <p:graphicFrame>
        <p:nvGraphicFramePr>
          <p:cNvPr id="2" name="Tablo 1"/>
          <p:cNvGraphicFramePr>
            <a:graphicFrameLocks noGrp="1"/>
          </p:cNvGraphicFramePr>
          <p:nvPr>
            <p:extLst>
              <p:ext uri="{D42A27DB-BD31-4B8C-83A1-F6EECF244321}">
                <p14:modId xmlns:p14="http://schemas.microsoft.com/office/powerpoint/2010/main" val="3833634205"/>
              </p:ext>
            </p:extLst>
          </p:nvPr>
        </p:nvGraphicFramePr>
        <p:xfrm>
          <a:off x="251521" y="836712"/>
          <a:ext cx="8640958" cy="5400600"/>
        </p:xfrm>
        <a:graphic>
          <a:graphicData uri="http://schemas.openxmlformats.org/drawingml/2006/table">
            <a:tbl>
              <a:tblPr firstRow="1" firstCol="1" lastRow="1" lastCol="1" bandRow="1" bandCol="1"/>
              <a:tblGrid>
                <a:gridCol w="1129981">
                  <a:extLst>
                    <a:ext uri="{9D8B030D-6E8A-4147-A177-3AD203B41FA5}">
                      <a16:colId xmlns:a16="http://schemas.microsoft.com/office/drawing/2014/main" val="20000"/>
                    </a:ext>
                  </a:extLst>
                </a:gridCol>
                <a:gridCol w="1835087">
                  <a:extLst>
                    <a:ext uri="{9D8B030D-6E8A-4147-A177-3AD203B41FA5}">
                      <a16:colId xmlns:a16="http://schemas.microsoft.com/office/drawing/2014/main" val="20001"/>
                    </a:ext>
                  </a:extLst>
                </a:gridCol>
                <a:gridCol w="2389343">
                  <a:extLst>
                    <a:ext uri="{9D8B030D-6E8A-4147-A177-3AD203B41FA5}">
                      <a16:colId xmlns:a16="http://schemas.microsoft.com/office/drawing/2014/main" val="20002"/>
                    </a:ext>
                  </a:extLst>
                </a:gridCol>
                <a:gridCol w="1600052">
                  <a:extLst>
                    <a:ext uri="{9D8B030D-6E8A-4147-A177-3AD203B41FA5}">
                      <a16:colId xmlns:a16="http://schemas.microsoft.com/office/drawing/2014/main" val="20003"/>
                    </a:ext>
                  </a:extLst>
                </a:gridCol>
                <a:gridCol w="1686495">
                  <a:extLst>
                    <a:ext uri="{9D8B030D-6E8A-4147-A177-3AD203B41FA5}">
                      <a16:colId xmlns:a16="http://schemas.microsoft.com/office/drawing/2014/main" val="20004"/>
                    </a:ext>
                  </a:extLst>
                </a:gridCol>
              </a:tblGrid>
              <a:tr h="507032">
                <a:tc>
                  <a:txBody>
                    <a:bodyPr/>
                    <a:lstStyle/>
                    <a:p>
                      <a:pPr marL="519430" algn="ctr">
                        <a:spcBef>
                          <a:spcPts val="405"/>
                        </a:spcBef>
                        <a:spcAft>
                          <a:spcPts val="0"/>
                        </a:spcAft>
                      </a:pPr>
                      <a:r>
                        <a:rPr lang="tr-TR" sz="900" b="1" dirty="0">
                          <a:solidFill>
                            <a:schemeClr val="tx1"/>
                          </a:solidFill>
                          <a:effectLst/>
                          <a:latin typeface="Arial"/>
                          <a:ea typeface="Arial Black"/>
                          <a:cs typeface="Arial Black"/>
                        </a:rPr>
                        <a:t>STATÜSÜ</a:t>
                      </a:r>
                      <a:endParaRPr lang="tr-TR" sz="900" dirty="0">
                        <a:solidFill>
                          <a:schemeClr val="tx1"/>
                        </a:solidFill>
                        <a:effectLst/>
                        <a:latin typeface="Arial Black"/>
                        <a:ea typeface="Arial Black"/>
                        <a:cs typeface="Arial Black"/>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gn="ctr">
                        <a:spcBef>
                          <a:spcPts val="405"/>
                        </a:spcBef>
                        <a:spcAft>
                          <a:spcPts val="0"/>
                        </a:spcAft>
                      </a:pPr>
                      <a:r>
                        <a:rPr lang="tr-TR" sz="900" b="1" dirty="0">
                          <a:solidFill>
                            <a:schemeClr val="tx1"/>
                          </a:solidFill>
                          <a:effectLst/>
                          <a:latin typeface="Arial"/>
                          <a:ea typeface="Arial Black"/>
                          <a:cs typeface="Arial Black"/>
                        </a:rPr>
                        <a:t>UNVANI</a:t>
                      </a:r>
                      <a:endParaRPr lang="tr-TR" sz="900" dirty="0">
                        <a:solidFill>
                          <a:schemeClr val="tx1"/>
                        </a:solidFill>
                        <a:effectLst/>
                        <a:latin typeface="Arial Black"/>
                        <a:ea typeface="Arial Black"/>
                        <a:cs typeface="Arial Black"/>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215" algn="ctr">
                        <a:spcBef>
                          <a:spcPts val="405"/>
                        </a:spcBef>
                        <a:spcAft>
                          <a:spcPts val="0"/>
                        </a:spcAft>
                      </a:pPr>
                      <a:r>
                        <a:rPr lang="tr-TR" sz="900" b="1" dirty="0">
                          <a:solidFill>
                            <a:schemeClr val="tx1"/>
                          </a:solidFill>
                          <a:effectLst/>
                          <a:latin typeface="Arial"/>
                          <a:ea typeface="Arial Black"/>
                          <a:cs typeface="Arial Black"/>
                        </a:rPr>
                        <a:t>ALDIĞI CEZA</a:t>
                      </a:r>
                      <a:endParaRPr lang="tr-TR" sz="900" dirty="0">
                        <a:solidFill>
                          <a:schemeClr val="tx1"/>
                        </a:solidFill>
                        <a:effectLst/>
                        <a:latin typeface="Arial Black"/>
                        <a:ea typeface="Arial Black"/>
                        <a:cs typeface="Arial Black"/>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gn="ctr">
                        <a:lnSpc>
                          <a:spcPts val="1660"/>
                        </a:lnSpc>
                        <a:spcBef>
                          <a:spcPts val="60"/>
                        </a:spcBef>
                        <a:spcAft>
                          <a:spcPts val="0"/>
                        </a:spcAft>
                      </a:pPr>
                      <a:r>
                        <a:rPr lang="tr-TR" sz="900" b="1" dirty="0">
                          <a:solidFill>
                            <a:schemeClr val="tx1"/>
                          </a:solidFill>
                          <a:effectLst/>
                          <a:latin typeface="Arial"/>
                          <a:ea typeface="Arial Black"/>
                          <a:cs typeface="Arial Black"/>
                        </a:rPr>
                        <a:t>CEZAYI VERMEYE YETKİLİ KURUL VEYA MAKAM</a:t>
                      </a:r>
                      <a:endParaRPr lang="tr-TR" sz="900" dirty="0">
                        <a:solidFill>
                          <a:schemeClr val="tx1"/>
                        </a:solidFill>
                        <a:effectLst/>
                        <a:latin typeface="Arial Black"/>
                        <a:ea typeface="Arial Black"/>
                        <a:cs typeface="Arial Black"/>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gn="ctr">
                        <a:spcBef>
                          <a:spcPts val="405"/>
                        </a:spcBef>
                        <a:spcAft>
                          <a:spcPts val="0"/>
                        </a:spcAft>
                      </a:pPr>
                      <a:r>
                        <a:rPr lang="tr-TR" sz="900" b="1" dirty="0">
                          <a:solidFill>
                            <a:schemeClr val="tx1"/>
                          </a:solidFill>
                          <a:effectLst/>
                          <a:latin typeface="Arial"/>
                          <a:ea typeface="Arial Black"/>
                          <a:cs typeface="Arial Black"/>
                        </a:rPr>
                        <a:t>İTİRAZ MAKAMI</a:t>
                      </a:r>
                      <a:endParaRPr lang="tr-TR" sz="900" dirty="0">
                        <a:solidFill>
                          <a:schemeClr val="tx1"/>
                        </a:solidFill>
                        <a:effectLst/>
                        <a:latin typeface="Arial Black"/>
                        <a:ea typeface="Arial Black"/>
                        <a:cs typeface="Arial Black"/>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25618">
                <a:tc>
                  <a:txBody>
                    <a:bodyPr/>
                    <a:lstStyle/>
                    <a:p>
                      <a:pPr marL="69850">
                        <a:spcBef>
                          <a:spcPts val="150"/>
                        </a:spcBef>
                        <a:spcAft>
                          <a:spcPts val="0"/>
                        </a:spcAft>
                      </a:pPr>
                      <a:r>
                        <a:rPr lang="tr-TR" sz="900">
                          <a:solidFill>
                            <a:schemeClr val="tx1"/>
                          </a:solidFill>
                          <a:effectLst/>
                          <a:latin typeface="Arial Black"/>
                          <a:ea typeface="Arial Black"/>
                          <a:cs typeface="Arial Black"/>
                        </a:rPr>
                        <a:t>İdari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60325" algn="just">
                        <a:lnSpc>
                          <a:spcPct val="110000"/>
                        </a:lnSpc>
                        <a:spcBef>
                          <a:spcPts val="150"/>
                        </a:spcBef>
                        <a:spcAft>
                          <a:spcPts val="0"/>
                        </a:spcAft>
                        <a:tabLst>
                          <a:tab pos="1245235" algn="l"/>
                        </a:tabLst>
                      </a:pPr>
                      <a:r>
                        <a:rPr lang="tr-TR" sz="900" dirty="0">
                          <a:solidFill>
                            <a:schemeClr val="tx1"/>
                          </a:solidFill>
                          <a:effectLst/>
                          <a:latin typeface="Arial Black"/>
                          <a:ea typeface="Arial Black"/>
                          <a:cs typeface="Arial Black"/>
                        </a:rPr>
                        <a:t>Rektörlüğe bağlı tüm birimler</a:t>
                      </a:r>
                    </a:p>
                    <a:p>
                      <a:pPr marL="67945" marR="60325" algn="l">
                        <a:lnSpc>
                          <a:spcPct val="110000"/>
                        </a:lnSpc>
                        <a:spcBef>
                          <a:spcPts val="150"/>
                        </a:spcBef>
                        <a:spcAft>
                          <a:spcPts val="0"/>
                        </a:spcAft>
                        <a:tabLst>
                          <a:tab pos="1245235" algn="l"/>
                        </a:tabLst>
                      </a:pPr>
                      <a:r>
                        <a:rPr lang="tr-TR" sz="900" dirty="0">
                          <a:solidFill>
                            <a:schemeClr val="tx1"/>
                          </a:solidFill>
                          <a:effectLst/>
                          <a:latin typeface="Arial Black"/>
                          <a:ea typeface="Arial Black"/>
                          <a:cs typeface="Arial Black"/>
                        </a:rPr>
                        <a:t>(Daire</a:t>
                      </a:r>
                      <a:r>
                        <a:rPr lang="tr-TR" sz="900" baseline="0" dirty="0">
                          <a:solidFill>
                            <a:schemeClr val="tx1"/>
                          </a:solidFill>
                          <a:effectLst/>
                          <a:latin typeface="Arial Black"/>
                          <a:ea typeface="Arial Black"/>
                          <a:cs typeface="Arial Black"/>
                        </a:rPr>
                        <a:t> </a:t>
                      </a:r>
                      <a:r>
                        <a:rPr lang="tr-TR" sz="900" spc="-5" dirty="0">
                          <a:solidFill>
                            <a:schemeClr val="tx1"/>
                          </a:solidFill>
                          <a:effectLst/>
                          <a:latin typeface="Arial Black"/>
                          <a:ea typeface="Arial Black"/>
                          <a:cs typeface="Arial Black"/>
                        </a:rPr>
                        <a:t>Başkanlıkları, </a:t>
                      </a:r>
                      <a:r>
                        <a:rPr lang="tr-TR" sz="900" dirty="0">
                          <a:solidFill>
                            <a:schemeClr val="tx1"/>
                          </a:solidFill>
                          <a:effectLst/>
                          <a:latin typeface="Arial Black"/>
                          <a:ea typeface="Arial Black"/>
                          <a:cs typeface="Arial Black"/>
                        </a:rPr>
                        <a:t>Koordinatörlükler, Merkez Müdürlüklerinde</a:t>
                      </a:r>
                      <a:r>
                        <a:rPr lang="tr-TR" sz="900" spc="-170" dirty="0">
                          <a:solidFill>
                            <a:schemeClr val="tx1"/>
                          </a:solidFill>
                          <a:effectLst/>
                          <a:latin typeface="Arial Black"/>
                          <a:ea typeface="Arial Black"/>
                          <a:cs typeface="Arial Black"/>
                        </a:rPr>
                        <a:t> </a:t>
                      </a:r>
                      <a:r>
                        <a:rPr lang="tr-TR" sz="900" dirty="0">
                          <a:solidFill>
                            <a:schemeClr val="tx1"/>
                          </a:solidFill>
                          <a:effectLst/>
                          <a:latin typeface="Arial Black"/>
                          <a:ea typeface="Arial Black"/>
                          <a:cs typeface="Arial Black"/>
                        </a:rPr>
                        <a:t>görevli</a:t>
                      </a:r>
                      <a:r>
                        <a:rPr lang="tr-TR" sz="900" spc="-175" dirty="0">
                          <a:solidFill>
                            <a:schemeClr val="tx1"/>
                          </a:solidFill>
                          <a:effectLst/>
                          <a:latin typeface="Arial Black"/>
                          <a:ea typeface="Arial Black"/>
                          <a:cs typeface="Arial Black"/>
                        </a:rPr>
                        <a:t> </a:t>
                      </a:r>
                      <a:r>
                        <a:rPr lang="tr-TR" sz="900" dirty="0">
                          <a:solidFill>
                            <a:schemeClr val="tx1"/>
                          </a:solidFill>
                          <a:effectLst/>
                          <a:latin typeface="Arial Black"/>
                          <a:ea typeface="Arial Black"/>
                          <a:cs typeface="Arial Black"/>
                        </a:rPr>
                        <a:t>Memur, Bilgisayar</a:t>
                      </a:r>
                      <a:r>
                        <a:rPr lang="tr-TR" sz="900" spc="-95" dirty="0">
                          <a:solidFill>
                            <a:schemeClr val="tx1"/>
                          </a:solidFill>
                          <a:effectLst/>
                          <a:latin typeface="Arial Black"/>
                          <a:ea typeface="Arial Black"/>
                          <a:cs typeface="Arial Black"/>
                        </a:rPr>
                        <a:t> </a:t>
                      </a:r>
                      <a:r>
                        <a:rPr lang="tr-TR" sz="900" dirty="0">
                          <a:solidFill>
                            <a:schemeClr val="tx1"/>
                          </a:solidFill>
                          <a:effectLst/>
                          <a:latin typeface="Arial Black"/>
                          <a:ea typeface="Arial Black"/>
                          <a:cs typeface="Arial Black"/>
                        </a:rPr>
                        <a:t>İşletmeni,</a:t>
                      </a:r>
                    </a:p>
                    <a:p>
                      <a:pPr marL="67945" marR="61595" algn="l">
                        <a:lnSpc>
                          <a:spcPct val="110000"/>
                        </a:lnSpc>
                        <a:spcBef>
                          <a:spcPts val="45"/>
                        </a:spcBef>
                        <a:spcAft>
                          <a:spcPts val="0"/>
                        </a:spcAft>
                      </a:pPr>
                      <a:r>
                        <a:rPr lang="tr-TR" sz="900" dirty="0">
                          <a:solidFill>
                            <a:schemeClr val="tx1"/>
                          </a:solidFill>
                          <a:effectLst/>
                          <a:latin typeface="Arial Black"/>
                          <a:ea typeface="Arial Black"/>
                          <a:cs typeface="Arial Black"/>
                        </a:rPr>
                        <a:t>Şef</a:t>
                      </a:r>
                      <a:r>
                        <a:rPr lang="tr-TR" sz="900" spc="-155" dirty="0">
                          <a:solidFill>
                            <a:schemeClr val="tx1"/>
                          </a:solidFill>
                          <a:effectLst/>
                          <a:latin typeface="Arial Black"/>
                          <a:ea typeface="Arial Black"/>
                          <a:cs typeface="Arial Black"/>
                        </a:rPr>
                        <a:t> </a:t>
                      </a:r>
                      <a:r>
                        <a:rPr lang="tr-TR" sz="900" dirty="0">
                          <a:solidFill>
                            <a:schemeClr val="tx1"/>
                          </a:solidFill>
                          <a:effectLst/>
                          <a:latin typeface="Arial Black"/>
                          <a:ea typeface="Arial Black"/>
                          <a:cs typeface="Arial Black"/>
                        </a:rPr>
                        <a:t>vb.</a:t>
                      </a:r>
                      <a:r>
                        <a:rPr lang="tr-TR" sz="900" spc="-155" dirty="0">
                          <a:solidFill>
                            <a:schemeClr val="tx1"/>
                          </a:solidFill>
                          <a:effectLst/>
                          <a:latin typeface="Arial Black"/>
                          <a:ea typeface="Arial Black"/>
                          <a:cs typeface="Arial Black"/>
                        </a:rPr>
                        <a:t> </a:t>
                      </a:r>
                      <a:r>
                        <a:rPr lang="tr-TR" sz="900" dirty="0">
                          <a:solidFill>
                            <a:schemeClr val="tx1"/>
                          </a:solidFill>
                          <a:effectLst/>
                          <a:latin typeface="Arial Black"/>
                          <a:ea typeface="Arial Black"/>
                          <a:cs typeface="Arial Black"/>
                        </a:rPr>
                        <a:t>diğer</a:t>
                      </a:r>
                      <a:r>
                        <a:rPr lang="tr-TR" sz="900" spc="-150" dirty="0">
                          <a:solidFill>
                            <a:schemeClr val="tx1"/>
                          </a:solidFill>
                          <a:effectLst/>
                          <a:latin typeface="Arial Black"/>
                          <a:ea typeface="Arial Black"/>
                          <a:cs typeface="Arial Black"/>
                        </a:rPr>
                        <a:t> </a:t>
                      </a:r>
                      <a:r>
                        <a:rPr lang="tr-TR" sz="900" dirty="0">
                          <a:solidFill>
                            <a:schemeClr val="tx1"/>
                          </a:solidFill>
                          <a:effectLst/>
                          <a:latin typeface="Arial Black"/>
                          <a:ea typeface="Arial Black"/>
                          <a:cs typeface="Arial Black"/>
                        </a:rPr>
                        <a:t>657</a:t>
                      </a:r>
                      <a:r>
                        <a:rPr lang="tr-TR" sz="900" spc="-150" dirty="0">
                          <a:solidFill>
                            <a:schemeClr val="tx1"/>
                          </a:solidFill>
                          <a:effectLst/>
                          <a:latin typeface="Arial Black"/>
                          <a:ea typeface="Arial Black"/>
                          <a:cs typeface="Arial Black"/>
                        </a:rPr>
                        <a:t> </a:t>
                      </a:r>
                      <a:r>
                        <a:rPr lang="tr-TR" sz="900" dirty="0">
                          <a:solidFill>
                            <a:schemeClr val="tx1"/>
                          </a:solidFill>
                          <a:effectLst/>
                          <a:latin typeface="Arial Black"/>
                          <a:ea typeface="Arial Black"/>
                          <a:cs typeface="Arial Black"/>
                        </a:rPr>
                        <a:t>sayılı</a:t>
                      </a:r>
                      <a:r>
                        <a:rPr lang="tr-TR" sz="900" spc="-150" dirty="0">
                          <a:solidFill>
                            <a:schemeClr val="tx1"/>
                          </a:solidFill>
                          <a:effectLst/>
                          <a:latin typeface="Arial Black"/>
                          <a:ea typeface="Arial Black"/>
                          <a:cs typeface="Arial Black"/>
                        </a:rPr>
                        <a:t> </a:t>
                      </a:r>
                      <a:r>
                        <a:rPr lang="tr-TR" sz="900" dirty="0" err="1">
                          <a:solidFill>
                            <a:schemeClr val="tx1"/>
                          </a:solidFill>
                          <a:effectLst/>
                          <a:latin typeface="Arial Black"/>
                          <a:ea typeface="Arial Black"/>
                          <a:cs typeface="Arial Black"/>
                        </a:rPr>
                        <a:t>DMK’ya</a:t>
                      </a:r>
                      <a:r>
                        <a:rPr lang="tr-TR" sz="900" dirty="0">
                          <a:solidFill>
                            <a:schemeClr val="tx1"/>
                          </a:solidFill>
                          <a:effectLst/>
                          <a:latin typeface="Arial Black"/>
                          <a:ea typeface="Arial Black"/>
                          <a:cs typeface="Arial Black"/>
                        </a:rPr>
                        <a:t> tabi idari</a:t>
                      </a:r>
                      <a:r>
                        <a:rPr lang="tr-TR" sz="900" spc="-150" dirty="0">
                          <a:solidFill>
                            <a:schemeClr val="tx1"/>
                          </a:solidFill>
                          <a:effectLst/>
                          <a:latin typeface="Arial Black"/>
                          <a:ea typeface="Arial Black"/>
                          <a:cs typeface="Arial Black"/>
                        </a:rPr>
                        <a:t> </a:t>
                      </a:r>
                      <a:r>
                        <a:rPr lang="tr-TR" sz="900" dirty="0">
                          <a:solidFill>
                            <a:schemeClr val="tx1"/>
                          </a:solidFill>
                          <a:effectLst/>
                          <a:latin typeface="Arial Black"/>
                          <a:ea typeface="Arial Black"/>
                          <a:cs typeface="Arial Black"/>
                        </a:rPr>
                        <a:t>kadrolar)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215">
                        <a:spcBef>
                          <a:spcPts val="150"/>
                        </a:spcBef>
                        <a:spcAft>
                          <a:spcPts val="0"/>
                        </a:spcAft>
                      </a:pPr>
                      <a:r>
                        <a:rPr lang="tr-TR" sz="900" dirty="0">
                          <a:solidFill>
                            <a:schemeClr val="tx1"/>
                          </a:solidFill>
                          <a:effectLst/>
                          <a:latin typeface="Arial Black"/>
                          <a:ea typeface="Arial Black"/>
                          <a:cs typeface="Arial Black"/>
                        </a:rPr>
                        <a:t>-Uyarma</a:t>
                      </a:r>
                    </a:p>
                    <a:p>
                      <a:pPr marL="69215">
                        <a:spcBef>
                          <a:spcPts val="175"/>
                        </a:spcBef>
                        <a:spcAft>
                          <a:spcPts val="0"/>
                        </a:spcAft>
                      </a:pPr>
                      <a:r>
                        <a:rPr lang="tr-TR" sz="900" dirty="0">
                          <a:solidFill>
                            <a:schemeClr val="tx1"/>
                          </a:solidFill>
                          <a:effectLst/>
                          <a:latin typeface="Arial Black"/>
                          <a:ea typeface="Arial Black"/>
                          <a:cs typeface="Arial Black"/>
                        </a:rPr>
                        <a:t>-Kınama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60325" algn="just">
                        <a:lnSpc>
                          <a:spcPct val="110000"/>
                        </a:lnSpc>
                        <a:spcBef>
                          <a:spcPts val="150"/>
                        </a:spcBef>
                        <a:spcAft>
                          <a:spcPts val="0"/>
                        </a:spcAft>
                      </a:pPr>
                      <a:r>
                        <a:rPr lang="tr-TR" sz="900" dirty="0">
                          <a:solidFill>
                            <a:schemeClr val="tx1"/>
                          </a:solidFill>
                          <a:effectLst/>
                          <a:latin typeface="Arial Black"/>
                          <a:ea typeface="Arial Black"/>
                          <a:cs typeface="Arial Black"/>
                        </a:rPr>
                        <a:t>Sıralı disiplin amiri olarak Genel Sekreterin teklifi üzerine Rektör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spcBef>
                          <a:spcPts val="150"/>
                        </a:spcBef>
                        <a:spcAft>
                          <a:spcPts val="0"/>
                        </a:spcAft>
                      </a:pPr>
                      <a:r>
                        <a:rPr lang="tr-TR" sz="900" dirty="0">
                          <a:solidFill>
                            <a:schemeClr val="tx1"/>
                          </a:solidFill>
                          <a:effectLst/>
                          <a:latin typeface="Arial Black"/>
                          <a:ea typeface="Arial Black"/>
                          <a:cs typeface="Arial Black"/>
                        </a:rPr>
                        <a:t>Üniversite Disiplin Kurulu</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633666">
                <a:tc>
                  <a:txBody>
                    <a:bodyPr/>
                    <a:lstStyle/>
                    <a:p>
                      <a:pPr marL="69850">
                        <a:spcBef>
                          <a:spcPts val="220"/>
                        </a:spcBef>
                        <a:spcAft>
                          <a:spcPts val="0"/>
                        </a:spcAft>
                      </a:pPr>
                      <a:r>
                        <a:rPr lang="tr-TR" sz="900" dirty="0">
                          <a:solidFill>
                            <a:schemeClr val="tx1"/>
                          </a:solidFill>
                          <a:effectLst/>
                          <a:latin typeface="Arial Black"/>
                          <a:ea typeface="Arial Black"/>
                          <a:cs typeface="Arial Black"/>
                        </a:rPr>
                        <a:t>İdari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60325" lvl="0" indent="0" algn="just" defTabSz="914400" rtl="0" eaLnBrk="1" fontAlgn="auto" latinLnBrk="0" hangingPunct="1">
                        <a:lnSpc>
                          <a:spcPct val="110000"/>
                        </a:lnSpc>
                        <a:spcBef>
                          <a:spcPts val="150"/>
                        </a:spcBef>
                        <a:spcAft>
                          <a:spcPts val="0"/>
                        </a:spcAft>
                        <a:buClrTx/>
                        <a:buSzTx/>
                        <a:buFontTx/>
                        <a:buNone/>
                        <a:tabLst>
                          <a:tab pos="1245235" algn="l"/>
                        </a:tabLst>
                        <a:defRPr/>
                      </a:pPr>
                      <a:r>
                        <a:rPr kumimoji="0" lang="tr-TR" sz="900" b="0" i="0" u="none" strike="noStrike" kern="1200" cap="none" spc="0" normalizeH="0" baseline="0" noProof="0" dirty="0">
                          <a:ln>
                            <a:noFill/>
                          </a:ln>
                          <a:solidFill>
                            <a:schemeClr val="tx1"/>
                          </a:solidFill>
                          <a:effectLst/>
                          <a:uLnTx/>
                          <a:uFillTx/>
                          <a:latin typeface="Arial Black"/>
                          <a:ea typeface="Arial Black"/>
                          <a:cs typeface="Arial Black"/>
                        </a:rPr>
                        <a:t>Rektörlüğe bağlı tüm birimler</a:t>
                      </a:r>
                    </a:p>
                    <a:p>
                      <a:pPr marL="67945" marR="60325" lvl="0" indent="0" algn="l" defTabSz="914400" rtl="0" eaLnBrk="1" fontAlgn="auto" latinLnBrk="0" hangingPunct="1">
                        <a:lnSpc>
                          <a:spcPct val="110000"/>
                        </a:lnSpc>
                        <a:spcBef>
                          <a:spcPts val="150"/>
                        </a:spcBef>
                        <a:spcAft>
                          <a:spcPts val="0"/>
                        </a:spcAft>
                        <a:buClrTx/>
                        <a:buSzTx/>
                        <a:buFontTx/>
                        <a:buNone/>
                        <a:tabLst>
                          <a:tab pos="1245235" algn="l"/>
                        </a:tabLst>
                        <a:defRPr/>
                      </a:pPr>
                      <a:r>
                        <a:rPr kumimoji="0" lang="tr-TR" sz="900" b="0" i="0" u="none" strike="noStrike" kern="1200" cap="none" spc="0" normalizeH="0" baseline="0" noProof="0" dirty="0">
                          <a:ln>
                            <a:noFill/>
                          </a:ln>
                          <a:solidFill>
                            <a:schemeClr val="tx1"/>
                          </a:solidFill>
                          <a:effectLst/>
                          <a:uLnTx/>
                          <a:uFillTx/>
                          <a:latin typeface="Arial Black"/>
                          <a:ea typeface="Arial Black"/>
                          <a:cs typeface="Arial Black"/>
                        </a:rPr>
                        <a:t>(Daire </a:t>
                      </a:r>
                      <a:r>
                        <a:rPr kumimoji="0" lang="tr-TR" sz="900" b="0" i="0" u="none" strike="noStrike" kern="1200" cap="none" spc="-5" normalizeH="0" baseline="0" noProof="0" dirty="0">
                          <a:ln>
                            <a:noFill/>
                          </a:ln>
                          <a:solidFill>
                            <a:schemeClr val="tx1"/>
                          </a:solidFill>
                          <a:effectLst/>
                          <a:uLnTx/>
                          <a:uFillTx/>
                          <a:latin typeface="Arial Black"/>
                          <a:ea typeface="Arial Black"/>
                          <a:cs typeface="Arial Black"/>
                        </a:rPr>
                        <a:t>Başkanlıkları, </a:t>
                      </a:r>
                      <a:r>
                        <a:rPr kumimoji="0" lang="tr-TR" sz="900" b="0" i="0" u="none" strike="noStrike" kern="1200" cap="none" spc="0" normalizeH="0" baseline="0" noProof="0" dirty="0">
                          <a:ln>
                            <a:noFill/>
                          </a:ln>
                          <a:solidFill>
                            <a:schemeClr val="tx1"/>
                          </a:solidFill>
                          <a:effectLst/>
                          <a:uLnTx/>
                          <a:uFillTx/>
                          <a:latin typeface="Arial Black"/>
                          <a:ea typeface="Arial Black"/>
                          <a:cs typeface="Arial Black"/>
                        </a:rPr>
                        <a:t>Koordinatörlükler, Merkez Müdürlüklerinde</a:t>
                      </a:r>
                      <a:r>
                        <a:rPr kumimoji="0" lang="tr-TR" sz="900" b="0" i="0" u="none" strike="noStrike" kern="1200" cap="none" spc="-170" normalizeH="0" baseline="0" noProof="0" dirty="0">
                          <a:ln>
                            <a:noFill/>
                          </a:ln>
                          <a:solidFill>
                            <a:schemeClr val="tx1"/>
                          </a:solidFill>
                          <a:effectLst/>
                          <a:uLnTx/>
                          <a:uFillTx/>
                          <a:latin typeface="Arial Black"/>
                          <a:ea typeface="Arial Black"/>
                          <a:cs typeface="Arial Black"/>
                        </a:rPr>
                        <a:t> </a:t>
                      </a:r>
                      <a:r>
                        <a:rPr kumimoji="0" lang="tr-TR" sz="900" b="0" i="0" u="none" strike="noStrike" kern="1200" cap="none" spc="0" normalizeH="0" baseline="0" noProof="0" dirty="0">
                          <a:ln>
                            <a:noFill/>
                          </a:ln>
                          <a:solidFill>
                            <a:schemeClr val="tx1"/>
                          </a:solidFill>
                          <a:effectLst/>
                          <a:uLnTx/>
                          <a:uFillTx/>
                          <a:latin typeface="Arial Black"/>
                          <a:ea typeface="Arial Black"/>
                          <a:cs typeface="Arial Black"/>
                        </a:rPr>
                        <a:t>görevli</a:t>
                      </a:r>
                      <a:r>
                        <a:rPr kumimoji="0" lang="tr-TR" sz="900" b="0" i="0" u="none" strike="noStrike" kern="1200" cap="none" spc="-175" normalizeH="0" baseline="0" noProof="0" dirty="0">
                          <a:ln>
                            <a:noFill/>
                          </a:ln>
                          <a:solidFill>
                            <a:schemeClr val="tx1"/>
                          </a:solidFill>
                          <a:effectLst/>
                          <a:uLnTx/>
                          <a:uFillTx/>
                          <a:latin typeface="Arial Black"/>
                          <a:ea typeface="Arial Black"/>
                          <a:cs typeface="Arial Black"/>
                        </a:rPr>
                        <a:t> </a:t>
                      </a:r>
                      <a:r>
                        <a:rPr kumimoji="0" lang="tr-TR" sz="900" b="0" i="0" u="none" strike="noStrike" kern="1200" cap="none" spc="0" normalizeH="0" baseline="0" noProof="0" dirty="0">
                          <a:ln>
                            <a:noFill/>
                          </a:ln>
                          <a:solidFill>
                            <a:schemeClr val="tx1"/>
                          </a:solidFill>
                          <a:effectLst/>
                          <a:uLnTx/>
                          <a:uFillTx/>
                          <a:latin typeface="Arial Black"/>
                          <a:ea typeface="Arial Black"/>
                          <a:cs typeface="Arial Black"/>
                        </a:rPr>
                        <a:t>Memur, Bilgisayar</a:t>
                      </a:r>
                      <a:r>
                        <a:rPr kumimoji="0" lang="tr-TR" sz="900" b="0" i="0" u="none" strike="noStrike" kern="1200" cap="none" spc="-95" normalizeH="0" baseline="0" noProof="0" dirty="0">
                          <a:ln>
                            <a:noFill/>
                          </a:ln>
                          <a:solidFill>
                            <a:schemeClr val="tx1"/>
                          </a:solidFill>
                          <a:effectLst/>
                          <a:uLnTx/>
                          <a:uFillTx/>
                          <a:latin typeface="Arial Black"/>
                          <a:ea typeface="Arial Black"/>
                          <a:cs typeface="Arial Black"/>
                        </a:rPr>
                        <a:t> </a:t>
                      </a:r>
                      <a:r>
                        <a:rPr kumimoji="0" lang="tr-TR" sz="900" b="0" i="0" u="none" strike="noStrike" kern="1200" cap="none" spc="0" normalizeH="0" baseline="0" noProof="0" dirty="0">
                          <a:ln>
                            <a:noFill/>
                          </a:ln>
                          <a:solidFill>
                            <a:schemeClr val="tx1"/>
                          </a:solidFill>
                          <a:effectLst/>
                          <a:uLnTx/>
                          <a:uFillTx/>
                          <a:latin typeface="Arial Black"/>
                          <a:ea typeface="Arial Black"/>
                          <a:cs typeface="Arial Black"/>
                        </a:rPr>
                        <a:t>İşletmeni,</a:t>
                      </a:r>
                    </a:p>
                    <a:p>
                      <a:pPr marL="67945" marR="61595" lvl="0" indent="0" algn="l" defTabSz="914400" rtl="0" eaLnBrk="1" fontAlgn="auto" latinLnBrk="0" hangingPunct="1">
                        <a:lnSpc>
                          <a:spcPct val="110000"/>
                        </a:lnSpc>
                        <a:spcBef>
                          <a:spcPts val="45"/>
                        </a:spcBef>
                        <a:spcAft>
                          <a:spcPts val="0"/>
                        </a:spcAft>
                        <a:buClrTx/>
                        <a:buSzTx/>
                        <a:buFontTx/>
                        <a:buNone/>
                        <a:tabLst/>
                        <a:defRPr/>
                      </a:pPr>
                      <a:r>
                        <a:rPr kumimoji="0" lang="tr-TR" sz="900" b="0" i="0" u="none" strike="noStrike" kern="1200" cap="none" spc="0" normalizeH="0" baseline="0" noProof="0" dirty="0">
                          <a:ln>
                            <a:noFill/>
                          </a:ln>
                          <a:solidFill>
                            <a:schemeClr val="tx1"/>
                          </a:solidFill>
                          <a:effectLst/>
                          <a:uLnTx/>
                          <a:uFillTx/>
                          <a:latin typeface="Arial Black"/>
                          <a:ea typeface="Arial Black"/>
                          <a:cs typeface="Arial Black"/>
                        </a:rPr>
                        <a:t>Şef</a:t>
                      </a:r>
                      <a:r>
                        <a:rPr kumimoji="0" lang="tr-TR" sz="900" b="0" i="0" u="none" strike="noStrike" kern="1200" cap="none" spc="-155" normalizeH="0" baseline="0" noProof="0" dirty="0">
                          <a:ln>
                            <a:noFill/>
                          </a:ln>
                          <a:solidFill>
                            <a:schemeClr val="tx1"/>
                          </a:solidFill>
                          <a:effectLst/>
                          <a:uLnTx/>
                          <a:uFillTx/>
                          <a:latin typeface="Arial Black"/>
                          <a:ea typeface="Arial Black"/>
                          <a:cs typeface="Arial Black"/>
                        </a:rPr>
                        <a:t> </a:t>
                      </a:r>
                      <a:r>
                        <a:rPr kumimoji="0" lang="tr-TR" sz="900" b="0" i="0" u="none" strike="noStrike" kern="1200" cap="none" spc="0" normalizeH="0" baseline="0" noProof="0" dirty="0">
                          <a:ln>
                            <a:noFill/>
                          </a:ln>
                          <a:solidFill>
                            <a:schemeClr val="tx1"/>
                          </a:solidFill>
                          <a:effectLst/>
                          <a:uLnTx/>
                          <a:uFillTx/>
                          <a:latin typeface="Arial Black"/>
                          <a:ea typeface="Arial Black"/>
                          <a:cs typeface="Arial Black"/>
                        </a:rPr>
                        <a:t>vb.</a:t>
                      </a:r>
                      <a:r>
                        <a:rPr kumimoji="0" lang="tr-TR" sz="900" b="0" i="0" u="none" strike="noStrike" kern="1200" cap="none" spc="-155" normalizeH="0" baseline="0" noProof="0" dirty="0">
                          <a:ln>
                            <a:noFill/>
                          </a:ln>
                          <a:solidFill>
                            <a:schemeClr val="tx1"/>
                          </a:solidFill>
                          <a:effectLst/>
                          <a:uLnTx/>
                          <a:uFillTx/>
                          <a:latin typeface="Arial Black"/>
                          <a:ea typeface="Arial Black"/>
                          <a:cs typeface="Arial Black"/>
                        </a:rPr>
                        <a:t> </a:t>
                      </a:r>
                      <a:r>
                        <a:rPr kumimoji="0" lang="tr-TR" sz="900" b="0" i="0" u="none" strike="noStrike" kern="1200" cap="none" spc="0" normalizeH="0" baseline="0" noProof="0" dirty="0">
                          <a:ln>
                            <a:noFill/>
                          </a:ln>
                          <a:solidFill>
                            <a:schemeClr val="tx1"/>
                          </a:solidFill>
                          <a:effectLst/>
                          <a:uLnTx/>
                          <a:uFillTx/>
                          <a:latin typeface="Arial Black"/>
                          <a:ea typeface="Arial Black"/>
                          <a:cs typeface="Arial Black"/>
                        </a:rPr>
                        <a:t>diğer</a:t>
                      </a:r>
                      <a:r>
                        <a:rPr kumimoji="0" lang="tr-TR" sz="900" b="0" i="0" u="none" strike="noStrike" kern="1200" cap="none" spc="-150" normalizeH="0" baseline="0" noProof="0" dirty="0">
                          <a:ln>
                            <a:noFill/>
                          </a:ln>
                          <a:solidFill>
                            <a:schemeClr val="tx1"/>
                          </a:solidFill>
                          <a:effectLst/>
                          <a:uLnTx/>
                          <a:uFillTx/>
                          <a:latin typeface="Arial Black"/>
                          <a:ea typeface="Arial Black"/>
                          <a:cs typeface="Arial Black"/>
                        </a:rPr>
                        <a:t> </a:t>
                      </a:r>
                      <a:r>
                        <a:rPr kumimoji="0" lang="tr-TR" sz="900" b="0" i="0" u="none" strike="noStrike" kern="1200" cap="none" spc="0" normalizeH="0" baseline="0" noProof="0" dirty="0">
                          <a:ln>
                            <a:noFill/>
                          </a:ln>
                          <a:solidFill>
                            <a:schemeClr val="tx1"/>
                          </a:solidFill>
                          <a:effectLst/>
                          <a:uLnTx/>
                          <a:uFillTx/>
                          <a:latin typeface="Arial Black"/>
                          <a:ea typeface="Arial Black"/>
                          <a:cs typeface="Arial Black"/>
                        </a:rPr>
                        <a:t>657</a:t>
                      </a:r>
                      <a:r>
                        <a:rPr kumimoji="0" lang="tr-TR" sz="900" b="0" i="0" u="none" strike="noStrike" kern="1200" cap="none" spc="-150" normalizeH="0" baseline="0" noProof="0" dirty="0">
                          <a:ln>
                            <a:noFill/>
                          </a:ln>
                          <a:solidFill>
                            <a:schemeClr val="tx1"/>
                          </a:solidFill>
                          <a:effectLst/>
                          <a:uLnTx/>
                          <a:uFillTx/>
                          <a:latin typeface="Arial Black"/>
                          <a:ea typeface="Arial Black"/>
                          <a:cs typeface="Arial Black"/>
                        </a:rPr>
                        <a:t> </a:t>
                      </a:r>
                      <a:r>
                        <a:rPr kumimoji="0" lang="tr-TR" sz="900" b="0" i="0" u="none" strike="noStrike" kern="1200" cap="none" spc="0" normalizeH="0" baseline="0" noProof="0" dirty="0">
                          <a:ln>
                            <a:noFill/>
                          </a:ln>
                          <a:solidFill>
                            <a:schemeClr val="tx1"/>
                          </a:solidFill>
                          <a:effectLst/>
                          <a:uLnTx/>
                          <a:uFillTx/>
                          <a:latin typeface="Arial Black"/>
                          <a:ea typeface="Arial Black"/>
                          <a:cs typeface="Arial Black"/>
                        </a:rPr>
                        <a:t>sayılı</a:t>
                      </a:r>
                      <a:r>
                        <a:rPr kumimoji="0" lang="tr-TR" sz="900" b="0" i="0" u="none" strike="noStrike" kern="1200" cap="none" spc="-150" normalizeH="0" baseline="0" noProof="0" dirty="0">
                          <a:ln>
                            <a:noFill/>
                          </a:ln>
                          <a:solidFill>
                            <a:schemeClr val="tx1"/>
                          </a:solidFill>
                          <a:effectLst/>
                          <a:uLnTx/>
                          <a:uFillTx/>
                          <a:latin typeface="Arial Black"/>
                          <a:ea typeface="Arial Black"/>
                          <a:cs typeface="Arial Black"/>
                        </a:rPr>
                        <a:t> </a:t>
                      </a:r>
                      <a:r>
                        <a:rPr kumimoji="0" lang="tr-TR" sz="900" b="0" i="0" u="none" strike="noStrike" kern="1200" cap="none" spc="0" normalizeH="0" baseline="0" noProof="0" dirty="0" err="1">
                          <a:ln>
                            <a:noFill/>
                          </a:ln>
                          <a:solidFill>
                            <a:schemeClr val="tx1"/>
                          </a:solidFill>
                          <a:effectLst/>
                          <a:uLnTx/>
                          <a:uFillTx/>
                          <a:latin typeface="Arial Black"/>
                          <a:ea typeface="Arial Black"/>
                          <a:cs typeface="Arial Black"/>
                        </a:rPr>
                        <a:t>DMK’ya</a:t>
                      </a:r>
                      <a:r>
                        <a:rPr kumimoji="0" lang="tr-TR" sz="900" b="0" i="0" u="none" strike="noStrike" kern="1200" cap="none" spc="0" normalizeH="0" baseline="0" noProof="0" dirty="0">
                          <a:ln>
                            <a:noFill/>
                          </a:ln>
                          <a:solidFill>
                            <a:schemeClr val="tx1"/>
                          </a:solidFill>
                          <a:effectLst/>
                          <a:uLnTx/>
                          <a:uFillTx/>
                          <a:latin typeface="Arial Black"/>
                          <a:ea typeface="Arial Black"/>
                          <a:cs typeface="Arial Black"/>
                        </a:rPr>
                        <a:t> tabi idari</a:t>
                      </a:r>
                      <a:r>
                        <a:rPr kumimoji="0" lang="tr-TR" sz="900" b="0" i="0" u="none" strike="noStrike" kern="1200" cap="none" spc="-150" normalizeH="0" baseline="0" noProof="0" dirty="0">
                          <a:ln>
                            <a:noFill/>
                          </a:ln>
                          <a:solidFill>
                            <a:schemeClr val="tx1"/>
                          </a:solidFill>
                          <a:effectLst/>
                          <a:uLnTx/>
                          <a:uFillTx/>
                          <a:latin typeface="Arial Black"/>
                          <a:ea typeface="Arial Black"/>
                          <a:cs typeface="Arial Black"/>
                        </a:rPr>
                        <a:t> </a:t>
                      </a:r>
                      <a:r>
                        <a:rPr kumimoji="0" lang="tr-TR" sz="900" b="0" i="0" u="none" strike="noStrike" kern="1200" cap="none" spc="0" normalizeH="0" baseline="0" noProof="0" dirty="0">
                          <a:ln>
                            <a:noFill/>
                          </a:ln>
                          <a:solidFill>
                            <a:schemeClr val="tx1"/>
                          </a:solidFill>
                          <a:effectLst/>
                          <a:uLnTx/>
                          <a:uFillTx/>
                          <a:latin typeface="Arial Black"/>
                          <a:ea typeface="Arial Black"/>
                          <a:cs typeface="Arial Black"/>
                        </a:rPr>
                        <a:t>kadrolar</a:t>
                      </a:r>
                      <a:r>
                        <a:rPr lang="tr-TR" sz="900" dirty="0">
                          <a:solidFill>
                            <a:schemeClr val="tx1"/>
                          </a:solidFill>
                          <a:effectLst/>
                          <a:latin typeface="Arial Black"/>
                          <a:ea typeface="Arial Black"/>
                          <a:cs typeface="Arial Black"/>
                        </a:rPr>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215">
                        <a:spcBef>
                          <a:spcPts val="220"/>
                        </a:spcBef>
                        <a:spcAft>
                          <a:spcPts val="0"/>
                        </a:spcAft>
                      </a:pPr>
                      <a:r>
                        <a:rPr lang="tr-TR" sz="900" dirty="0">
                          <a:solidFill>
                            <a:schemeClr val="tx1"/>
                          </a:solidFill>
                          <a:effectLst/>
                          <a:latin typeface="Arial Black"/>
                          <a:ea typeface="Arial Black"/>
                          <a:cs typeface="Arial Black"/>
                        </a:rPr>
                        <a:t>-Aylıktan/Ücretten Kesme</a:t>
                      </a:r>
                    </a:p>
                    <a:p>
                      <a:pPr marL="69215" marR="60325">
                        <a:lnSpc>
                          <a:spcPct val="110000"/>
                        </a:lnSpc>
                        <a:spcBef>
                          <a:spcPts val="175"/>
                        </a:spcBef>
                        <a:spcAft>
                          <a:spcPts val="0"/>
                        </a:spcAft>
                        <a:tabLst>
                          <a:tab pos="1873250" algn="l"/>
                        </a:tabLst>
                      </a:pPr>
                      <a:r>
                        <a:rPr lang="tr-TR" sz="900" dirty="0">
                          <a:solidFill>
                            <a:schemeClr val="tx1"/>
                          </a:solidFill>
                          <a:effectLst/>
                          <a:latin typeface="Arial Black"/>
                          <a:ea typeface="Arial Black"/>
                          <a:cs typeface="Arial Black"/>
                        </a:rPr>
                        <a:t>-Kademe </a:t>
                      </a:r>
                      <a:r>
                        <a:rPr lang="tr-TR" sz="900" spc="-15" dirty="0">
                          <a:solidFill>
                            <a:schemeClr val="tx1"/>
                          </a:solidFill>
                          <a:effectLst/>
                          <a:latin typeface="Arial Black"/>
                          <a:ea typeface="Arial Black"/>
                          <a:cs typeface="Arial Black"/>
                        </a:rPr>
                        <a:t>İlerlemesinin </a:t>
                      </a:r>
                      <a:r>
                        <a:rPr lang="tr-TR" sz="900" dirty="0">
                          <a:solidFill>
                            <a:schemeClr val="tx1"/>
                          </a:solidFill>
                          <a:effectLst/>
                          <a:latin typeface="Arial Black"/>
                          <a:ea typeface="Arial Black"/>
                          <a:cs typeface="Arial Black"/>
                        </a:rPr>
                        <a:t>Durdurulması/Birden Fazla Ücretten</a:t>
                      </a:r>
                      <a:r>
                        <a:rPr lang="tr-TR" sz="900" spc="-60" dirty="0">
                          <a:solidFill>
                            <a:schemeClr val="tx1"/>
                          </a:solidFill>
                          <a:effectLst/>
                          <a:latin typeface="Arial Black"/>
                          <a:ea typeface="Arial Black"/>
                          <a:cs typeface="Arial Black"/>
                        </a:rPr>
                        <a:t> </a:t>
                      </a:r>
                      <a:r>
                        <a:rPr lang="tr-TR" sz="900" dirty="0">
                          <a:solidFill>
                            <a:schemeClr val="tx1"/>
                          </a:solidFill>
                          <a:effectLst/>
                          <a:latin typeface="Arial Black"/>
                          <a:ea typeface="Arial Black"/>
                          <a:cs typeface="Arial Black"/>
                        </a:rPr>
                        <a:t>Kesme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spcBef>
                          <a:spcPts val="220"/>
                        </a:spcBef>
                        <a:spcAft>
                          <a:spcPts val="0"/>
                        </a:spcAft>
                      </a:pPr>
                      <a:r>
                        <a:rPr lang="tr-TR" sz="900" dirty="0">
                          <a:solidFill>
                            <a:schemeClr val="tx1"/>
                          </a:solidFill>
                          <a:effectLst/>
                          <a:latin typeface="Arial Black"/>
                          <a:ea typeface="Arial Black"/>
                          <a:cs typeface="Arial Black"/>
                        </a:rPr>
                        <a:t>Üniversite Disiplin Kurulu</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spcBef>
                          <a:spcPts val="235"/>
                        </a:spcBef>
                        <a:spcAft>
                          <a:spcPts val="0"/>
                        </a:spcAft>
                      </a:pPr>
                      <a:r>
                        <a:rPr lang="tr-TR" sz="800" dirty="0">
                          <a:solidFill>
                            <a:schemeClr val="tx1"/>
                          </a:solidFill>
                          <a:effectLst/>
                          <a:latin typeface="Times New Roman"/>
                          <a:ea typeface="Arial Black"/>
                          <a:cs typeface="Arial Black"/>
                        </a:rPr>
                        <a:t> </a:t>
                      </a:r>
                      <a:endParaRPr lang="tr-TR" sz="900" dirty="0">
                        <a:solidFill>
                          <a:schemeClr val="tx1"/>
                        </a:solidFill>
                        <a:effectLst/>
                        <a:latin typeface="Arial Black"/>
                        <a:ea typeface="Arial Black"/>
                        <a:cs typeface="Arial Black"/>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34284">
                <a:tc>
                  <a:txBody>
                    <a:bodyPr/>
                    <a:lstStyle/>
                    <a:p>
                      <a:pPr marL="69850">
                        <a:spcBef>
                          <a:spcPts val="235"/>
                        </a:spcBef>
                        <a:spcAft>
                          <a:spcPts val="0"/>
                        </a:spcAft>
                      </a:pPr>
                      <a:r>
                        <a:rPr lang="tr-TR" sz="900">
                          <a:solidFill>
                            <a:schemeClr val="tx1"/>
                          </a:solidFill>
                          <a:effectLst/>
                          <a:latin typeface="Arial Black"/>
                          <a:ea typeface="Arial Black"/>
                          <a:cs typeface="Arial Black"/>
                        </a:rPr>
                        <a:t>İdari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60325" lvl="0" indent="0" algn="just" defTabSz="914400" rtl="0" eaLnBrk="1" fontAlgn="auto" latinLnBrk="0" hangingPunct="1">
                        <a:lnSpc>
                          <a:spcPct val="110000"/>
                        </a:lnSpc>
                        <a:spcBef>
                          <a:spcPts val="150"/>
                        </a:spcBef>
                        <a:spcAft>
                          <a:spcPts val="0"/>
                        </a:spcAft>
                        <a:buClrTx/>
                        <a:buSzTx/>
                        <a:buFontTx/>
                        <a:buNone/>
                        <a:tabLst>
                          <a:tab pos="1245235" algn="l"/>
                        </a:tabLst>
                        <a:defRPr/>
                      </a:pPr>
                      <a:r>
                        <a:rPr kumimoji="0" lang="tr-TR" sz="900" b="0" i="0" u="none" strike="noStrike" kern="1200" cap="none" spc="0" normalizeH="0" baseline="0" noProof="0" dirty="0">
                          <a:ln>
                            <a:noFill/>
                          </a:ln>
                          <a:solidFill>
                            <a:schemeClr val="tx1"/>
                          </a:solidFill>
                          <a:effectLst/>
                          <a:uLnTx/>
                          <a:uFillTx/>
                          <a:latin typeface="Arial Black"/>
                          <a:ea typeface="Arial Black"/>
                          <a:cs typeface="Arial Black"/>
                        </a:rPr>
                        <a:t>Rektörlüğe bağlı tüm birimler</a:t>
                      </a:r>
                    </a:p>
                    <a:p>
                      <a:pPr marL="67945" marR="60325" lvl="0" indent="0" algn="l" defTabSz="914400" rtl="0" eaLnBrk="1" fontAlgn="auto" latinLnBrk="0" hangingPunct="1">
                        <a:lnSpc>
                          <a:spcPct val="110000"/>
                        </a:lnSpc>
                        <a:spcBef>
                          <a:spcPts val="150"/>
                        </a:spcBef>
                        <a:spcAft>
                          <a:spcPts val="0"/>
                        </a:spcAft>
                        <a:buClrTx/>
                        <a:buSzTx/>
                        <a:buFontTx/>
                        <a:buNone/>
                        <a:tabLst>
                          <a:tab pos="1245235" algn="l"/>
                        </a:tabLst>
                        <a:defRPr/>
                      </a:pPr>
                      <a:r>
                        <a:rPr kumimoji="0" lang="tr-TR" sz="900" b="0" i="0" u="none" strike="noStrike" kern="1200" cap="none" spc="0" normalizeH="0" baseline="0" noProof="0" dirty="0">
                          <a:ln>
                            <a:noFill/>
                          </a:ln>
                          <a:solidFill>
                            <a:schemeClr val="tx1"/>
                          </a:solidFill>
                          <a:effectLst/>
                          <a:uLnTx/>
                          <a:uFillTx/>
                          <a:latin typeface="Arial Black"/>
                          <a:ea typeface="Arial Black"/>
                          <a:cs typeface="Arial Black"/>
                        </a:rPr>
                        <a:t>(Daire </a:t>
                      </a:r>
                      <a:r>
                        <a:rPr kumimoji="0" lang="tr-TR" sz="900" b="0" i="0" u="none" strike="noStrike" kern="1200" cap="none" spc="-5" normalizeH="0" baseline="0" noProof="0" dirty="0">
                          <a:ln>
                            <a:noFill/>
                          </a:ln>
                          <a:solidFill>
                            <a:schemeClr val="tx1"/>
                          </a:solidFill>
                          <a:effectLst/>
                          <a:uLnTx/>
                          <a:uFillTx/>
                          <a:latin typeface="Arial Black"/>
                          <a:ea typeface="Arial Black"/>
                          <a:cs typeface="Arial Black"/>
                        </a:rPr>
                        <a:t>Başkanlıkları, </a:t>
                      </a:r>
                      <a:r>
                        <a:rPr kumimoji="0" lang="tr-TR" sz="900" b="0" i="0" u="none" strike="noStrike" kern="1200" cap="none" spc="0" normalizeH="0" baseline="0" noProof="0" dirty="0">
                          <a:ln>
                            <a:noFill/>
                          </a:ln>
                          <a:solidFill>
                            <a:schemeClr val="tx1"/>
                          </a:solidFill>
                          <a:effectLst/>
                          <a:uLnTx/>
                          <a:uFillTx/>
                          <a:latin typeface="Arial Black"/>
                          <a:ea typeface="Arial Black"/>
                          <a:cs typeface="Arial Black"/>
                        </a:rPr>
                        <a:t>Koordinatörlükler, Merkez Müdürlüklerinde</a:t>
                      </a:r>
                      <a:r>
                        <a:rPr kumimoji="0" lang="tr-TR" sz="900" b="0" i="0" u="none" strike="noStrike" kern="1200" cap="none" spc="-170" normalizeH="0" baseline="0" noProof="0" dirty="0">
                          <a:ln>
                            <a:noFill/>
                          </a:ln>
                          <a:solidFill>
                            <a:schemeClr val="tx1"/>
                          </a:solidFill>
                          <a:effectLst/>
                          <a:uLnTx/>
                          <a:uFillTx/>
                          <a:latin typeface="Arial Black"/>
                          <a:ea typeface="Arial Black"/>
                          <a:cs typeface="Arial Black"/>
                        </a:rPr>
                        <a:t> </a:t>
                      </a:r>
                      <a:r>
                        <a:rPr kumimoji="0" lang="tr-TR" sz="900" b="0" i="0" u="none" strike="noStrike" kern="1200" cap="none" spc="0" normalizeH="0" baseline="0" noProof="0" dirty="0">
                          <a:ln>
                            <a:noFill/>
                          </a:ln>
                          <a:solidFill>
                            <a:schemeClr val="tx1"/>
                          </a:solidFill>
                          <a:effectLst/>
                          <a:uLnTx/>
                          <a:uFillTx/>
                          <a:latin typeface="Arial Black"/>
                          <a:ea typeface="Arial Black"/>
                          <a:cs typeface="Arial Black"/>
                        </a:rPr>
                        <a:t>görevli</a:t>
                      </a:r>
                      <a:r>
                        <a:rPr kumimoji="0" lang="tr-TR" sz="900" b="0" i="0" u="none" strike="noStrike" kern="1200" cap="none" spc="-175" normalizeH="0" baseline="0" noProof="0" dirty="0">
                          <a:ln>
                            <a:noFill/>
                          </a:ln>
                          <a:solidFill>
                            <a:schemeClr val="tx1"/>
                          </a:solidFill>
                          <a:effectLst/>
                          <a:uLnTx/>
                          <a:uFillTx/>
                          <a:latin typeface="Arial Black"/>
                          <a:ea typeface="Arial Black"/>
                          <a:cs typeface="Arial Black"/>
                        </a:rPr>
                        <a:t> </a:t>
                      </a:r>
                      <a:r>
                        <a:rPr kumimoji="0" lang="tr-TR" sz="900" b="0" i="0" u="none" strike="noStrike" kern="1200" cap="none" spc="0" normalizeH="0" baseline="0" noProof="0" dirty="0">
                          <a:ln>
                            <a:noFill/>
                          </a:ln>
                          <a:solidFill>
                            <a:schemeClr val="tx1"/>
                          </a:solidFill>
                          <a:effectLst/>
                          <a:uLnTx/>
                          <a:uFillTx/>
                          <a:latin typeface="Arial Black"/>
                          <a:ea typeface="Arial Black"/>
                          <a:cs typeface="Arial Black"/>
                        </a:rPr>
                        <a:t>Memur, Bilgisayar</a:t>
                      </a:r>
                      <a:r>
                        <a:rPr kumimoji="0" lang="tr-TR" sz="900" b="0" i="0" u="none" strike="noStrike" kern="1200" cap="none" spc="-95" normalizeH="0" baseline="0" noProof="0" dirty="0">
                          <a:ln>
                            <a:noFill/>
                          </a:ln>
                          <a:solidFill>
                            <a:schemeClr val="tx1"/>
                          </a:solidFill>
                          <a:effectLst/>
                          <a:uLnTx/>
                          <a:uFillTx/>
                          <a:latin typeface="Arial Black"/>
                          <a:ea typeface="Arial Black"/>
                          <a:cs typeface="Arial Black"/>
                        </a:rPr>
                        <a:t> </a:t>
                      </a:r>
                      <a:r>
                        <a:rPr kumimoji="0" lang="tr-TR" sz="900" b="0" i="0" u="none" strike="noStrike" kern="1200" cap="none" spc="0" normalizeH="0" baseline="0" noProof="0" dirty="0">
                          <a:ln>
                            <a:noFill/>
                          </a:ln>
                          <a:solidFill>
                            <a:schemeClr val="tx1"/>
                          </a:solidFill>
                          <a:effectLst/>
                          <a:uLnTx/>
                          <a:uFillTx/>
                          <a:latin typeface="Arial Black"/>
                          <a:ea typeface="Arial Black"/>
                          <a:cs typeface="Arial Black"/>
                        </a:rPr>
                        <a:t>İşletmeni,</a:t>
                      </a:r>
                    </a:p>
                    <a:p>
                      <a:pPr marL="67945" marR="61595" lvl="0" indent="0" algn="l" defTabSz="914400" rtl="0" eaLnBrk="1" fontAlgn="auto" latinLnBrk="0" hangingPunct="1">
                        <a:lnSpc>
                          <a:spcPct val="110000"/>
                        </a:lnSpc>
                        <a:spcBef>
                          <a:spcPts val="45"/>
                        </a:spcBef>
                        <a:spcAft>
                          <a:spcPts val="0"/>
                        </a:spcAft>
                        <a:buClrTx/>
                        <a:buSzTx/>
                        <a:buFontTx/>
                        <a:buNone/>
                        <a:tabLst/>
                        <a:defRPr/>
                      </a:pPr>
                      <a:r>
                        <a:rPr kumimoji="0" lang="tr-TR" sz="900" b="0" i="0" u="none" strike="noStrike" kern="1200" cap="none" spc="0" normalizeH="0" baseline="0" noProof="0" dirty="0">
                          <a:ln>
                            <a:noFill/>
                          </a:ln>
                          <a:solidFill>
                            <a:schemeClr val="tx1"/>
                          </a:solidFill>
                          <a:effectLst/>
                          <a:uLnTx/>
                          <a:uFillTx/>
                          <a:latin typeface="Arial Black"/>
                          <a:ea typeface="Arial Black"/>
                          <a:cs typeface="Arial Black"/>
                        </a:rPr>
                        <a:t>Şef</a:t>
                      </a:r>
                      <a:r>
                        <a:rPr kumimoji="0" lang="tr-TR" sz="900" b="0" i="0" u="none" strike="noStrike" kern="1200" cap="none" spc="-155" normalizeH="0" baseline="0" noProof="0" dirty="0">
                          <a:ln>
                            <a:noFill/>
                          </a:ln>
                          <a:solidFill>
                            <a:schemeClr val="tx1"/>
                          </a:solidFill>
                          <a:effectLst/>
                          <a:uLnTx/>
                          <a:uFillTx/>
                          <a:latin typeface="Arial Black"/>
                          <a:ea typeface="Arial Black"/>
                          <a:cs typeface="Arial Black"/>
                        </a:rPr>
                        <a:t> </a:t>
                      </a:r>
                      <a:r>
                        <a:rPr kumimoji="0" lang="tr-TR" sz="900" b="0" i="0" u="none" strike="noStrike" kern="1200" cap="none" spc="0" normalizeH="0" baseline="0" noProof="0" dirty="0">
                          <a:ln>
                            <a:noFill/>
                          </a:ln>
                          <a:solidFill>
                            <a:schemeClr val="tx1"/>
                          </a:solidFill>
                          <a:effectLst/>
                          <a:uLnTx/>
                          <a:uFillTx/>
                          <a:latin typeface="Arial Black"/>
                          <a:ea typeface="Arial Black"/>
                          <a:cs typeface="Arial Black"/>
                        </a:rPr>
                        <a:t>vb.</a:t>
                      </a:r>
                      <a:r>
                        <a:rPr kumimoji="0" lang="tr-TR" sz="900" b="0" i="0" u="none" strike="noStrike" kern="1200" cap="none" spc="-155" normalizeH="0" baseline="0" noProof="0" dirty="0">
                          <a:ln>
                            <a:noFill/>
                          </a:ln>
                          <a:solidFill>
                            <a:schemeClr val="tx1"/>
                          </a:solidFill>
                          <a:effectLst/>
                          <a:uLnTx/>
                          <a:uFillTx/>
                          <a:latin typeface="Arial Black"/>
                          <a:ea typeface="Arial Black"/>
                          <a:cs typeface="Arial Black"/>
                        </a:rPr>
                        <a:t> </a:t>
                      </a:r>
                      <a:r>
                        <a:rPr kumimoji="0" lang="tr-TR" sz="900" b="0" i="0" u="none" strike="noStrike" kern="1200" cap="none" spc="0" normalizeH="0" baseline="0" noProof="0" dirty="0">
                          <a:ln>
                            <a:noFill/>
                          </a:ln>
                          <a:solidFill>
                            <a:schemeClr val="tx1"/>
                          </a:solidFill>
                          <a:effectLst/>
                          <a:uLnTx/>
                          <a:uFillTx/>
                          <a:latin typeface="Arial Black"/>
                          <a:ea typeface="Arial Black"/>
                          <a:cs typeface="Arial Black"/>
                        </a:rPr>
                        <a:t>diğer</a:t>
                      </a:r>
                      <a:r>
                        <a:rPr kumimoji="0" lang="tr-TR" sz="900" b="0" i="0" u="none" strike="noStrike" kern="1200" cap="none" spc="-150" normalizeH="0" baseline="0" noProof="0" dirty="0">
                          <a:ln>
                            <a:noFill/>
                          </a:ln>
                          <a:solidFill>
                            <a:schemeClr val="tx1"/>
                          </a:solidFill>
                          <a:effectLst/>
                          <a:uLnTx/>
                          <a:uFillTx/>
                          <a:latin typeface="Arial Black"/>
                          <a:ea typeface="Arial Black"/>
                          <a:cs typeface="Arial Black"/>
                        </a:rPr>
                        <a:t> </a:t>
                      </a:r>
                      <a:r>
                        <a:rPr kumimoji="0" lang="tr-TR" sz="900" b="0" i="0" u="none" strike="noStrike" kern="1200" cap="none" spc="0" normalizeH="0" baseline="0" noProof="0" dirty="0">
                          <a:ln>
                            <a:noFill/>
                          </a:ln>
                          <a:solidFill>
                            <a:schemeClr val="tx1"/>
                          </a:solidFill>
                          <a:effectLst/>
                          <a:uLnTx/>
                          <a:uFillTx/>
                          <a:latin typeface="Arial Black"/>
                          <a:ea typeface="Arial Black"/>
                          <a:cs typeface="Arial Black"/>
                        </a:rPr>
                        <a:t>657</a:t>
                      </a:r>
                      <a:r>
                        <a:rPr kumimoji="0" lang="tr-TR" sz="900" b="0" i="0" u="none" strike="noStrike" kern="1200" cap="none" spc="-150" normalizeH="0" baseline="0" noProof="0" dirty="0">
                          <a:ln>
                            <a:noFill/>
                          </a:ln>
                          <a:solidFill>
                            <a:schemeClr val="tx1"/>
                          </a:solidFill>
                          <a:effectLst/>
                          <a:uLnTx/>
                          <a:uFillTx/>
                          <a:latin typeface="Arial Black"/>
                          <a:ea typeface="Arial Black"/>
                          <a:cs typeface="Arial Black"/>
                        </a:rPr>
                        <a:t> </a:t>
                      </a:r>
                      <a:r>
                        <a:rPr kumimoji="0" lang="tr-TR" sz="900" b="0" i="0" u="none" strike="noStrike" kern="1200" cap="none" spc="0" normalizeH="0" baseline="0" noProof="0" dirty="0">
                          <a:ln>
                            <a:noFill/>
                          </a:ln>
                          <a:solidFill>
                            <a:schemeClr val="tx1"/>
                          </a:solidFill>
                          <a:effectLst/>
                          <a:uLnTx/>
                          <a:uFillTx/>
                          <a:latin typeface="Arial Black"/>
                          <a:ea typeface="Arial Black"/>
                          <a:cs typeface="Arial Black"/>
                        </a:rPr>
                        <a:t>sayılı</a:t>
                      </a:r>
                      <a:r>
                        <a:rPr kumimoji="0" lang="tr-TR" sz="900" b="0" i="0" u="none" strike="noStrike" kern="1200" cap="none" spc="-150" normalizeH="0" baseline="0" noProof="0" dirty="0">
                          <a:ln>
                            <a:noFill/>
                          </a:ln>
                          <a:solidFill>
                            <a:schemeClr val="tx1"/>
                          </a:solidFill>
                          <a:effectLst/>
                          <a:uLnTx/>
                          <a:uFillTx/>
                          <a:latin typeface="Arial Black"/>
                          <a:ea typeface="Arial Black"/>
                          <a:cs typeface="Arial Black"/>
                        </a:rPr>
                        <a:t> </a:t>
                      </a:r>
                      <a:r>
                        <a:rPr kumimoji="0" lang="tr-TR" sz="900" b="0" i="0" u="none" strike="noStrike" kern="1200" cap="none" spc="0" normalizeH="0" baseline="0" noProof="0" dirty="0" err="1">
                          <a:ln>
                            <a:noFill/>
                          </a:ln>
                          <a:solidFill>
                            <a:schemeClr val="tx1"/>
                          </a:solidFill>
                          <a:effectLst/>
                          <a:uLnTx/>
                          <a:uFillTx/>
                          <a:latin typeface="Arial Black"/>
                          <a:ea typeface="Arial Black"/>
                          <a:cs typeface="Arial Black"/>
                        </a:rPr>
                        <a:t>DMK’ya</a:t>
                      </a:r>
                      <a:r>
                        <a:rPr kumimoji="0" lang="tr-TR" sz="900" b="0" i="0" u="none" strike="noStrike" kern="1200" cap="none" spc="0" normalizeH="0" baseline="0" noProof="0" dirty="0">
                          <a:ln>
                            <a:noFill/>
                          </a:ln>
                          <a:solidFill>
                            <a:schemeClr val="tx1"/>
                          </a:solidFill>
                          <a:effectLst/>
                          <a:uLnTx/>
                          <a:uFillTx/>
                          <a:latin typeface="Arial Black"/>
                          <a:ea typeface="Arial Black"/>
                          <a:cs typeface="Arial Black"/>
                        </a:rPr>
                        <a:t> tabi idari</a:t>
                      </a:r>
                      <a:r>
                        <a:rPr kumimoji="0" lang="tr-TR" sz="900" b="0" i="0" u="none" strike="noStrike" kern="1200" cap="none" spc="-150" normalizeH="0" baseline="0" noProof="0" dirty="0">
                          <a:ln>
                            <a:noFill/>
                          </a:ln>
                          <a:solidFill>
                            <a:schemeClr val="tx1"/>
                          </a:solidFill>
                          <a:effectLst/>
                          <a:uLnTx/>
                          <a:uFillTx/>
                          <a:latin typeface="Arial Black"/>
                          <a:ea typeface="Arial Black"/>
                          <a:cs typeface="Arial Black"/>
                        </a:rPr>
                        <a:t> </a:t>
                      </a:r>
                      <a:r>
                        <a:rPr kumimoji="0" lang="tr-TR" sz="900" b="0" i="0" u="none" strike="noStrike" kern="1200" cap="none" spc="0" normalizeH="0" baseline="0" noProof="0" dirty="0">
                          <a:ln>
                            <a:noFill/>
                          </a:ln>
                          <a:solidFill>
                            <a:schemeClr val="tx1"/>
                          </a:solidFill>
                          <a:effectLst/>
                          <a:uLnTx/>
                          <a:uFillTx/>
                          <a:latin typeface="Arial Black"/>
                          <a:ea typeface="Arial Black"/>
                          <a:cs typeface="Arial Black"/>
                        </a:rPr>
                        <a:t>kadrolar</a:t>
                      </a:r>
                      <a:endParaRPr lang="tr-TR" sz="900" dirty="0">
                        <a:solidFill>
                          <a:schemeClr val="tx1"/>
                        </a:solidFill>
                        <a:effectLst/>
                        <a:latin typeface="Arial Black"/>
                        <a:ea typeface="Arial Black"/>
                        <a:cs typeface="Arial Black"/>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215">
                        <a:spcBef>
                          <a:spcPts val="235"/>
                        </a:spcBef>
                        <a:spcAft>
                          <a:spcPts val="0"/>
                        </a:spcAft>
                      </a:pPr>
                      <a:r>
                        <a:rPr lang="tr-TR" sz="900" dirty="0">
                          <a:solidFill>
                            <a:schemeClr val="tx1"/>
                          </a:solidFill>
                          <a:effectLst/>
                          <a:latin typeface="Arial Black"/>
                          <a:ea typeface="Arial Black"/>
                          <a:cs typeface="Arial Black"/>
                        </a:rPr>
                        <a:t>Kamu Görevinden Çıkarma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spcBef>
                          <a:spcPts val="235"/>
                        </a:spcBef>
                        <a:spcAft>
                          <a:spcPts val="0"/>
                        </a:spcAft>
                      </a:pPr>
                      <a:r>
                        <a:rPr lang="tr-TR" sz="900" dirty="0">
                          <a:solidFill>
                            <a:schemeClr val="tx1"/>
                          </a:solidFill>
                          <a:effectLst/>
                          <a:latin typeface="Arial Black"/>
                          <a:ea typeface="Arial Black"/>
                          <a:cs typeface="Arial Black"/>
                        </a:rPr>
                        <a:t>Yüksek Disiplin Kurulu</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spcBef>
                          <a:spcPts val="235"/>
                        </a:spcBef>
                        <a:spcAft>
                          <a:spcPts val="0"/>
                        </a:spcAft>
                      </a:pPr>
                      <a:r>
                        <a:rPr lang="tr-TR" sz="800" dirty="0">
                          <a:solidFill>
                            <a:schemeClr val="tx1"/>
                          </a:solidFill>
                          <a:effectLst/>
                          <a:latin typeface="Times New Roman"/>
                          <a:ea typeface="Arial Black"/>
                          <a:cs typeface="Arial Black"/>
                        </a:rPr>
                        <a:t> </a:t>
                      </a:r>
                      <a:endParaRPr lang="tr-TR" sz="900" dirty="0">
                        <a:solidFill>
                          <a:schemeClr val="tx1"/>
                        </a:solidFill>
                        <a:effectLst/>
                        <a:latin typeface="Arial Black"/>
                        <a:ea typeface="Arial Black"/>
                        <a:cs typeface="Arial Black"/>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9899759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0" y="980728"/>
            <a:ext cx="8568952" cy="5328592"/>
          </a:xfrm>
        </p:spPr>
        <p:txBody>
          <a:bodyPr>
            <a:normAutofit fontScale="70000" lnSpcReduction="20000"/>
          </a:bodyPr>
          <a:lstStyle/>
          <a:p>
            <a:pPr>
              <a:spcBef>
                <a:spcPts val="20"/>
              </a:spcBef>
              <a:spcAft>
                <a:spcPts val="0"/>
              </a:spcAft>
            </a:pPr>
            <a:r>
              <a:rPr lang="tr-TR" b="1" dirty="0">
                <a:latin typeface="Arial"/>
                <a:ea typeface="Arial"/>
              </a:rPr>
              <a:t> </a:t>
            </a:r>
            <a:endParaRPr lang="tr-TR" sz="3600" dirty="0">
              <a:latin typeface="Arial"/>
              <a:ea typeface="Arial"/>
            </a:endParaRPr>
          </a:p>
          <a:p>
            <a:pPr marL="914400" marR="91440" lvl="1" indent="-457200" algn="just">
              <a:lnSpc>
                <a:spcPct val="111000"/>
              </a:lnSpc>
              <a:spcAft>
                <a:spcPts val="0"/>
              </a:spcAft>
              <a:buClr>
                <a:srgbClr val="C00000"/>
              </a:buClr>
              <a:buSzPts val="2000"/>
              <a:buFont typeface="Arial" panose="020B0604020202020204" pitchFamily="34" charset="0"/>
              <a:buChar char="•"/>
              <a:tabLst>
                <a:tab pos="652145" algn="l"/>
              </a:tabLst>
            </a:pPr>
            <a:r>
              <a:rPr lang="tr-TR" dirty="0">
                <a:solidFill>
                  <a:schemeClr val="tx1"/>
                </a:solidFill>
                <a:latin typeface="Times New Roman" panose="02020603050405020304" pitchFamily="18" charset="0"/>
                <a:ea typeface="Arial"/>
                <a:cs typeface="Times New Roman" panose="02020603050405020304" pitchFamily="18" charset="0"/>
              </a:rPr>
              <a:t>Aylıktan veya ücretten kesme cezası alanlar üç </a:t>
            </a:r>
            <a:r>
              <a:rPr lang="tr-TR" spc="-15" dirty="0">
                <a:solidFill>
                  <a:schemeClr val="tx1"/>
                </a:solidFill>
                <a:latin typeface="Times New Roman" panose="02020603050405020304" pitchFamily="18" charset="0"/>
                <a:ea typeface="Arial"/>
                <a:cs typeface="Times New Roman" panose="02020603050405020304" pitchFamily="18" charset="0"/>
              </a:rPr>
              <a:t>yıl,</a:t>
            </a:r>
            <a:r>
              <a:rPr lang="tr-TR" spc="525" dirty="0">
                <a:solidFill>
                  <a:schemeClr val="tx1"/>
                </a:solidFill>
                <a:latin typeface="Times New Roman" panose="02020603050405020304" pitchFamily="18" charset="0"/>
                <a:ea typeface="Arial"/>
                <a:cs typeface="Times New Roman" panose="02020603050405020304" pitchFamily="18" charset="0"/>
              </a:rPr>
              <a:t> </a:t>
            </a:r>
            <a:r>
              <a:rPr lang="tr-TR" dirty="0">
                <a:solidFill>
                  <a:schemeClr val="tx1"/>
                </a:solidFill>
                <a:latin typeface="Times New Roman" panose="02020603050405020304" pitchFamily="18" charset="0"/>
                <a:ea typeface="Arial"/>
                <a:cs typeface="Times New Roman" panose="02020603050405020304" pitchFamily="18" charset="0"/>
              </a:rPr>
              <a:t>kademe ilerlemesinin durdurulması veya birden fazla ücretten kesme cezası alanlar beş yıl boyunca </a:t>
            </a:r>
            <a:r>
              <a:rPr lang="tr-TR" spc="-20" dirty="0">
                <a:solidFill>
                  <a:schemeClr val="tx1"/>
                </a:solidFill>
                <a:latin typeface="Times New Roman" panose="02020603050405020304" pitchFamily="18" charset="0"/>
                <a:ea typeface="Arial"/>
                <a:cs typeface="Times New Roman" panose="02020603050405020304" pitchFamily="18" charset="0"/>
              </a:rPr>
              <a:t>rektör, </a:t>
            </a:r>
            <a:r>
              <a:rPr lang="tr-TR" dirty="0">
                <a:solidFill>
                  <a:schemeClr val="tx1"/>
                </a:solidFill>
                <a:latin typeface="Times New Roman" panose="02020603050405020304" pitchFamily="18" charset="0"/>
                <a:ea typeface="Arial"/>
                <a:cs typeface="Times New Roman" panose="02020603050405020304" pitchFamily="18" charset="0"/>
              </a:rPr>
              <a:t>dekan, enstitü müdürü, yüksekokul müdürü, meslek yüksekokulu müdürü, bölüm başkanı, anabilim dalı başkanı, </a:t>
            </a:r>
            <a:r>
              <a:rPr lang="tr-TR" dirty="0" err="1">
                <a:solidFill>
                  <a:schemeClr val="tx1"/>
                </a:solidFill>
                <a:latin typeface="Times New Roman" panose="02020603050405020304" pitchFamily="18" charset="0"/>
                <a:ea typeface="Arial"/>
                <a:cs typeface="Times New Roman" panose="02020603050405020304" pitchFamily="18" charset="0"/>
              </a:rPr>
              <a:t>anasanat</a:t>
            </a:r>
            <a:r>
              <a:rPr lang="tr-TR" dirty="0">
                <a:solidFill>
                  <a:schemeClr val="tx1"/>
                </a:solidFill>
                <a:latin typeface="Times New Roman" panose="02020603050405020304" pitchFamily="18" charset="0"/>
                <a:ea typeface="Arial"/>
                <a:cs typeface="Times New Roman" panose="02020603050405020304" pitchFamily="18" charset="0"/>
              </a:rPr>
              <a:t> dalı başkanı, bilim dalı başkanı, sanat dalı başkanı, daire başkanı dengi ve üstü kadrolara</a:t>
            </a:r>
            <a:r>
              <a:rPr lang="tr-TR" spc="-150" dirty="0">
                <a:solidFill>
                  <a:schemeClr val="tx1"/>
                </a:solidFill>
                <a:latin typeface="Times New Roman" panose="02020603050405020304" pitchFamily="18" charset="0"/>
                <a:ea typeface="Arial"/>
                <a:cs typeface="Times New Roman" panose="02020603050405020304" pitchFamily="18" charset="0"/>
              </a:rPr>
              <a:t> </a:t>
            </a:r>
            <a:r>
              <a:rPr lang="tr-TR" dirty="0">
                <a:solidFill>
                  <a:schemeClr val="tx1"/>
                </a:solidFill>
                <a:latin typeface="Times New Roman" panose="02020603050405020304" pitchFamily="18" charset="0"/>
                <a:ea typeface="Arial"/>
                <a:cs typeface="Times New Roman" panose="02020603050405020304" pitchFamily="18" charset="0"/>
              </a:rPr>
              <a:t>atanamazlar.</a:t>
            </a:r>
            <a:endParaRPr lang="tr-TR" sz="1600" dirty="0">
              <a:solidFill>
                <a:schemeClr val="tx1"/>
              </a:solidFill>
              <a:latin typeface="Times New Roman" panose="02020603050405020304" pitchFamily="18" charset="0"/>
              <a:ea typeface="Arial"/>
              <a:cs typeface="Times New Roman" panose="02020603050405020304" pitchFamily="18" charset="0"/>
            </a:endParaRPr>
          </a:p>
          <a:p>
            <a:pPr>
              <a:spcBef>
                <a:spcPts val="50"/>
              </a:spcBef>
              <a:spcAft>
                <a:spcPts val="0"/>
              </a:spcAft>
              <a:buClr>
                <a:srgbClr val="C00000"/>
              </a:buClr>
            </a:pPr>
            <a:r>
              <a:rPr lang="tr-TR" dirty="0">
                <a:solidFill>
                  <a:schemeClr val="tx1"/>
                </a:solidFill>
                <a:latin typeface="Times New Roman" panose="02020603050405020304" pitchFamily="18" charset="0"/>
                <a:ea typeface="Arial"/>
                <a:cs typeface="Times New Roman" panose="02020603050405020304" pitchFamily="18" charset="0"/>
              </a:rPr>
              <a:t> </a:t>
            </a:r>
            <a:endParaRPr lang="tr-TR" sz="3600" dirty="0">
              <a:solidFill>
                <a:schemeClr val="tx1"/>
              </a:solidFill>
              <a:latin typeface="Times New Roman" panose="02020603050405020304" pitchFamily="18" charset="0"/>
              <a:ea typeface="Arial"/>
              <a:cs typeface="Times New Roman" panose="02020603050405020304" pitchFamily="18" charset="0"/>
            </a:endParaRPr>
          </a:p>
          <a:p>
            <a:pPr marL="914400" marR="91440" lvl="1" indent="-457200" algn="just">
              <a:lnSpc>
                <a:spcPct val="111000"/>
              </a:lnSpc>
              <a:spcAft>
                <a:spcPts val="0"/>
              </a:spcAft>
              <a:buClr>
                <a:srgbClr val="C00000"/>
              </a:buClr>
              <a:buSzPts val="2000"/>
              <a:buFont typeface="Arial" panose="020B0604020202020204" pitchFamily="34" charset="0"/>
              <a:buChar char="•"/>
              <a:tabLst>
                <a:tab pos="652145" algn="l"/>
              </a:tabLst>
            </a:pPr>
            <a:r>
              <a:rPr lang="tr-TR" dirty="0">
                <a:solidFill>
                  <a:schemeClr val="tx1"/>
                </a:solidFill>
                <a:latin typeface="Times New Roman" panose="02020603050405020304" pitchFamily="18" charset="0"/>
                <a:ea typeface="Arial"/>
                <a:cs typeface="Times New Roman" panose="02020603050405020304" pitchFamily="18" charset="0"/>
              </a:rPr>
              <a:t>Söz konusu disiplin cezalarının verildiği tarihte bu görevlerde bulunanların görevleri kendiliğinden sona erer ve durum ilgili mercilere derhal</a:t>
            </a:r>
            <a:r>
              <a:rPr lang="tr-TR" spc="-30" dirty="0">
                <a:solidFill>
                  <a:schemeClr val="tx1"/>
                </a:solidFill>
                <a:latin typeface="Times New Roman" panose="02020603050405020304" pitchFamily="18" charset="0"/>
                <a:ea typeface="Arial"/>
                <a:cs typeface="Times New Roman" panose="02020603050405020304" pitchFamily="18" charset="0"/>
              </a:rPr>
              <a:t> </a:t>
            </a:r>
            <a:r>
              <a:rPr lang="tr-TR" dirty="0">
                <a:solidFill>
                  <a:schemeClr val="tx1"/>
                </a:solidFill>
                <a:latin typeface="Times New Roman" panose="02020603050405020304" pitchFamily="18" charset="0"/>
                <a:ea typeface="Arial"/>
                <a:cs typeface="Times New Roman" panose="02020603050405020304" pitchFamily="18" charset="0"/>
              </a:rPr>
              <a:t>bildirilir.</a:t>
            </a:r>
            <a:endParaRPr lang="tr-TR" sz="1600" dirty="0">
              <a:solidFill>
                <a:schemeClr val="tx1"/>
              </a:solidFill>
              <a:latin typeface="Times New Roman" panose="02020603050405020304" pitchFamily="18" charset="0"/>
              <a:ea typeface="Arial"/>
              <a:cs typeface="Times New Roman" panose="02020603050405020304" pitchFamily="18" charset="0"/>
            </a:endParaRPr>
          </a:p>
          <a:p>
            <a:pPr>
              <a:spcBef>
                <a:spcPts val="20"/>
              </a:spcBef>
              <a:spcAft>
                <a:spcPts val="0"/>
              </a:spcAft>
              <a:buClr>
                <a:srgbClr val="C00000"/>
              </a:buClr>
            </a:pPr>
            <a:r>
              <a:rPr lang="tr-TR" dirty="0">
                <a:solidFill>
                  <a:schemeClr val="tx1"/>
                </a:solidFill>
                <a:latin typeface="Times New Roman" panose="02020603050405020304" pitchFamily="18" charset="0"/>
                <a:ea typeface="Arial"/>
                <a:cs typeface="Times New Roman" panose="02020603050405020304" pitchFamily="18" charset="0"/>
              </a:rPr>
              <a:t> </a:t>
            </a:r>
            <a:endParaRPr lang="tr-TR" sz="3600" dirty="0">
              <a:solidFill>
                <a:schemeClr val="tx1"/>
              </a:solidFill>
              <a:latin typeface="Times New Roman" panose="02020603050405020304" pitchFamily="18" charset="0"/>
              <a:ea typeface="Arial"/>
              <a:cs typeface="Times New Roman" panose="02020603050405020304" pitchFamily="18" charset="0"/>
            </a:endParaRPr>
          </a:p>
          <a:p>
            <a:pPr marL="914400" marR="92710" lvl="1" indent="-457200" algn="just">
              <a:lnSpc>
                <a:spcPct val="111000"/>
              </a:lnSpc>
              <a:spcAft>
                <a:spcPts val="0"/>
              </a:spcAft>
              <a:buClr>
                <a:srgbClr val="C00000"/>
              </a:buClr>
              <a:buSzPts val="2000"/>
              <a:buFont typeface="Arial" panose="020B0604020202020204" pitchFamily="34" charset="0"/>
              <a:buChar char="•"/>
              <a:tabLst>
                <a:tab pos="652145" algn="l"/>
              </a:tabLst>
            </a:pPr>
            <a:r>
              <a:rPr lang="tr-TR" spc="-15" dirty="0">
                <a:solidFill>
                  <a:schemeClr val="tx1"/>
                </a:solidFill>
                <a:latin typeface="Times New Roman" panose="02020603050405020304" pitchFamily="18" charset="0"/>
                <a:ea typeface="Arial"/>
                <a:cs typeface="Times New Roman" panose="02020603050405020304" pitchFamily="18" charset="0"/>
              </a:rPr>
              <a:t>Yukarıdaki </a:t>
            </a:r>
            <a:r>
              <a:rPr lang="tr-TR" dirty="0">
                <a:solidFill>
                  <a:schemeClr val="tx1"/>
                </a:solidFill>
                <a:latin typeface="Times New Roman" panose="02020603050405020304" pitchFamily="18" charset="0"/>
                <a:ea typeface="Arial"/>
                <a:cs typeface="Times New Roman" panose="02020603050405020304" pitchFamily="18" charset="0"/>
              </a:rPr>
              <a:t>hüküm daire başkanı ile bilim dalı başkanından itibaren denk ve üstü görevler olan genel sekreter yardımcısı, genel sekreter ile anabilim dalı başkan yardımcısı, bölüm başkan yardımcısı gibi görevleri de</a:t>
            </a:r>
            <a:r>
              <a:rPr lang="tr-TR" spc="-30" dirty="0">
                <a:solidFill>
                  <a:schemeClr val="tx1"/>
                </a:solidFill>
                <a:latin typeface="Times New Roman" panose="02020603050405020304" pitchFamily="18" charset="0"/>
                <a:ea typeface="Arial"/>
                <a:cs typeface="Times New Roman" panose="02020603050405020304" pitchFamily="18" charset="0"/>
              </a:rPr>
              <a:t> </a:t>
            </a:r>
            <a:r>
              <a:rPr lang="tr-TR" spc="-15" dirty="0">
                <a:solidFill>
                  <a:schemeClr val="tx1"/>
                </a:solidFill>
                <a:latin typeface="Times New Roman" panose="02020603050405020304" pitchFamily="18" charset="0"/>
                <a:ea typeface="Arial"/>
                <a:cs typeface="Times New Roman" panose="02020603050405020304" pitchFamily="18" charset="0"/>
              </a:rPr>
              <a:t>kapsar.</a:t>
            </a:r>
            <a:endParaRPr lang="tr-TR" sz="1600" dirty="0">
              <a:solidFill>
                <a:schemeClr val="tx1"/>
              </a:solidFill>
              <a:latin typeface="Times New Roman" panose="02020603050405020304" pitchFamily="18" charset="0"/>
              <a:ea typeface="Arial"/>
              <a:cs typeface="Times New Roman" panose="02020603050405020304" pitchFamily="18" charset="0"/>
            </a:endParaRPr>
          </a:p>
          <a:p>
            <a:pPr>
              <a:spcAft>
                <a:spcPts val="0"/>
              </a:spcAft>
            </a:pPr>
            <a:r>
              <a:rPr lang="tr-TR" dirty="0">
                <a:latin typeface="Arial"/>
                <a:ea typeface="Arial"/>
              </a:rPr>
              <a:t> </a:t>
            </a:r>
            <a:endParaRPr lang="tr-TR" sz="3600" dirty="0">
              <a:latin typeface="Arial"/>
              <a:ea typeface="Arial"/>
            </a:endParaRPr>
          </a:p>
          <a:p>
            <a:endParaRPr lang="tr-TR" dirty="0"/>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kern="0" dirty="0" smtClean="0">
                <a:solidFill>
                  <a:schemeClr val="bg1"/>
                </a:solidFill>
                <a:latin typeface="Arial"/>
                <a:ea typeface="Arial"/>
              </a:rPr>
              <a:t>Cezaların Sonuçları</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331982650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11560" y="1052737"/>
            <a:ext cx="8136904" cy="792088"/>
          </a:xfrm>
        </p:spPr>
        <p:txBody>
          <a:bodyPr>
            <a:normAutofit fontScale="90000"/>
          </a:bodyPr>
          <a:lstStyle/>
          <a:p>
            <a:pPr marL="458470" marR="513080">
              <a:spcBef>
                <a:spcPts val="315"/>
              </a:spcBef>
            </a:pPr>
            <a:r>
              <a:rPr lang="tr-TR" sz="2400" b="1" dirty="0">
                <a:latin typeface="Times New Roman" panose="02020603050405020304" pitchFamily="18" charset="0"/>
                <a:ea typeface="Arial"/>
                <a:cs typeface="Times New Roman" panose="02020603050405020304" pitchFamily="18" charset="0"/>
              </a:rPr>
              <a:t>Cezanın Özlük Dosyasından </a:t>
            </a:r>
            <a:r>
              <a:rPr lang="tr-TR" sz="2400" b="1" dirty="0" smtClean="0">
                <a:latin typeface="Times New Roman" panose="02020603050405020304" pitchFamily="18" charset="0"/>
                <a:ea typeface="Arial"/>
                <a:cs typeface="Times New Roman" panose="02020603050405020304" pitchFamily="18" charset="0"/>
              </a:rPr>
              <a:t>Çıkarılması</a:t>
            </a:r>
            <a:br>
              <a:rPr lang="tr-TR" sz="2400" b="1" dirty="0" smtClean="0">
                <a:latin typeface="Times New Roman" panose="02020603050405020304" pitchFamily="18" charset="0"/>
                <a:ea typeface="Arial"/>
                <a:cs typeface="Times New Roman" panose="02020603050405020304" pitchFamily="18" charset="0"/>
              </a:rPr>
            </a:br>
            <a:r>
              <a:rPr lang="tr-TR" sz="2400" b="1" dirty="0" smtClean="0">
                <a:latin typeface="Times New Roman" panose="02020603050405020304" pitchFamily="18" charset="0"/>
                <a:ea typeface="Arial"/>
                <a:cs typeface="Times New Roman" panose="02020603050405020304" pitchFamily="18" charset="0"/>
              </a:rPr>
              <a:t> </a:t>
            </a:r>
            <a:r>
              <a:rPr lang="tr-TR" sz="2400" b="1" dirty="0">
                <a:latin typeface="Times New Roman" panose="02020603050405020304" pitchFamily="18" charset="0"/>
                <a:ea typeface="Arial"/>
                <a:cs typeface="Times New Roman" panose="02020603050405020304" pitchFamily="18" charset="0"/>
              </a:rPr>
              <a:t>(2547 Sk.53/G ve 657 SK. 133 Maddesi</a:t>
            </a:r>
            <a:r>
              <a:rPr lang="tr-TR" sz="2400" b="1" dirty="0" smtClean="0">
                <a:latin typeface="Times New Roman" panose="02020603050405020304" pitchFamily="18" charset="0"/>
                <a:ea typeface="Arial"/>
                <a:cs typeface="Times New Roman" panose="02020603050405020304" pitchFamily="18" charset="0"/>
              </a:rPr>
              <a:t>)</a:t>
            </a:r>
            <a:endParaRPr lang="tr-TR" sz="4000" b="1"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07504" y="2131816"/>
            <a:ext cx="8640960" cy="3817464"/>
          </a:xfrm>
        </p:spPr>
        <p:txBody>
          <a:bodyPr>
            <a:noAutofit/>
          </a:bodyPr>
          <a:lstStyle/>
          <a:p>
            <a:pPr lvl="2" algn="just">
              <a:spcAft>
                <a:spcPts val="0"/>
              </a:spcAft>
              <a:buClr>
                <a:srgbClr val="001F5F"/>
              </a:buClr>
              <a:buSzPts val="2000"/>
              <a:tabLst>
                <a:tab pos="1083310" algn="l"/>
                <a:tab pos="1083945" algn="l"/>
              </a:tabLst>
            </a:pPr>
            <a:r>
              <a:rPr lang="tr-TR" sz="2000" dirty="0" smtClean="0">
                <a:solidFill>
                  <a:schemeClr val="tx1"/>
                </a:solidFill>
                <a:latin typeface="Times New Roman" panose="02020603050405020304" pitchFamily="18" charset="0"/>
                <a:ea typeface="Arial"/>
                <a:cs typeface="Times New Roman" panose="02020603050405020304" pitchFamily="18" charset="0"/>
              </a:rPr>
              <a:t>İlgililerce;</a:t>
            </a:r>
          </a:p>
          <a:p>
            <a:pPr lvl="2" algn="just">
              <a:spcAft>
                <a:spcPts val="0"/>
              </a:spcAft>
              <a:buClr>
                <a:srgbClr val="001F5F"/>
              </a:buClr>
              <a:buSzPts val="2000"/>
              <a:tabLst>
                <a:tab pos="1083310" algn="l"/>
                <a:tab pos="1083945" algn="l"/>
              </a:tabLst>
            </a:pPr>
            <a:endParaRPr lang="tr-TR" sz="2000" dirty="0" smtClean="0">
              <a:solidFill>
                <a:schemeClr val="tx1"/>
              </a:solidFill>
              <a:latin typeface="Times New Roman" panose="02020603050405020304" pitchFamily="18" charset="0"/>
              <a:ea typeface="Arial"/>
              <a:cs typeface="Times New Roman" panose="02020603050405020304" pitchFamily="18" charset="0"/>
            </a:endParaRPr>
          </a:p>
          <a:p>
            <a:pPr marL="1371600" lvl="2" indent="-457200" algn="just">
              <a:spcAft>
                <a:spcPts val="0"/>
              </a:spcAft>
              <a:buClr>
                <a:srgbClr val="C00000"/>
              </a:buClr>
              <a:buSzPct val="100000"/>
              <a:buFont typeface="Arial" panose="020B0604020202020204" pitchFamily="34" charset="0"/>
              <a:buChar char="•"/>
              <a:tabLst>
                <a:tab pos="1083310" algn="l"/>
                <a:tab pos="1083945" algn="l"/>
              </a:tabLst>
            </a:pPr>
            <a:r>
              <a:rPr lang="tr-TR" sz="2000" dirty="0" smtClean="0">
                <a:solidFill>
                  <a:schemeClr val="tx1"/>
                </a:solidFill>
                <a:latin typeface="Times New Roman" panose="02020603050405020304" pitchFamily="18" charset="0"/>
                <a:ea typeface="Arial"/>
                <a:cs typeface="Times New Roman" panose="02020603050405020304" pitchFamily="18" charset="0"/>
              </a:rPr>
              <a:t>Uyarma </a:t>
            </a:r>
            <a:r>
              <a:rPr lang="tr-TR" sz="2000" dirty="0">
                <a:solidFill>
                  <a:schemeClr val="tx1"/>
                </a:solidFill>
                <a:latin typeface="Times New Roman" panose="02020603050405020304" pitchFamily="18" charset="0"/>
                <a:ea typeface="Arial"/>
                <a:cs typeface="Times New Roman" panose="02020603050405020304" pitchFamily="18" charset="0"/>
              </a:rPr>
              <a:t>ve kınama cezalarının uygulanmasından itibaren beş </a:t>
            </a:r>
            <a:r>
              <a:rPr lang="tr-TR" sz="2000" dirty="0" smtClean="0">
                <a:solidFill>
                  <a:schemeClr val="tx1"/>
                </a:solidFill>
                <a:latin typeface="Times New Roman" panose="02020603050405020304" pitchFamily="18" charset="0"/>
                <a:ea typeface="Arial"/>
                <a:cs typeface="Times New Roman" panose="02020603050405020304" pitchFamily="18" charset="0"/>
              </a:rPr>
              <a:t>yıl,</a:t>
            </a:r>
          </a:p>
          <a:p>
            <a:pPr marL="1371600" lvl="2" indent="-457200" algn="just">
              <a:spcAft>
                <a:spcPts val="0"/>
              </a:spcAft>
              <a:buClr>
                <a:srgbClr val="C00000"/>
              </a:buClr>
              <a:buSzPct val="100000"/>
              <a:buFont typeface="Arial" panose="020B0604020202020204" pitchFamily="34" charset="0"/>
              <a:buChar char="•"/>
              <a:tabLst>
                <a:tab pos="1083310" algn="l"/>
                <a:tab pos="1083945" algn="l"/>
              </a:tabLst>
            </a:pPr>
            <a:endParaRPr lang="tr-TR" sz="2000" dirty="0">
              <a:solidFill>
                <a:schemeClr val="tx1"/>
              </a:solidFill>
              <a:latin typeface="Times New Roman" panose="02020603050405020304" pitchFamily="18" charset="0"/>
              <a:ea typeface="Arial"/>
              <a:cs typeface="Times New Roman" panose="02020603050405020304" pitchFamily="18" charset="0"/>
            </a:endParaRPr>
          </a:p>
          <a:p>
            <a:pPr marL="1371600" lvl="2" indent="-457200" algn="just">
              <a:spcAft>
                <a:spcPts val="0"/>
              </a:spcAft>
              <a:buClr>
                <a:srgbClr val="C00000"/>
              </a:buClr>
              <a:buSzPct val="100000"/>
              <a:buFont typeface="Arial" panose="020B0604020202020204" pitchFamily="34" charset="0"/>
              <a:buChar char="•"/>
              <a:tabLst>
                <a:tab pos="1083310" algn="l"/>
                <a:tab pos="1083945" algn="l"/>
              </a:tabLst>
            </a:pPr>
            <a:r>
              <a:rPr lang="tr-TR" sz="2000" dirty="0" smtClean="0">
                <a:solidFill>
                  <a:schemeClr val="tx1"/>
                </a:solidFill>
                <a:latin typeface="Times New Roman" panose="02020603050405020304" pitchFamily="18" charset="0"/>
                <a:ea typeface="Arial"/>
                <a:cs typeface="Times New Roman" panose="02020603050405020304" pitchFamily="18" charset="0"/>
              </a:rPr>
              <a:t>Aylıktan </a:t>
            </a:r>
            <a:r>
              <a:rPr lang="tr-TR" sz="2000" dirty="0">
                <a:solidFill>
                  <a:schemeClr val="tx1"/>
                </a:solidFill>
                <a:latin typeface="Times New Roman" panose="02020603050405020304" pitchFamily="18" charset="0"/>
                <a:ea typeface="Arial"/>
                <a:cs typeface="Times New Roman" panose="02020603050405020304" pitchFamily="18" charset="0"/>
              </a:rPr>
              <a:t>veya ücretten kesme ve kademe ilerlemesinin durdurulması veya birden fazla ücretten kesme cezalarının uygulanmasından itibaren on yıl</a:t>
            </a:r>
            <a:r>
              <a:rPr lang="tr-TR" sz="2000" spc="-40" dirty="0">
                <a:solidFill>
                  <a:schemeClr val="tx1"/>
                </a:solidFill>
                <a:latin typeface="Times New Roman" panose="02020603050405020304" pitchFamily="18" charset="0"/>
                <a:ea typeface="Arial"/>
                <a:cs typeface="Times New Roman" panose="02020603050405020304" pitchFamily="18" charset="0"/>
              </a:rPr>
              <a:t> </a:t>
            </a:r>
            <a:r>
              <a:rPr lang="tr-TR" sz="2000" dirty="0">
                <a:solidFill>
                  <a:schemeClr val="tx1"/>
                </a:solidFill>
                <a:latin typeface="Times New Roman" panose="02020603050405020304" pitchFamily="18" charset="0"/>
                <a:ea typeface="Arial"/>
                <a:cs typeface="Times New Roman" panose="02020603050405020304" pitchFamily="18" charset="0"/>
              </a:rPr>
              <a:t>sonra, </a:t>
            </a:r>
            <a:r>
              <a:rPr lang="tr-TR" sz="2000" dirty="0" smtClean="0">
                <a:solidFill>
                  <a:schemeClr val="tx1"/>
                </a:solidFill>
                <a:latin typeface="Times New Roman" panose="02020603050405020304" pitchFamily="18" charset="0"/>
                <a:ea typeface="Arial"/>
                <a:cs typeface="Times New Roman" panose="02020603050405020304" pitchFamily="18" charset="0"/>
              </a:rPr>
              <a:t>atamaya</a:t>
            </a:r>
            <a:r>
              <a:rPr lang="tr-TR" sz="2000" spc="350" dirty="0" smtClean="0">
                <a:solidFill>
                  <a:schemeClr val="tx1"/>
                </a:solidFill>
                <a:latin typeface="Times New Roman" panose="02020603050405020304" pitchFamily="18" charset="0"/>
                <a:ea typeface="Arial"/>
                <a:cs typeface="Times New Roman" panose="02020603050405020304" pitchFamily="18" charset="0"/>
              </a:rPr>
              <a:t> </a:t>
            </a:r>
            <a:r>
              <a:rPr lang="tr-TR" sz="2000" dirty="0">
                <a:solidFill>
                  <a:schemeClr val="tx1"/>
                </a:solidFill>
                <a:latin typeface="Times New Roman" panose="02020603050405020304" pitchFamily="18" charset="0"/>
                <a:ea typeface="Arial"/>
                <a:cs typeface="Times New Roman" panose="02020603050405020304" pitchFamily="18" charset="0"/>
              </a:rPr>
              <a:t>yetkili</a:t>
            </a:r>
            <a:r>
              <a:rPr lang="tr-TR" sz="2000" spc="360" dirty="0">
                <a:solidFill>
                  <a:schemeClr val="tx1"/>
                </a:solidFill>
                <a:latin typeface="Times New Roman" panose="02020603050405020304" pitchFamily="18" charset="0"/>
                <a:ea typeface="Arial"/>
                <a:cs typeface="Times New Roman" panose="02020603050405020304" pitchFamily="18" charset="0"/>
              </a:rPr>
              <a:t> </a:t>
            </a:r>
            <a:r>
              <a:rPr lang="tr-TR" sz="2000" dirty="0">
                <a:solidFill>
                  <a:schemeClr val="tx1"/>
                </a:solidFill>
                <a:latin typeface="Times New Roman" panose="02020603050405020304" pitchFamily="18" charset="0"/>
                <a:ea typeface="Arial"/>
                <a:cs typeface="Times New Roman" panose="02020603050405020304" pitchFamily="18" charset="0"/>
              </a:rPr>
              <a:t>amire</a:t>
            </a:r>
            <a:r>
              <a:rPr lang="tr-TR" sz="2000" spc="350" dirty="0">
                <a:solidFill>
                  <a:schemeClr val="tx1"/>
                </a:solidFill>
                <a:latin typeface="Times New Roman" panose="02020603050405020304" pitchFamily="18" charset="0"/>
                <a:ea typeface="Arial"/>
                <a:cs typeface="Times New Roman" panose="02020603050405020304" pitchFamily="18" charset="0"/>
              </a:rPr>
              <a:t> </a:t>
            </a:r>
            <a:r>
              <a:rPr lang="tr-TR" sz="2000" dirty="0">
                <a:solidFill>
                  <a:schemeClr val="tx1"/>
                </a:solidFill>
                <a:latin typeface="Times New Roman" panose="02020603050405020304" pitchFamily="18" charset="0"/>
                <a:ea typeface="Arial"/>
                <a:cs typeface="Times New Roman" panose="02020603050405020304" pitchFamily="18" charset="0"/>
              </a:rPr>
              <a:t>başvurularak</a:t>
            </a:r>
            <a:r>
              <a:rPr lang="tr-TR" sz="2000" spc="360" dirty="0">
                <a:solidFill>
                  <a:schemeClr val="tx1"/>
                </a:solidFill>
                <a:latin typeface="Times New Roman" panose="02020603050405020304" pitchFamily="18" charset="0"/>
                <a:ea typeface="Arial"/>
                <a:cs typeface="Times New Roman" panose="02020603050405020304" pitchFamily="18" charset="0"/>
              </a:rPr>
              <a:t> </a:t>
            </a:r>
            <a:r>
              <a:rPr lang="tr-TR" sz="2000" dirty="0">
                <a:solidFill>
                  <a:schemeClr val="tx1"/>
                </a:solidFill>
                <a:latin typeface="Times New Roman" panose="02020603050405020304" pitchFamily="18" charset="0"/>
                <a:ea typeface="Arial"/>
                <a:cs typeface="Times New Roman" panose="02020603050405020304" pitchFamily="18" charset="0"/>
              </a:rPr>
              <a:t>verilmiş</a:t>
            </a:r>
            <a:r>
              <a:rPr lang="tr-TR" sz="2000" spc="365" dirty="0">
                <a:solidFill>
                  <a:schemeClr val="tx1"/>
                </a:solidFill>
                <a:latin typeface="Times New Roman" panose="02020603050405020304" pitchFamily="18" charset="0"/>
                <a:ea typeface="Arial"/>
                <a:cs typeface="Times New Roman" panose="02020603050405020304" pitchFamily="18" charset="0"/>
              </a:rPr>
              <a:t> </a:t>
            </a:r>
            <a:r>
              <a:rPr lang="tr-TR" sz="2000" dirty="0">
                <a:solidFill>
                  <a:schemeClr val="tx1"/>
                </a:solidFill>
                <a:latin typeface="Times New Roman" panose="02020603050405020304" pitchFamily="18" charset="0"/>
                <a:ea typeface="Arial"/>
                <a:cs typeface="Times New Roman" panose="02020603050405020304" pitchFamily="18" charset="0"/>
              </a:rPr>
              <a:t>olan</a:t>
            </a:r>
            <a:r>
              <a:rPr lang="tr-TR" sz="2000" spc="365" dirty="0">
                <a:solidFill>
                  <a:schemeClr val="tx1"/>
                </a:solidFill>
                <a:latin typeface="Times New Roman" panose="02020603050405020304" pitchFamily="18" charset="0"/>
                <a:ea typeface="Arial"/>
                <a:cs typeface="Times New Roman" panose="02020603050405020304" pitchFamily="18" charset="0"/>
              </a:rPr>
              <a:t>   </a:t>
            </a:r>
            <a:r>
              <a:rPr lang="tr-TR" sz="2000" dirty="0" smtClean="0">
                <a:solidFill>
                  <a:schemeClr val="tx1"/>
                </a:solidFill>
                <a:latin typeface="Times New Roman" panose="02020603050405020304" pitchFamily="18" charset="0"/>
                <a:ea typeface="Arial"/>
                <a:cs typeface="Times New Roman" panose="02020603050405020304" pitchFamily="18" charset="0"/>
              </a:rPr>
              <a:t>cezaların </a:t>
            </a:r>
            <a:r>
              <a:rPr lang="tr-TR" sz="2000" dirty="0">
                <a:solidFill>
                  <a:schemeClr val="tx1"/>
                </a:solidFill>
                <a:latin typeface="Times New Roman" panose="02020603050405020304" pitchFamily="18" charset="0"/>
                <a:ea typeface="Arial"/>
                <a:cs typeface="Times New Roman" panose="02020603050405020304" pitchFamily="18" charset="0"/>
              </a:rPr>
              <a:t>özlük dosyasından silinmesi talep </a:t>
            </a:r>
            <a:r>
              <a:rPr lang="tr-TR" sz="2000" dirty="0" smtClean="0">
                <a:solidFill>
                  <a:schemeClr val="tx1"/>
                </a:solidFill>
                <a:latin typeface="Times New Roman" panose="02020603050405020304" pitchFamily="18" charset="0"/>
                <a:ea typeface="Arial"/>
                <a:cs typeface="Times New Roman" panose="02020603050405020304" pitchFamily="18" charset="0"/>
              </a:rPr>
              <a:t>edilebilir.</a:t>
            </a:r>
          </a:p>
          <a:p>
            <a:pPr marL="1371600" lvl="2" indent="-457200" algn="just">
              <a:spcAft>
                <a:spcPts val="0"/>
              </a:spcAft>
              <a:buClr>
                <a:srgbClr val="C00000"/>
              </a:buClr>
              <a:buSzPct val="100000"/>
              <a:buFont typeface="Arial" panose="020B0604020202020204" pitchFamily="34" charset="0"/>
              <a:buChar char="•"/>
              <a:tabLst>
                <a:tab pos="1083310" algn="l"/>
                <a:tab pos="1083945" algn="l"/>
              </a:tabLst>
            </a:pPr>
            <a:endParaRPr lang="tr-TR" sz="2000" dirty="0">
              <a:solidFill>
                <a:schemeClr val="tx1"/>
              </a:solidFill>
              <a:latin typeface="Times New Roman" panose="02020603050405020304" pitchFamily="18" charset="0"/>
              <a:ea typeface="Arial"/>
              <a:cs typeface="Times New Roman" panose="02020603050405020304" pitchFamily="18" charset="0"/>
            </a:endParaRPr>
          </a:p>
          <a:p>
            <a:pPr marL="1371600" lvl="2" indent="-457200" algn="just">
              <a:spcAft>
                <a:spcPts val="0"/>
              </a:spcAft>
              <a:buClr>
                <a:srgbClr val="C00000"/>
              </a:buClr>
              <a:buSzPct val="100000"/>
              <a:buFont typeface="Arial" panose="020B0604020202020204" pitchFamily="34" charset="0"/>
              <a:buChar char="•"/>
              <a:tabLst>
                <a:tab pos="1083310" algn="l"/>
                <a:tab pos="1083945" algn="l"/>
              </a:tabLst>
            </a:pPr>
            <a:r>
              <a:rPr lang="tr-TR" sz="2000" dirty="0" smtClean="0">
                <a:solidFill>
                  <a:schemeClr val="tx1"/>
                </a:solidFill>
                <a:latin typeface="Times New Roman" panose="02020603050405020304" pitchFamily="18" charset="0"/>
                <a:ea typeface="Arial"/>
                <a:cs typeface="Times New Roman" panose="02020603050405020304" pitchFamily="18" charset="0"/>
              </a:rPr>
              <a:t>İlgilinin, bu süreler</a:t>
            </a:r>
            <a:r>
              <a:rPr lang="tr-TR" sz="2000" dirty="0">
                <a:solidFill>
                  <a:schemeClr val="tx1"/>
                </a:solidFill>
                <a:latin typeface="Times New Roman" panose="02020603050405020304" pitchFamily="18" charset="0"/>
                <a:ea typeface="Arial"/>
                <a:cs typeface="Times New Roman" panose="02020603050405020304" pitchFamily="18" charset="0"/>
              </a:rPr>
              <a:t>	içerisindeki	davranışları,	</a:t>
            </a:r>
            <a:r>
              <a:rPr lang="tr-TR" sz="2000" dirty="0" smtClean="0">
                <a:solidFill>
                  <a:schemeClr val="tx1"/>
                </a:solidFill>
                <a:latin typeface="Times New Roman" panose="02020603050405020304" pitchFamily="18" charset="0"/>
                <a:ea typeface="Arial"/>
                <a:cs typeface="Times New Roman" panose="02020603050405020304" pitchFamily="18" charset="0"/>
              </a:rPr>
              <a:t>isteğini haklı kılacak </a:t>
            </a:r>
            <a:r>
              <a:rPr lang="tr-TR" sz="2000" dirty="0">
                <a:solidFill>
                  <a:schemeClr val="tx1"/>
                </a:solidFill>
                <a:latin typeface="Times New Roman" panose="02020603050405020304" pitchFamily="18" charset="0"/>
                <a:ea typeface="Arial"/>
                <a:cs typeface="Times New Roman" panose="02020603050405020304" pitchFamily="18" charset="0"/>
              </a:rPr>
              <a:t>nitelikte görülürse, talep yerine getirilir.  </a:t>
            </a:r>
          </a:p>
          <a:p>
            <a:pPr marL="1083310" algn="just">
              <a:lnSpc>
                <a:spcPct val="170000"/>
              </a:lnSpc>
              <a:spcBef>
                <a:spcPts val="100"/>
              </a:spcBef>
              <a:spcAft>
                <a:spcPts val="0"/>
              </a:spcAft>
            </a:pPr>
            <a:r>
              <a:rPr lang="tr-TR" sz="1800" dirty="0">
                <a:solidFill>
                  <a:srgbClr val="001F5F"/>
                </a:solidFill>
                <a:latin typeface="Arial"/>
                <a:ea typeface="Arial"/>
              </a:rPr>
              <a:t> </a:t>
            </a:r>
            <a:endParaRPr lang="tr-TR" sz="1800" dirty="0">
              <a:latin typeface="Arial"/>
              <a:ea typeface="Arial"/>
            </a:endParaRPr>
          </a:p>
          <a:p>
            <a:pPr marL="1083310" algn="just">
              <a:spcBef>
                <a:spcPts val="100"/>
              </a:spcBef>
              <a:spcAft>
                <a:spcPts val="0"/>
              </a:spcAft>
            </a:pPr>
            <a:r>
              <a:rPr lang="tr-TR" sz="1800" dirty="0">
                <a:solidFill>
                  <a:srgbClr val="001F5F"/>
                </a:solidFill>
                <a:latin typeface="Arial"/>
                <a:ea typeface="Arial"/>
              </a:rPr>
              <a:t> </a:t>
            </a:r>
            <a:endParaRPr lang="tr-TR" sz="1800" dirty="0">
              <a:latin typeface="Arial"/>
              <a:ea typeface="Arial"/>
            </a:endParaRPr>
          </a:p>
          <a:p>
            <a:endParaRPr lang="tr-TR" sz="2000" dirty="0"/>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Arial"/>
              </a:rPr>
              <a:t>Cezanın Özlük Dosyasından Çıkarılması</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37041126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539552" y="980728"/>
            <a:ext cx="7776864" cy="5040560"/>
          </a:xfrm>
        </p:spPr>
        <p:txBody>
          <a:bodyPr>
            <a:normAutofit fontScale="32500" lnSpcReduction="20000"/>
          </a:bodyPr>
          <a:lstStyle/>
          <a:p>
            <a:pPr marL="291465" marR="16510" algn="l">
              <a:spcBef>
                <a:spcPts val="450"/>
              </a:spcBef>
              <a:spcAft>
                <a:spcPts val="0"/>
              </a:spcAft>
              <a:tabLst>
                <a:tab pos="450215" algn="l"/>
                <a:tab pos="3510915" algn="l"/>
                <a:tab pos="5850890" algn="l"/>
              </a:tabLst>
            </a:pPr>
            <a:r>
              <a:rPr lang="tr-TR" b="1" kern="0" dirty="0">
                <a:solidFill>
                  <a:srgbClr val="FF0000"/>
                </a:solidFill>
                <a:latin typeface="Arial"/>
                <a:ea typeface="Times New Roman"/>
              </a:rPr>
              <a:t> </a:t>
            </a:r>
            <a:endParaRPr lang="tr-TR" sz="4000" b="1" kern="0" dirty="0">
              <a:latin typeface="Arial"/>
              <a:ea typeface="Arial"/>
            </a:endParaRPr>
          </a:p>
          <a:p>
            <a:pPr marL="291465" marR="16510" algn="l">
              <a:lnSpc>
                <a:spcPct val="120000"/>
              </a:lnSpc>
              <a:spcBef>
                <a:spcPts val="450"/>
              </a:spcBef>
              <a:tabLst>
                <a:tab pos="450215" algn="l"/>
                <a:tab pos="3510915" algn="l"/>
                <a:tab pos="5850890" algn="l"/>
              </a:tabLst>
            </a:pPr>
            <a:r>
              <a:rPr lang="tr-TR" sz="8000" b="1" kern="0" dirty="0">
                <a:solidFill>
                  <a:schemeClr val="tx1"/>
                </a:solidFill>
                <a:latin typeface="Arial"/>
                <a:ea typeface="Times New Roman"/>
              </a:rPr>
              <a:t> </a:t>
            </a:r>
            <a:r>
              <a:rPr lang="tr-TR" sz="6200" b="1" kern="0" dirty="0">
                <a:solidFill>
                  <a:schemeClr val="tx1"/>
                </a:solidFill>
                <a:latin typeface="Times New Roman" panose="02020603050405020304" pitchFamily="18" charset="0"/>
                <a:ea typeface="Times New Roman"/>
                <a:cs typeface="Times New Roman" panose="02020603050405020304" pitchFamily="18" charset="0"/>
              </a:rPr>
              <a:t>GENEL</a:t>
            </a:r>
            <a:r>
              <a:rPr lang="tr-TR" sz="6200" b="1" kern="0" spc="-230" dirty="0">
                <a:solidFill>
                  <a:schemeClr val="tx1"/>
                </a:solidFill>
                <a:latin typeface="Times New Roman" panose="02020603050405020304" pitchFamily="18" charset="0"/>
                <a:ea typeface="Times New Roman"/>
                <a:cs typeface="Times New Roman" panose="02020603050405020304" pitchFamily="18" charset="0"/>
              </a:rPr>
              <a:t> </a:t>
            </a:r>
            <a:r>
              <a:rPr lang="tr-TR" sz="6200" b="1" kern="0" dirty="0">
                <a:solidFill>
                  <a:schemeClr val="tx1"/>
                </a:solidFill>
                <a:latin typeface="Times New Roman" panose="02020603050405020304" pitchFamily="18" charset="0"/>
                <a:ea typeface="Times New Roman"/>
                <a:cs typeface="Times New Roman" panose="02020603050405020304" pitchFamily="18" charset="0"/>
              </a:rPr>
              <a:t>ESASLAR  </a:t>
            </a:r>
            <a:r>
              <a:rPr lang="tr-TR" sz="6200" kern="0" dirty="0">
                <a:solidFill>
                  <a:schemeClr val="tx1"/>
                </a:solidFill>
                <a:latin typeface="Times New Roman" panose="02020603050405020304" pitchFamily="18" charset="0"/>
                <a:ea typeface="Times New Roman"/>
                <a:cs typeface="Times New Roman" panose="02020603050405020304" pitchFamily="18" charset="0"/>
              </a:rPr>
              <a:t>(</a:t>
            </a:r>
            <a:r>
              <a:rPr lang="tr-TR" sz="6200" dirty="0">
                <a:solidFill>
                  <a:schemeClr val="tx1"/>
                </a:solidFill>
                <a:latin typeface="Times New Roman" panose="02020603050405020304" pitchFamily="18" charset="0"/>
                <a:ea typeface="Times New Roman"/>
                <a:cs typeface="Times New Roman" panose="02020603050405020304" pitchFamily="18" charset="0"/>
              </a:rPr>
              <a:t>Kapsam, İstisnalar ve Mevzuat)</a:t>
            </a:r>
          </a:p>
          <a:p>
            <a:pPr marL="291465" marR="16510" algn="l">
              <a:lnSpc>
                <a:spcPct val="120000"/>
              </a:lnSpc>
              <a:spcBef>
                <a:spcPts val="450"/>
              </a:spcBef>
              <a:spcAft>
                <a:spcPts val="0"/>
              </a:spcAft>
              <a:tabLst>
                <a:tab pos="450215" algn="l"/>
                <a:tab pos="3510915" algn="l"/>
                <a:tab pos="5850890" algn="l"/>
              </a:tabLst>
            </a:pPr>
            <a:endParaRPr lang="tr-TR" sz="6200" kern="0" dirty="0">
              <a:solidFill>
                <a:schemeClr val="tx1"/>
              </a:solidFill>
              <a:latin typeface="Times New Roman" panose="02020603050405020304" pitchFamily="18" charset="0"/>
              <a:ea typeface="Times New Roman"/>
              <a:cs typeface="Times New Roman" panose="02020603050405020304" pitchFamily="18" charset="0"/>
            </a:endParaRPr>
          </a:p>
          <a:p>
            <a:pPr marL="291465" marR="16510" algn="l">
              <a:lnSpc>
                <a:spcPct val="120000"/>
              </a:lnSpc>
              <a:spcBef>
                <a:spcPts val="450"/>
              </a:spcBef>
              <a:spcAft>
                <a:spcPts val="0"/>
              </a:spcAft>
              <a:tabLst>
                <a:tab pos="450215" algn="l"/>
                <a:tab pos="3510915" algn="l"/>
                <a:tab pos="5850890" algn="l"/>
              </a:tabLst>
            </a:pPr>
            <a:r>
              <a:rPr lang="tr-TR" sz="6200" dirty="0" smtClean="0">
                <a:solidFill>
                  <a:schemeClr val="tx1"/>
                </a:solidFill>
                <a:latin typeface="Times New Roman" panose="02020603050405020304" pitchFamily="18" charset="0"/>
                <a:ea typeface="Times New Roman"/>
                <a:cs typeface="Times New Roman" panose="02020603050405020304" pitchFamily="18" charset="0"/>
              </a:rPr>
              <a:t>Kapsam;</a:t>
            </a:r>
            <a:endParaRPr lang="tr-TR" sz="6200" dirty="0">
              <a:solidFill>
                <a:schemeClr val="tx1"/>
              </a:solidFill>
              <a:latin typeface="Times New Roman" panose="02020603050405020304" pitchFamily="18" charset="0"/>
              <a:ea typeface="Times New Roman"/>
              <a:cs typeface="Times New Roman" panose="02020603050405020304" pitchFamily="18" charset="0"/>
            </a:endParaRPr>
          </a:p>
          <a:p>
            <a:pPr marL="291465" marR="16510" algn="just">
              <a:lnSpc>
                <a:spcPct val="120000"/>
              </a:lnSpc>
              <a:spcBef>
                <a:spcPts val="450"/>
              </a:spcBef>
              <a:spcAft>
                <a:spcPts val="0"/>
              </a:spcAft>
              <a:tabLst>
                <a:tab pos="450215" algn="l"/>
                <a:tab pos="3510915" algn="l"/>
                <a:tab pos="5850890" algn="l"/>
              </a:tabLst>
            </a:pPr>
            <a:r>
              <a:rPr lang="tr-TR" sz="6200" dirty="0" smtClean="0">
                <a:solidFill>
                  <a:schemeClr val="tx1"/>
                </a:solidFill>
                <a:latin typeface="Times New Roman" panose="02020603050405020304" pitchFamily="18" charset="0"/>
                <a:ea typeface="Arial"/>
                <a:cs typeface="Times New Roman" panose="02020603050405020304" pitchFamily="18" charset="0"/>
              </a:rPr>
              <a:t>Memurlar </a:t>
            </a:r>
            <a:r>
              <a:rPr lang="tr-TR" sz="6200" dirty="0">
                <a:solidFill>
                  <a:schemeClr val="tx1"/>
                </a:solidFill>
                <a:latin typeface="Times New Roman" panose="02020603050405020304" pitchFamily="18" charset="0"/>
                <a:ea typeface="Arial"/>
                <a:cs typeface="Times New Roman" panose="02020603050405020304" pitchFamily="18" charset="0"/>
              </a:rPr>
              <a:t>ve diğer kamu görevlilerinin; görevleri sırasında ve görevlerinin ifası nedeniyle işledikleri; Türk Ceza Kanunu uyarınca suç sayılan fiillerinden dolayı yargılanabilmeleri, yetkili kılınmış mercilerin izinlerine</a:t>
            </a:r>
            <a:r>
              <a:rPr lang="tr-TR" sz="6200" spc="-80" dirty="0">
                <a:solidFill>
                  <a:schemeClr val="tx1"/>
                </a:solidFill>
                <a:latin typeface="Times New Roman" panose="02020603050405020304" pitchFamily="18" charset="0"/>
                <a:ea typeface="Arial"/>
                <a:cs typeface="Times New Roman" panose="02020603050405020304" pitchFamily="18" charset="0"/>
              </a:rPr>
              <a:t> </a:t>
            </a:r>
            <a:r>
              <a:rPr lang="tr-TR" sz="6200" spc="-20" dirty="0" smtClean="0">
                <a:solidFill>
                  <a:schemeClr val="tx1"/>
                </a:solidFill>
                <a:latin typeface="Times New Roman" panose="02020603050405020304" pitchFamily="18" charset="0"/>
                <a:ea typeface="Arial"/>
                <a:cs typeface="Times New Roman" panose="02020603050405020304" pitchFamily="18" charset="0"/>
              </a:rPr>
              <a:t>tabidir.</a:t>
            </a:r>
          </a:p>
          <a:p>
            <a:pPr marL="291465" marR="16510" algn="just">
              <a:lnSpc>
                <a:spcPct val="120000"/>
              </a:lnSpc>
              <a:spcBef>
                <a:spcPts val="450"/>
              </a:spcBef>
              <a:spcAft>
                <a:spcPts val="0"/>
              </a:spcAft>
              <a:tabLst>
                <a:tab pos="450215" algn="l"/>
                <a:tab pos="3510915" algn="l"/>
                <a:tab pos="5850890" algn="l"/>
              </a:tabLst>
            </a:pPr>
            <a:endParaRPr lang="tr-TR" sz="6200" dirty="0">
              <a:solidFill>
                <a:schemeClr val="tx1"/>
              </a:solidFill>
              <a:latin typeface="Times New Roman" panose="02020603050405020304" pitchFamily="18" charset="0"/>
              <a:ea typeface="Arial"/>
              <a:cs typeface="Times New Roman" panose="02020603050405020304" pitchFamily="18" charset="0"/>
            </a:endParaRPr>
          </a:p>
          <a:p>
            <a:pPr marL="291465" marR="16510" algn="just">
              <a:lnSpc>
                <a:spcPct val="120000"/>
              </a:lnSpc>
              <a:spcBef>
                <a:spcPts val="450"/>
              </a:spcBef>
              <a:spcAft>
                <a:spcPts val="0"/>
              </a:spcAft>
              <a:tabLst>
                <a:tab pos="450215" algn="l"/>
                <a:tab pos="3510915" algn="l"/>
                <a:tab pos="5850890" algn="l"/>
              </a:tabLst>
            </a:pPr>
            <a:r>
              <a:rPr lang="tr-TR" sz="6200" dirty="0" smtClean="0">
                <a:solidFill>
                  <a:schemeClr val="tx1"/>
                </a:solidFill>
                <a:latin typeface="Times New Roman" panose="02020603050405020304" pitchFamily="18" charset="0"/>
                <a:ea typeface="Arial"/>
                <a:cs typeface="Times New Roman" panose="02020603050405020304" pitchFamily="18" charset="0"/>
              </a:rPr>
              <a:t>Bu </a:t>
            </a:r>
            <a:r>
              <a:rPr lang="tr-TR" sz="6200" dirty="0">
                <a:solidFill>
                  <a:schemeClr val="tx1"/>
                </a:solidFill>
                <a:latin typeface="Times New Roman" panose="02020603050405020304" pitchFamily="18" charset="0"/>
                <a:ea typeface="Arial"/>
                <a:cs typeface="Times New Roman" panose="02020603050405020304" pitchFamily="18" charset="0"/>
              </a:rPr>
              <a:t>mercilerin tespiti ve izlenecek usulü belirleyen 4483 sayılı Memurlar ve Diğer Kamu Görevlilerinin Yargılanması Hakkında Kanun’un 2. maddesi uyarınca; “Görevleri ve sıfatları sebebiyle özel soruşturma ve kovuşturma usullerine tabi olan kişilere” bir istisna getirilmiş ve bu kişiler hakkında, tabi oldukları kanunların uygulanacağına hükmedilmiştir.</a:t>
            </a:r>
            <a:endParaRPr lang="tr-TR" sz="6200" dirty="0">
              <a:solidFill>
                <a:schemeClr val="tx1"/>
              </a:solidFill>
              <a:latin typeface="Times New Roman" panose="02020603050405020304" pitchFamily="18" charset="0"/>
              <a:cs typeface="Times New Roman" panose="02020603050405020304" pitchFamily="18" charset="0"/>
            </a:endParaRPr>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kern="0" dirty="0" smtClean="0">
                <a:solidFill>
                  <a:schemeClr val="bg1"/>
                </a:solidFill>
                <a:latin typeface="Arial"/>
                <a:ea typeface="Times New Roman"/>
              </a:rPr>
              <a:t>Personel Ceza</a:t>
            </a:r>
            <a:r>
              <a:rPr lang="tr-TR" sz="2400" b="1" kern="0" spc="-200" dirty="0" smtClean="0">
                <a:solidFill>
                  <a:schemeClr val="bg1"/>
                </a:solidFill>
                <a:latin typeface="Arial"/>
                <a:ea typeface="Times New Roman"/>
              </a:rPr>
              <a:t>  S</a:t>
            </a:r>
            <a:r>
              <a:rPr lang="tr-TR" sz="2400" b="1" kern="0" dirty="0" smtClean="0">
                <a:solidFill>
                  <a:schemeClr val="bg1"/>
                </a:solidFill>
                <a:latin typeface="Arial"/>
                <a:ea typeface="Times New Roman"/>
              </a:rPr>
              <a:t>oruşturması </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743313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11560" y="548680"/>
            <a:ext cx="7772400" cy="1470025"/>
          </a:xfrm>
        </p:spPr>
        <p:txBody>
          <a:bodyPr>
            <a:normAutofit/>
          </a:bodyPr>
          <a:lstStyle/>
          <a:p>
            <a:pPr lvl="1" algn="ctr" rtl="0">
              <a:spcBef>
                <a:spcPct val="0"/>
              </a:spcBef>
            </a:pPr>
            <a:r>
              <a:rPr lang="tr-TR" sz="2400" b="1" dirty="0" smtClean="0">
                <a:solidFill>
                  <a:schemeClr val="tx1"/>
                </a:solidFill>
                <a:latin typeface="Times New Roman" panose="02020603050405020304" pitchFamily="18" charset="0"/>
                <a:ea typeface="Times New Roman"/>
                <a:cs typeface="Times New Roman" panose="02020603050405020304" pitchFamily="18" charset="0"/>
              </a:rPr>
              <a:t>İstisnalar</a:t>
            </a:r>
            <a:endParaRPr lang="tr-TR" sz="2400" dirty="0">
              <a:solidFill>
                <a:schemeClr val="tx1"/>
              </a:solidFill>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465312" y="1772816"/>
            <a:ext cx="8064896" cy="4154016"/>
          </a:xfrm>
        </p:spPr>
        <p:txBody>
          <a:bodyPr>
            <a:normAutofit/>
          </a:bodyPr>
          <a:lstStyle/>
          <a:p>
            <a:pPr algn="l">
              <a:spcAft>
                <a:spcPts val="0"/>
              </a:spcAft>
            </a:pPr>
            <a:r>
              <a:rPr lang="tr-TR" sz="2200" dirty="0" smtClean="0">
                <a:solidFill>
                  <a:schemeClr val="tx1"/>
                </a:solidFill>
                <a:latin typeface="Times New Roman" panose="02020603050405020304" pitchFamily="18" charset="0"/>
                <a:ea typeface="Times New Roman"/>
                <a:cs typeface="Times New Roman" panose="02020603050405020304" pitchFamily="18" charset="0"/>
              </a:rPr>
              <a:t>Bu </a:t>
            </a:r>
            <a:r>
              <a:rPr lang="tr-TR" sz="2200" dirty="0">
                <a:solidFill>
                  <a:schemeClr val="tx1"/>
                </a:solidFill>
                <a:latin typeface="Times New Roman" panose="02020603050405020304" pitchFamily="18" charset="0"/>
                <a:ea typeface="Times New Roman"/>
                <a:cs typeface="Times New Roman" panose="02020603050405020304" pitchFamily="18" charset="0"/>
              </a:rPr>
              <a:t>istisnalar şöyledir</a:t>
            </a:r>
            <a:r>
              <a:rPr lang="tr-TR" sz="2200" dirty="0" smtClean="0">
                <a:solidFill>
                  <a:schemeClr val="tx1"/>
                </a:solidFill>
                <a:latin typeface="Times New Roman" panose="02020603050405020304" pitchFamily="18" charset="0"/>
                <a:ea typeface="Times New Roman"/>
                <a:cs typeface="Times New Roman" panose="02020603050405020304" pitchFamily="18" charset="0"/>
              </a:rPr>
              <a:t>:</a:t>
            </a:r>
          </a:p>
          <a:p>
            <a:pPr algn="l">
              <a:spcAft>
                <a:spcPts val="0"/>
              </a:spcAft>
            </a:pPr>
            <a:endParaRPr lang="tr-TR" sz="2200" dirty="0">
              <a:solidFill>
                <a:schemeClr val="tx1"/>
              </a:solidFill>
              <a:latin typeface="Times New Roman" panose="02020603050405020304" pitchFamily="18" charset="0"/>
              <a:ea typeface="Arial"/>
              <a:cs typeface="Times New Roman" panose="02020603050405020304" pitchFamily="18" charset="0"/>
            </a:endParaRPr>
          </a:p>
          <a:p>
            <a:pPr marL="342900" indent="-342900" algn="l">
              <a:spcAft>
                <a:spcPts val="0"/>
              </a:spcAft>
              <a:buClr>
                <a:srgbClr val="C00000"/>
              </a:buClr>
              <a:buFont typeface="Arial" panose="020B0604020202020204" pitchFamily="34" charset="0"/>
              <a:buChar char="•"/>
            </a:pPr>
            <a:r>
              <a:rPr lang="tr-TR" sz="2200" dirty="0" smtClean="0">
                <a:solidFill>
                  <a:schemeClr val="tx1"/>
                </a:solidFill>
                <a:latin typeface="Times New Roman" panose="02020603050405020304" pitchFamily="18" charset="0"/>
                <a:ea typeface="Times New Roman"/>
                <a:cs typeface="Times New Roman" panose="02020603050405020304" pitchFamily="18" charset="0"/>
              </a:rPr>
              <a:t>Görevleri</a:t>
            </a:r>
            <a:r>
              <a:rPr lang="tr-TR" sz="2200" dirty="0">
                <a:solidFill>
                  <a:schemeClr val="tx1"/>
                </a:solidFill>
                <a:latin typeface="Times New Roman" panose="02020603050405020304" pitchFamily="18" charset="0"/>
                <a:ea typeface="Times New Roman"/>
                <a:cs typeface="Times New Roman" panose="02020603050405020304" pitchFamily="18" charset="0"/>
              </a:rPr>
              <a:t>	 ve sıfatları sebebiyle	özel soruşturma </a:t>
            </a:r>
            <a:r>
              <a:rPr lang="tr-TR" sz="2200" dirty="0" smtClean="0">
                <a:solidFill>
                  <a:schemeClr val="tx1"/>
                </a:solidFill>
                <a:latin typeface="Times New Roman" panose="02020603050405020304" pitchFamily="18" charset="0"/>
                <a:ea typeface="Times New Roman"/>
                <a:cs typeface="Times New Roman" panose="02020603050405020304" pitchFamily="18" charset="0"/>
              </a:rPr>
              <a:t>ve kovuşturma  </a:t>
            </a:r>
            <a:r>
              <a:rPr lang="tr-TR" sz="2200" dirty="0">
                <a:solidFill>
                  <a:schemeClr val="tx1"/>
                </a:solidFill>
                <a:latin typeface="Times New Roman" panose="02020603050405020304" pitchFamily="18" charset="0"/>
                <a:ea typeface="Times New Roman"/>
                <a:cs typeface="Times New Roman" panose="02020603050405020304" pitchFamily="18" charset="0"/>
              </a:rPr>
              <a:t>Usullerine tabi olan kişilere bu kanunların hükümleri uygulanır</a:t>
            </a:r>
            <a:r>
              <a:rPr lang="tr-TR" sz="2200" dirty="0" smtClean="0">
                <a:solidFill>
                  <a:schemeClr val="tx1"/>
                </a:solidFill>
                <a:latin typeface="Times New Roman" panose="02020603050405020304" pitchFamily="18" charset="0"/>
                <a:ea typeface="Times New Roman"/>
                <a:cs typeface="Times New Roman" panose="02020603050405020304" pitchFamily="18" charset="0"/>
              </a:rPr>
              <a:t>.</a:t>
            </a:r>
            <a:endParaRPr lang="tr-TR" sz="2200" dirty="0">
              <a:solidFill>
                <a:schemeClr val="tx1"/>
              </a:solidFill>
              <a:latin typeface="Times New Roman" panose="02020603050405020304" pitchFamily="18" charset="0"/>
              <a:ea typeface="Arial"/>
              <a:cs typeface="Times New Roman" panose="02020603050405020304" pitchFamily="18" charset="0"/>
            </a:endParaRPr>
          </a:p>
          <a:p>
            <a:pPr marL="342900" indent="-342900" algn="l">
              <a:spcAft>
                <a:spcPts val="0"/>
              </a:spcAft>
              <a:buClr>
                <a:srgbClr val="C00000"/>
              </a:buClr>
              <a:buFont typeface="Arial" panose="020B0604020202020204" pitchFamily="34" charset="0"/>
              <a:buChar char="•"/>
            </a:pPr>
            <a:r>
              <a:rPr lang="tr-TR" sz="2200" dirty="0" smtClean="0">
                <a:solidFill>
                  <a:schemeClr val="tx1"/>
                </a:solidFill>
                <a:latin typeface="Times New Roman" panose="02020603050405020304" pitchFamily="18" charset="0"/>
                <a:ea typeface="Times New Roman"/>
                <a:cs typeface="Times New Roman" panose="02020603050405020304" pitchFamily="18" charset="0"/>
              </a:rPr>
              <a:t>Suçun </a:t>
            </a:r>
            <a:r>
              <a:rPr lang="tr-TR" sz="2200" dirty="0">
                <a:solidFill>
                  <a:schemeClr val="tx1"/>
                </a:solidFill>
                <a:latin typeface="Times New Roman" panose="02020603050405020304" pitchFamily="18" charset="0"/>
                <a:ea typeface="Times New Roman"/>
                <a:cs typeface="Times New Roman" panose="02020603050405020304" pitchFamily="18" charset="0"/>
              </a:rPr>
              <a:t>niteliği yönünden, kanunlarda gösterilen soruşturma ve kovuşturma usullerine ilişkin hükümler uygulanır.</a:t>
            </a:r>
            <a:endParaRPr lang="tr-TR" sz="2200" dirty="0">
              <a:solidFill>
                <a:schemeClr val="tx1"/>
              </a:solidFill>
              <a:latin typeface="Times New Roman" panose="02020603050405020304" pitchFamily="18" charset="0"/>
              <a:ea typeface="Arial"/>
              <a:cs typeface="Times New Roman" panose="02020603050405020304" pitchFamily="18" charset="0"/>
            </a:endParaRPr>
          </a:p>
          <a:p>
            <a:pPr marL="342900" indent="-342900" algn="l">
              <a:spcAft>
                <a:spcPts val="0"/>
              </a:spcAft>
              <a:buClr>
                <a:srgbClr val="C00000"/>
              </a:buClr>
              <a:buFont typeface="Arial" panose="020B0604020202020204" pitchFamily="34" charset="0"/>
              <a:buChar char="•"/>
            </a:pPr>
            <a:r>
              <a:rPr lang="tr-TR" sz="2200" dirty="0" smtClean="0">
                <a:solidFill>
                  <a:schemeClr val="tx1"/>
                </a:solidFill>
                <a:latin typeface="Times New Roman" panose="02020603050405020304" pitchFamily="18" charset="0"/>
                <a:ea typeface="Times New Roman"/>
                <a:cs typeface="Times New Roman" panose="02020603050405020304" pitchFamily="18" charset="0"/>
              </a:rPr>
              <a:t>Ağır </a:t>
            </a:r>
            <a:r>
              <a:rPr lang="tr-TR" sz="2200" dirty="0">
                <a:solidFill>
                  <a:schemeClr val="tx1"/>
                </a:solidFill>
                <a:latin typeface="Times New Roman" panose="02020603050405020304" pitchFamily="18" charset="0"/>
                <a:ea typeface="Times New Roman"/>
                <a:cs typeface="Times New Roman" panose="02020603050405020304" pitchFamily="18" charset="0"/>
              </a:rPr>
              <a:t>cezayı gerektiren suçüstü hali genel hükümlere tabidir.</a:t>
            </a:r>
            <a:endParaRPr lang="tr-TR" sz="2200" dirty="0">
              <a:solidFill>
                <a:schemeClr val="tx1"/>
              </a:solidFill>
              <a:latin typeface="Times New Roman" panose="02020603050405020304" pitchFamily="18" charset="0"/>
              <a:ea typeface="Arial"/>
              <a:cs typeface="Times New Roman" panose="02020603050405020304" pitchFamily="18" charset="0"/>
            </a:endParaRPr>
          </a:p>
          <a:p>
            <a:endParaRPr lang="tr-TR" dirty="0">
              <a:solidFill>
                <a:srgbClr val="0070C0"/>
              </a:solidFill>
            </a:endParaRPr>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kern="0" dirty="0" smtClean="0">
                <a:solidFill>
                  <a:schemeClr val="bg1"/>
                </a:solidFill>
                <a:latin typeface="Arial"/>
                <a:ea typeface="Times New Roman"/>
              </a:rPr>
              <a:t>Personel Ceza</a:t>
            </a:r>
            <a:r>
              <a:rPr lang="tr-TR" sz="2400" b="1" kern="0" spc="-200" dirty="0" smtClean="0">
                <a:solidFill>
                  <a:schemeClr val="bg1"/>
                </a:solidFill>
                <a:latin typeface="Arial"/>
                <a:ea typeface="Times New Roman"/>
              </a:rPr>
              <a:t>  S</a:t>
            </a:r>
            <a:r>
              <a:rPr lang="tr-TR" sz="2400" b="1" kern="0" dirty="0" smtClean="0">
                <a:solidFill>
                  <a:schemeClr val="bg1"/>
                </a:solidFill>
                <a:latin typeface="Arial"/>
                <a:ea typeface="Times New Roman"/>
              </a:rPr>
              <a:t>oruşturması </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649199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idx="1"/>
          </p:nvPr>
        </p:nvSpPr>
        <p:spPr>
          <a:xfrm>
            <a:off x="457200" y="764704"/>
            <a:ext cx="8229600" cy="5688632"/>
          </a:xfrm>
        </p:spPr>
        <p:txBody>
          <a:bodyPr>
            <a:normAutofit fontScale="47500" lnSpcReduction="20000"/>
          </a:bodyPr>
          <a:lstStyle/>
          <a:p>
            <a:pPr marL="0" indent="0">
              <a:lnSpc>
                <a:spcPct val="103000"/>
              </a:lnSpc>
              <a:spcAft>
                <a:spcPts val="0"/>
              </a:spcAft>
              <a:buNone/>
            </a:pPr>
            <a:r>
              <a:rPr lang="tr-TR" sz="3800" dirty="0">
                <a:effectLst/>
                <a:latin typeface="Times New Roman" panose="02020603050405020304" pitchFamily="18" charset="0"/>
                <a:ea typeface="Arial"/>
                <a:cs typeface="Times New Roman" panose="02020603050405020304" pitchFamily="18" charset="0"/>
              </a:rPr>
              <a:t>                                                 </a:t>
            </a:r>
            <a:r>
              <a:rPr lang="tr-TR" sz="4200" dirty="0">
                <a:effectLst/>
                <a:latin typeface="Times New Roman" panose="02020603050405020304" pitchFamily="18" charset="0"/>
                <a:ea typeface="Arial"/>
                <a:cs typeface="Times New Roman" panose="02020603050405020304" pitchFamily="18" charset="0"/>
              </a:rPr>
              <a:t>Yeni </a:t>
            </a:r>
            <a:r>
              <a:rPr lang="tr-TR" sz="4200" dirty="0" smtClean="0">
                <a:effectLst/>
                <a:latin typeface="Times New Roman" panose="02020603050405020304" pitchFamily="18" charset="0"/>
                <a:ea typeface="Arial"/>
                <a:cs typeface="Times New Roman" panose="02020603050405020304" pitchFamily="18" charset="0"/>
              </a:rPr>
              <a:t>düzenlemelere </a:t>
            </a:r>
            <a:r>
              <a:rPr lang="tr-TR" sz="4200" dirty="0">
                <a:effectLst/>
                <a:latin typeface="Times New Roman" panose="02020603050405020304" pitchFamily="18" charset="0"/>
                <a:ea typeface="Arial"/>
                <a:cs typeface="Times New Roman" panose="02020603050405020304" pitchFamily="18" charset="0"/>
              </a:rPr>
              <a:t>göre; </a:t>
            </a:r>
          </a:p>
          <a:p>
            <a:pPr algn="just">
              <a:lnSpc>
                <a:spcPct val="103000"/>
              </a:lnSpc>
              <a:spcAft>
                <a:spcPts val="0"/>
              </a:spcAft>
            </a:pPr>
            <a:endParaRPr lang="tr-TR" sz="4200" dirty="0">
              <a:effectLst/>
              <a:latin typeface="Times New Roman" panose="02020603050405020304" pitchFamily="18" charset="0"/>
              <a:ea typeface="Arial"/>
              <a:cs typeface="Times New Roman" panose="02020603050405020304" pitchFamily="18" charset="0"/>
            </a:endParaRPr>
          </a:p>
          <a:p>
            <a:pPr marL="0" indent="0" algn="just">
              <a:spcAft>
                <a:spcPts val="0"/>
              </a:spcAft>
              <a:buNone/>
            </a:pPr>
            <a:r>
              <a:rPr lang="tr-TR" sz="4200" dirty="0">
                <a:effectLst/>
                <a:latin typeface="Times New Roman" panose="02020603050405020304" pitchFamily="18" charset="0"/>
                <a:ea typeface="Arial"/>
                <a:cs typeface="Times New Roman" panose="02020603050405020304" pitchFamily="18" charset="0"/>
              </a:rPr>
              <a:t> </a:t>
            </a:r>
            <a:r>
              <a:rPr lang="tr-TR" sz="4200" dirty="0" smtClean="0">
                <a:effectLst/>
                <a:latin typeface="Times New Roman" panose="02020603050405020304" pitchFamily="18" charset="0"/>
                <a:ea typeface="Arial"/>
                <a:cs typeface="Times New Roman" panose="02020603050405020304" pitchFamily="18" charset="0"/>
              </a:rPr>
              <a:t>	Yükseköğretim </a:t>
            </a:r>
            <a:r>
              <a:rPr lang="tr-TR" sz="4200" dirty="0">
                <a:effectLst/>
                <a:latin typeface="Times New Roman" panose="02020603050405020304" pitchFamily="18" charset="0"/>
                <a:ea typeface="Arial"/>
                <a:cs typeface="Times New Roman" panose="02020603050405020304" pitchFamily="18" charset="0"/>
              </a:rPr>
              <a:t>Üst Kuruluşları ile Yükseköğretim Kurumlarında görev yapan akademik ve idari personel hakkında  yürütülecek  disiplin ve ceza soruşturmaları, 2547 sayılı</a:t>
            </a:r>
            <a:r>
              <a:rPr lang="tr-TR" sz="4200" spc="-185" dirty="0">
                <a:effectLst/>
                <a:latin typeface="Times New Roman" panose="02020603050405020304" pitchFamily="18" charset="0"/>
                <a:ea typeface="Arial"/>
                <a:cs typeface="Times New Roman" panose="02020603050405020304" pitchFamily="18" charset="0"/>
              </a:rPr>
              <a:t> </a:t>
            </a:r>
            <a:r>
              <a:rPr lang="tr-TR" sz="4200" dirty="0">
                <a:effectLst/>
                <a:latin typeface="Times New Roman" panose="02020603050405020304" pitchFamily="18" charset="0"/>
                <a:ea typeface="Arial"/>
                <a:cs typeface="Times New Roman" panose="02020603050405020304" pitchFamily="18" charset="0"/>
              </a:rPr>
              <a:t>Yükseköğretim Kanunun 53. maddesi hükümlerine göre</a:t>
            </a:r>
            <a:r>
              <a:rPr lang="tr-TR" sz="4200" spc="-130" dirty="0">
                <a:effectLst/>
                <a:latin typeface="Times New Roman" panose="02020603050405020304" pitchFamily="18" charset="0"/>
                <a:ea typeface="Arial"/>
                <a:cs typeface="Times New Roman" panose="02020603050405020304" pitchFamily="18" charset="0"/>
              </a:rPr>
              <a:t> </a:t>
            </a:r>
            <a:r>
              <a:rPr lang="tr-TR" sz="4200" spc="-15" dirty="0">
                <a:effectLst/>
                <a:latin typeface="Times New Roman" panose="02020603050405020304" pitchFamily="18" charset="0"/>
                <a:ea typeface="Arial"/>
                <a:cs typeface="Times New Roman" panose="02020603050405020304" pitchFamily="18" charset="0"/>
              </a:rPr>
              <a:t>yürütülmektedir.</a:t>
            </a:r>
            <a:endParaRPr lang="tr-TR" sz="4200" dirty="0">
              <a:effectLst/>
              <a:latin typeface="Times New Roman" panose="02020603050405020304" pitchFamily="18" charset="0"/>
              <a:ea typeface="Arial"/>
              <a:cs typeface="Times New Roman" panose="02020603050405020304" pitchFamily="18" charset="0"/>
            </a:endParaRPr>
          </a:p>
          <a:p>
            <a:pPr marL="0" indent="0" algn="just">
              <a:spcAft>
                <a:spcPts val="0"/>
              </a:spcAft>
              <a:buNone/>
            </a:pPr>
            <a:r>
              <a:rPr lang="tr-TR" sz="4200" dirty="0">
                <a:effectLst/>
                <a:latin typeface="Times New Roman" panose="02020603050405020304" pitchFamily="18" charset="0"/>
                <a:ea typeface="Arial"/>
                <a:cs typeface="Times New Roman" panose="02020603050405020304" pitchFamily="18" charset="0"/>
              </a:rPr>
              <a:t> </a:t>
            </a:r>
          </a:p>
          <a:p>
            <a:pPr marL="0" indent="0" algn="just">
              <a:spcAft>
                <a:spcPts val="0"/>
              </a:spcAft>
              <a:buNone/>
            </a:pPr>
            <a:r>
              <a:rPr lang="tr-TR" sz="4200" dirty="0">
                <a:effectLst/>
                <a:latin typeface="Times New Roman" panose="02020603050405020304" pitchFamily="18" charset="0"/>
                <a:ea typeface="Arial"/>
                <a:cs typeface="Times New Roman" panose="02020603050405020304" pitchFamily="18" charset="0"/>
              </a:rPr>
              <a:t>	Akademik personel hakkında yürütülecek disiplin soruşturmalarında, 2547 sayılı Yükseköğretim Kanunun 53. Maddesindeki  suçlar ve cezalar sayılmış olup, soruşturmalar bu madde </a:t>
            </a:r>
            <a:r>
              <a:rPr lang="tr-TR" sz="4200" dirty="0" smtClean="0">
                <a:effectLst/>
                <a:latin typeface="Times New Roman" panose="02020603050405020304" pitchFamily="18" charset="0"/>
                <a:ea typeface="Arial"/>
                <a:cs typeface="Times New Roman" panose="02020603050405020304" pitchFamily="18" charset="0"/>
              </a:rPr>
              <a:t>hükümleri,</a:t>
            </a:r>
            <a:endParaRPr lang="tr-TR" sz="4200" dirty="0">
              <a:effectLst/>
              <a:latin typeface="Times New Roman" panose="02020603050405020304" pitchFamily="18" charset="0"/>
              <a:ea typeface="Arial"/>
              <a:cs typeface="Times New Roman" panose="02020603050405020304" pitchFamily="18" charset="0"/>
            </a:endParaRPr>
          </a:p>
          <a:p>
            <a:pPr marL="0" indent="0" algn="just">
              <a:spcAft>
                <a:spcPts val="0"/>
              </a:spcAft>
              <a:buNone/>
            </a:pPr>
            <a:r>
              <a:rPr lang="tr-TR" sz="4200" dirty="0">
                <a:effectLst/>
                <a:latin typeface="Times New Roman" panose="02020603050405020304" pitchFamily="18" charset="0"/>
                <a:ea typeface="Arial"/>
                <a:cs typeface="Times New Roman" panose="02020603050405020304" pitchFamily="18" charset="0"/>
              </a:rPr>
              <a:t> </a:t>
            </a:r>
          </a:p>
          <a:p>
            <a:pPr marL="0" indent="0" algn="just">
              <a:spcAft>
                <a:spcPts val="0"/>
              </a:spcAft>
              <a:buNone/>
            </a:pPr>
            <a:r>
              <a:rPr lang="tr-TR" sz="4200" dirty="0">
                <a:effectLst/>
                <a:latin typeface="Times New Roman" panose="02020603050405020304" pitchFamily="18" charset="0"/>
                <a:ea typeface="Arial"/>
                <a:cs typeface="Times New Roman" panose="02020603050405020304" pitchFamily="18" charset="0"/>
              </a:rPr>
              <a:t>	Öğretim elemanları dışında   iş sözleşmesiyle çalışan personel,  4857 sayılı İş Kanunu ve iş sözleşmesi veya toplu iş sözleşme </a:t>
            </a:r>
            <a:r>
              <a:rPr lang="tr-TR" sz="4200" dirty="0" smtClean="0">
                <a:effectLst/>
                <a:latin typeface="Times New Roman" panose="02020603050405020304" pitchFamily="18" charset="0"/>
                <a:ea typeface="Arial"/>
                <a:cs typeface="Times New Roman" panose="02020603050405020304" pitchFamily="18" charset="0"/>
              </a:rPr>
              <a:t>hükümleri, </a:t>
            </a:r>
          </a:p>
          <a:p>
            <a:pPr marL="0" indent="0" algn="just">
              <a:spcAft>
                <a:spcPts val="0"/>
              </a:spcAft>
              <a:buNone/>
            </a:pPr>
            <a:endParaRPr lang="tr-TR" sz="4200" dirty="0" smtClean="0">
              <a:effectLst/>
              <a:latin typeface="Times New Roman" panose="02020603050405020304" pitchFamily="18" charset="0"/>
              <a:ea typeface="Arial"/>
              <a:cs typeface="Times New Roman" panose="02020603050405020304" pitchFamily="18" charset="0"/>
            </a:endParaRPr>
          </a:p>
          <a:p>
            <a:pPr marL="0" indent="0" algn="just">
              <a:spcAft>
                <a:spcPts val="0"/>
              </a:spcAft>
              <a:buNone/>
            </a:pPr>
            <a:r>
              <a:rPr lang="tr-TR" sz="4200" dirty="0">
                <a:latin typeface="Times New Roman" panose="02020603050405020304" pitchFamily="18" charset="0"/>
                <a:ea typeface="Arial"/>
                <a:cs typeface="Times New Roman" panose="02020603050405020304" pitchFamily="18" charset="0"/>
              </a:rPr>
              <a:t>	</a:t>
            </a:r>
            <a:r>
              <a:rPr lang="tr-TR" sz="4200" dirty="0" smtClean="0">
                <a:effectLst/>
                <a:latin typeface="Times New Roman" panose="02020603050405020304" pitchFamily="18" charset="0"/>
                <a:ea typeface="Arial"/>
                <a:cs typeface="Times New Roman" panose="02020603050405020304" pitchFamily="18" charset="0"/>
              </a:rPr>
              <a:t>Sürekli </a:t>
            </a:r>
            <a:r>
              <a:rPr lang="tr-TR" sz="4200" dirty="0">
                <a:effectLst/>
                <a:latin typeface="Times New Roman" panose="02020603050405020304" pitchFamily="18" charset="0"/>
                <a:ea typeface="Arial"/>
                <a:cs typeface="Times New Roman" panose="02020603050405020304" pitchFamily="18" charset="0"/>
              </a:rPr>
              <a:t>İşçiler </a:t>
            </a:r>
            <a:r>
              <a:rPr lang="tr-TR" sz="4200" dirty="0">
                <a:latin typeface="Times New Roman" panose="02020603050405020304" pitchFamily="18" charset="0"/>
                <a:ea typeface="Arial"/>
                <a:cs typeface="Times New Roman" panose="02020603050405020304" pitchFamily="18" charset="0"/>
              </a:rPr>
              <a:t>4/B  statüsünde </a:t>
            </a:r>
            <a:r>
              <a:rPr lang="tr-TR" sz="4200" dirty="0" smtClean="0">
                <a:latin typeface="Times New Roman" panose="02020603050405020304" pitchFamily="18" charset="0"/>
                <a:ea typeface="Arial"/>
                <a:cs typeface="Times New Roman" panose="02020603050405020304" pitchFamily="18" charset="0"/>
              </a:rPr>
              <a:t>çalışanlar içi 657 sayılı Devlet Memurları Kanunu hükümleri, </a:t>
            </a:r>
            <a:endParaRPr lang="tr-TR" sz="4200" dirty="0">
              <a:effectLst/>
              <a:latin typeface="Times New Roman" panose="02020603050405020304" pitchFamily="18" charset="0"/>
              <a:ea typeface="Arial"/>
              <a:cs typeface="Times New Roman" panose="02020603050405020304" pitchFamily="18" charset="0"/>
            </a:endParaRPr>
          </a:p>
          <a:p>
            <a:pPr marL="0" indent="0" algn="just">
              <a:spcAft>
                <a:spcPts val="0"/>
              </a:spcAft>
              <a:buNone/>
            </a:pPr>
            <a:endParaRPr lang="tr-TR" sz="4200" dirty="0">
              <a:effectLst/>
              <a:latin typeface="Times New Roman" panose="02020603050405020304" pitchFamily="18" charset="0"/>
              <a:ea typeface="Arial"/>
              <a:cs typeface="Times New Roman" panose="02020603050405020304" pitchFamily="18" charset="0"/>
            </a:endParaRPr>
          </a:p>
          <a:p>
            <a:pPr marL="0" indent="0" algn="just">
              <a:spcAft>
                <a:spcPts val="0"/>
              </a:spcAft>
              <a:buNone/>
            </a:pPr>
            <a:r>
              <a:rPr lang="tr-TR" sz="4200" dirty="0">
                <a:effectLst/>
                <a:latin typeface="Times New Roman" panose="02020603050405020304" pitchFamily="18" charset="0"/>
                <a:ea typeface="Arial"/>
                <a:cs typeface="Times New Roman" panose="02020603050405020304" pitchFamily="18" charset="0"/>
              </a:rPr>
              <a:t>	Memurlar hakkında ise 657 sayılı Devlet Memurları Kanununun 125. madde hükümleri  uygulanmaktadır.(2547 </a:t>
            </a:r>
            <a:r>
              <a:rPr lang="tr-TR" sz="4200" dirty="0" err="1">
                <a:effectLst/>
                <a:latin typeface="Times New Roman" panose="02020603050405020304" pitchFamily="18" charset="0"/>
                <a:ea typeface="Arial"/>
                <a:cs typeface="Times New Roman" panose="02020603050405020304" pitchFamily="18" charset="0"/>
              </a:rPr>
              <a:t>sk</a:t>
            </a:r>
            <a:r>
              <a:rPr lang="tr-TR" sz="4200" dirty="0">
                <a:effectLst/>
                <a:latin typeface="Times New Roman" panose="02020603050405020304" pitchFamily="18" charset="0"/>
                <a:ea typeface="Arial"/>
                <a:cs typeface="Times New Roman" panose="02020603050405020304" pitchFamily="18" charset="0"/>
              </a:rPr>
              <a:t>. </a:t>
            </a:r>
            <a:r>
              <a:rPr lang="tr-TR" sz="4200" dirty="0">
                <a:latin typeface="Times New Roman" panose="02020603050405020304" pitchFamily="18" charset="0"/>
                <a:ea typeface="Arial"/>
                <a:cs typeface="Times New Roman" panose="02020603050405020304" pitchFamily="18" charset="0"/>
              </a:rPr>
              <a:t>53/b)</a:t>
            </a:r>
            <a:endParaRPr lang="tr-TR" sz="4200" dirty="0">
              <a:effectLst/>
              <a:latin typeface="Times New Roman" panose="02020603050405020304" pitchFamily="18" charset="0"/>
              <a:ea typeface="Arial"/>
              <a:cs typeface="Times New Roman" panose="02020603050405020304" pitchFamily="18" charset="0"/>
            </a:endParaRPr>
          </a:p>
          <a:p>
            <a:pPr marL="0" indent="0" algn="just">
              <a:spcAft>
                <a:spcPts val="0"/>
              </a:spcAft>
              <a:buNone/>
            </a:pPr>
            <a:r>
              <a:rPr lang="tr-TR" sz="4200" dirty="0">
                <a:effectLst/>
                <a:latin typeface="Times New Roman" panose="02020603050405020304" pitchFamily="18" charset="0"/>
                <a:ea typeface="Arial"/>
                <a:cs typeface="Times New Roman" panose="02020603050405020304" pitchFamily="18" charset="0"/>
              </a:rPr>
              <a:t> </a:t>
            </a:r>
          </a:p>
        </p:txBody>
      </p:sp>
      <p:sp>
        <p:nvSpPr>
          <p:cNvPr id="4" name="Rectangle 5"/>
          <p:cNvSpPr txBox="1">
            <a:spLocks noChangeArrowheads="1"/>
          </p:cNvSpPr>
          <p:nvPr/>
        </p:nvSpPr>
        <p:spPr>
          <a:xfrm>
            <a:off x="0" y="0"/>
            <a:ext cx="9144000" cy="693738"/>
          </a:xfrm>
          <a:prstGeom prst="rect">
            <a:avLst/>
          </a:prstGeom>
          <a:solidFill>
            <a:srgbClr val="9A0E20"/>
          </a:solidFill>
        </p:spPr>
        <p:txBody>
          <a:bodyPr/>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endParaRPr lang="tr-TR" sz="32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85700"/>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77316131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60767" y="892668"/>
            <a:ext cx="7772400" cy="504056"/>
          </a:xfrm>
        </p:spPr>
        <p:txBody>
          <a:bodyPr>
            <a:noAutofit/>
          </a:bodyPr>
          <a:lstStyle/>
          <a:p>
            <a:pPr lvl="1" algn="ctr" rtl="0">
              <a:spcBef>
                <a:spcPct val="0"/>
              </a:spcBef>
            </a:pPr>
            <a:r>
              <a:rPr lang="tr-TR" sz="2400" b="1" dirty="0">
                <a:solidFill>
                  <a:schemeClr val="tx1"/>
                </a:solidFill>
                <a:latin typeface="Times New Roman" panose="02020603050405020304" pitchFamily="18" charset="0"/>
                <a:ea typeface="Times New Roman"/>
                <a:cs typeface="Times New Roman" panose="02020603050405020304" pitchFamily="18" charset="0"/>
              </a:rPr>
              <a:t/>
            </a:r>
            <a:br>
              <a:rPr lang="tr-TR" sz="2400" b="1" dirty="0">
                <a:solidFill>
                  <a:schemeClr val="tx1"/>
                </a:solidFill>
                <a:latin typeface="Times New Roman" panose="02020603050405020304" pitchFamily="18" charset="0"/>
                <a:ea typeface="Times New Roman"/>
                <a:cs typeface="Times New Roman" panose="02020603050405020304" pitchFamily="18" charset="0"/>
              </a:rPr>
            </a:br>
            <a:r>
              <a:rPr lang="tr-TR" sz="2400" b="1" dirty="0" smtClean="0">
                <a:solidFill>
                  <a:schemeClr val="tx1"/>
                </a:solidFill>
                <a:latin typeface="Times New Roman" panose="02020603050405020304" pitchFamily="18" charset="0"/>
                <a:ea typeface="Times New Roman"/>
                <a:cs typeface="Times New Roman" panose="02020603050405020304" pitchFamily="18" charset="0"/>
              </a:rPr>
              <a:t>Hukuki Dayanak</a:t>
            </a:r>
            <a:r>
              <a:rPr lang="tr-TR" sz="2400" dirty="0">
                <a:solidFill>
                  <a:schemeClr val="tx1"/>
                </a:solidFill>
                <a:latin typeface="Times New Roman" panose="02020603050405020304" pitchFamily="18" charset="0"/>
                <a:ea typeface="Arial"/>
                <a:cs typeface="Times New Roman" panose="02020603050405020304" pitchFamily="18" charset="0"/>
              </a:rPr>
              <a:t/>
            </a:r>
            <a:br>
              <a:rPr lang="tr-TR" sz="2400" dirty="0">
                <a:solidFill>
                  <a:schemeClr val="tx1"/>
                </a:solidFill>
                <a:latin typeface="Times New Roman" panose="02020603050405020304" pitchFamily="18" charset="0"/>
                <a:ea typeface="Arial"/>
                <a:cs typeface="Times New Roman" panose="02020603050405020304" pitchFamily="18" charset="0"/>
              </a:rPr>
            </a:br>
            <a:endParaRPr lang="tr-TR" sz="2400" dirty="0">
              <a:solidFill>
                <a:schemeClr val="tx1"/>
              </a:solidFill>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323528" y="1335514"/>
            <a:ext cx="8352928" cy="5333846"/>
          </a:xfrm>
        </p:spPr>
        <p:txBody>
          <a:bodyPr>
            <a:normAutofit fontScale="55000" lnSpcReduction="20000"/>
          </a:bodyPr>
          <a:lstStyle/>
          <a:p>
            <a:pPr>
              <a:spcAft>
                <a:spcPts val="0"/>
              </a:spcAft>
            </a:pPr>
            <a:r>
              <a:rPr lang="tr-TR" b="1" dirty="0">
                <a:solidFill>
                  <a:srgbClr val="0070C0"/>
                </a:solidFill>
                <a:latin typeface="Arial"/>
                <a:ea typeface="Times New Roman"/>
              </a:rPr>
              <a:t> </a:t>
            </a:r>
            <a:endParaRPr lang="tr-TR" sz="1800" dirty="0">
              <a:latin typeface="Arial"/>
              <a:ea typeface="Arial"/>
            </a:endParaRPr>
          </a:p>
          <a:p>
            <a:pPr marL="90170" marR="358140" algn="just">
              <a:lnSpc>
                <a:spcPct val="120000"/>
              </a:lnSpc>
              <a:spcBef>
                <a:spcPts val="420"/>
              </a:spcBef>
              <a:spcAft>
                <a:spcPts val="0"/>
              </a:spcAft>
            </a:pPr>
            <a:r>
              <a:rPr lang="tr-TR" dirty="0">
                <a:solidFill>
                  <a:schemeClr val="tx1"/>
                </a:solidFill>
                <a:latin typeface="Times New Roman" panose="02020603050405020304" pitchFamily="18" charset="0"/>
                <a:ea typeface="Arial"/>
                <a:cs typeface="Times New Roman" panose="02020603050405020304" pitchFamily="18" charset="0"/>
              </a:rPr>
              <a:t>Yükseköğretim üst kuruluşları başkan ve üyeleri ile yükseköğretim kurumları yöneticilerinin, kadrolu ve sözleşmeli öğretim elemanlarının ve bu kuruluş ve kurumların 657 sayılı Devlet Memurları Kanununa tabi memurları açısından 2547 Sayılı Yasanın 53/c maddesi ile “özel ceza soruşturması usulü“ getirilmiştir</a:t>
            </a:r>
            <a:r>
              <a:rPr lang="tr-TR" dirty="0" smtClean="0">
                <a:solidFill>
                  <a:schemeClr val="tx1"/>
                </a:solidFill>
                <a:latin typeface="Times New Roman" panose="02020603050405020304" pitchFamily="18" charset="0"/>
                <a:ea typeface="Arial"/>
                <a:cs typeface="Times New Roman" panose="02020603050405020304" pitchFamily="18" charset="0"/>
              </a:rPr>
              <a:t>.</a:t>
            </a:r>
          </a:p>
          <a:p>
            <a:pPr marL="90170" marR="358140" algn="just">
              <a:lnSpc>
                <a:spcPct val="120000"/>
              </a:lnSpc>
              <a:spcBef>
                <a:spcPts val="420"/>
              </a:spcBef>
              <a:spcAft>
                <a:spcPts val="0"/>
              </a:spcAft>
            </a:pPr>
            <a:endParaRPr lang="tr-TR" sz="1800" dirty="0">
              <a:solidFill>
                <a:schemeClr val="tx1"/>
              </a:solidFill>
              <a:latin typeface="Times New Roman" panose="02020603050405020304" pitchFamily="18" charset="0"/>
              <a:ea typeface="Arial"/>
              <a:cs typeface="Times New Roman" panose="02020603050405020304" pitchFamily="18" charset="0"/>
            </a:endParaRPr>
          </a:p>
          <a:p>
            <a:pPr marL="90170" algn="just">
              <a:lnSpc>
                <a:spcPct val="120000"/>
              </a:lnSpc>
              <a:spcAft>
                <a:spcPts val="0"/>
              </a:spcAft>
            </a:pPr>
            <a:r>
              <a:rPr lang="tr-TR" dirty="0">
                <a:solidFill>
                  <a:schemeClr val="tx1"/>
                </a:solidFill>
                <a:latin typeface="Times New Roman" panose="02020603050405020304" pitchFamily="18" charset="0"/>
                <a:ea typeface="Arial"/>
                <a:cs typeface="Times New Roman" panose="02020603050405020304" pitchFamily="18" charset="0"/>
              </a:rPr>
              <a:t>Belirtilen istisna gereğince Yükseköğretim Kurumlarında çalışan kişiler hakkında 2547 Sayılı Yasanın 53/c maddesi uygulanmaktadır.</a:t>
            </a:r>
            <a:r>
              <a:rPr lang="tr-TR" dirty="0">
                <a:solidFill>
                  <a:schemeClr val="tx1"/>
                </a:solidFill>
                <a:latin typeface="Times New Roman" panose="02020603050405020304" pitchFamily="18" charset="0"/>
                <a:ea typeface="Times New Roman"/>
                <a:cs typeface="Times New Roman" panose="02020603050405020304" pitchFamily="18" charset="0"/>
              </a:rPr>
              <a:t> Her iki kanunda da yer almayan hususlarda da 5271 sayılı Ceza Muhakemesi Kanunu hükümleri uygulanır.</a:t>
            </a:r>
            <a:endParaRPr lang="tr-TR" sz="1800" dirty="0">
              <a:solidFill>
                <a:schemeClr val="tx1"/>
              </a:solidFill>
              <a:latin typeface="Times New Roman" panose="02020603050405020304" pitchFamily="18" charset="0"/>
              <a:ea typeface="Arial"/>
              <a:cs typeface="Times New Roman" panose="02020603050405020304" pitchFamily="18" charset="0"/>
            </a:endParaRPr>
          </a:p>
          <a:p>
            <a:pPr marL="64135" marR="71120" algn="just">
              <a:lnSpc>
                <a:spcPct val="120000"/>
              </a:lnSpc>
              <a:spcBef>
                <a:spcPts val="5"/>
              </a:spcBef>
              <a:spcAft>
                <a:spcPts val="0"/>
              </a:spcAft>
            </a:pPr>
            <a:endParaRPr lang="tr-TR" sz="1800" dirty="0">
              <a:solidFill>
                <a:schemeClr val="tx1"/>
              </a:solidFill>
              <a:latin typeface="Times New Roman" panose="02020603050405020304" pitchFamily="18" charset="0"/>
              <a:ea typeface="Times New Roman"/>
              <a:cs typeface="Times New Roman" panose="02020603050405020304" pitchFamily="18" charset="0"/>
            </a:endParaRPr>
          </a:p>
          <a:p>
            <a:pPr marL="64135" marR="71120" algn="just">
              <a:lnSpc>
                <a:spcPct val="120000"/>
              </a:lnSpc>
              <a:spcBef>
                <a:spcPts val="5"/>
              </a:spcBef>
              <a:spcAft>
                <a:spcPts val="0"/>
              </a:spcAft>
            </a:pPr>
            <a:endParaRPr lang="tr-TR" sz="1800" dirty="0">
              <a:solidFill>
                <a:schemeClr val="tx1"/>
              </a:solidFill>
              <a:latin typeface="Times New Roman" panose="02020603050405020304" pitchFamily="18" charset="0"/>
              <a:ea typeface="Times New Roman"/>
              <a:cs typeface="Times New Roman" panose="02020603050405020304" pitchFamily="18" charset="0"/>
            </a:endParaRPr>
          </a:p>
          <a:p>
            <a:pPr marL="64135" marR="71120" algn="just">
              <a:lnSpc>
                <a:spcPct val="120000"/>
              </a:lnSpc>
              <a:spcBef>
                <a:spcPts val="5"/>
              </a:spcBef>
              <a:spcAft>
                <a:spcPts val="0"/>
              </a:spcAft>
            </a:pPr>
            <a:r>
              <a:rPr lang="tr-TR" dirty="0">
                <a:solidFill>
                  <a:schemeClr val="tx1"/>
                </a:solidFill>
                <a:latin typeface="Times New Roman" panose="02020603050405020304" pitchFamily="18" charset="0"/>
                <a:ea typeface="Times New Roman"/>
                <a:cs typeface="Times New Roman" panose="02020603050405020304" pitchFamily="18" charset="0"/>
              </a:rPr>
              <a:t>3628 sayılı Mal Bildiriminde Bulunulması, Rüşvet Ve Yolsuzluklarla Mücadele Kanunu kapsamına giren suçlarından dolayı kanuni kovuşturma için gereken izin, üniversite yöneticileri ve öğretim elemanları ile memurlar hakkında üniversite rektörlerinden </a:t>
            </a:r>
            <a:r>
              <a:rPr lang="tr-TR" dirty="0" smtClean="0">
                <a:solidFill>
                  <a:schemeClr val="tx1"/>
                </a:solidFill>
                <a:latin typeface="Times New Roman" panose="02020603050405020304" pitchFamily="18" charset="0"/>
                <a:ea typeface="Times New Roman"/>
                <a:cs typeface="Times New Roman" panose="02020603050405020304" pitchFamily="18" charset="0"/>
              </a:rPr>
              <a:t>alınır.</a:t>
            </a:r>
            <a:endParaRPr lang="tr-TR" sz="1800" dirty="0">
              <a:solidFill>
                <a:schemeClr val="tx1"/>
              </a:solidFill>
              <a:latin typeface="Times New Roman" panose="02020603050405020304" pitchFamily="18" charset="0"/>
              <a:ea typeface="Times New Roman"/>
              <a:cs typeface="Times New Roman" panose="02020603050405020304" pitchFamily="18" charset="0"/>
            </a:endParaRPr>
          </a:p>
          <a:p>
            <a:pPr marL="64135" marR="71120" algn="just">
              <a:lnSpc>
                <a:spcPct val="120000"/>
              </a:lnSpc>
              <a:spcBef>
                <a:spcPts val="5"/>
              </a:spcBef>
              <a:spcAft>
                <a:spcPts val="0"/>
              </a:spcAft>
            </a:pPr>
            <a:endParaRPr lang="tr-TR" sz="1800" dirty="0">
              <a:solidFill>
                <a:schemeClr val="tx1"/>
              </a:solidFill>
              <a:latin typeface="Times New Roman" panose="02020603050405020304" pitchFamily="18" charset="0"/>
              <a:ea typeface="Times New Roman"/>
              <a:cs typeface="Times New Roman" panose="02020603050405020304" pitchFamily="18" charset="0"/>
            </a:endParaRPr>
          </a:p>
          <a:p>
            <a:pPr marL="64135" marR="71120" algn="just">
              <a:lnSpc>
                <a:spcPct val="120000"/>
              </a:lnSpc>
              <a:spcBef>
                <a:spcPts val="5"/>
              </a:spcBef>
              <a:spcAft>
                <a:spcPts val="0"/>
              </a:spcAft>
            </a:pPr>
            <a:r>
              <a:rPr lang="tr-TR" dirty="0" smtClean="0">
                <a:solidFill>
                  <a:schemeClr val="tx1"/>
                </a:solidFill>
                <a:latin typeface="Times New Roman" panose="02020603050405020304" pitchFamily="18" charset="0"/>
                <a:ea typeface="Times New Roman"/>
                <a:cs typeface="Times New Roman" panose="02020603050405020304" pitchFamily="18" charset="0"/>
              </a:rPr>
              <a:t>Disiplin </a:t>
            </a:r>
            <a:r>
              <a:rPr lang="tr-TR" dirty="0">
                <a:solidFill>
                  <a:schemeClr val="tx1"/>
                </a:solidFill>
                <a:latin typeface="Times New Roman" panose="02020603050405020304" pitchFamily="18" charset="0"/>
                <a:ea typeface="Times New Roman"/>
                <a:cs typeface="Times New Roman" panose="02020603050405020304" pitchFamily="18" charset="0"/>
              </a:rPr>
              <a:t>ve ceza soruşturmasının birlikte yürütülmesi halinde her iki soruşturmaya ilişkin usullere de uyulur.</a:t>
            </a:r>
            <a:endParaRPr lang="tr-TR" sz="1800" dirty="0">
              <a:solidFill>
                <a:schemeClr val="tx1"/>
              </a:solidFill>
              <a:latin typeface="Times New Roman" panose="02020603050405020304" pitchFamily="18" charset="0"/>
              <a:ea typeface="Arial"/>
              <a:cs typeface="Times New Roman" panose="02020603050405020304" pitchFamily="18" charset="0"/>
            </a:endParaRPr>
          </a:p>
          <a:p>
            <a:pPr>
              <a:lnSpc>
                <a:spcPct val="120000"/>
              </a:lnSpc>
              <a:spcAft>
                <a:spcPts val="0"/>
              </a:spcAft>
            </a:pPr>
            <a:r>
              <a:rPr lang="tr-TR" dirty="0">
                <a:solidFill>
                  <a:schemeClr val="tx1"/>
                </a:solidFill>
                <a:latin typeface="Arial"/>
                <a:ea typeface="Times New Roman"/>
              </a:rPr>
              <a:t> </a:t>
            </a:r>
            <a:endParaRPr lang="tr-TR" sz="1800" dirty="0">
              <a:solidFill>
                <a:schemeClr val="tx1"/>
              </a:solidFill>
              <a:latin typeface="Arial"/>
              <a:ea typeface="Arial"/>
            </a:endParaRPr>
          </a:p>
          <a:p>
            <a:endParaRPr lang="tr-TR" dirty="0"/>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kern="0" dirty="0" smtClean="0">
                <a:solidFill>
                  <a:schemeClr val="bg1"/>
                </a:solidFill>
                <a:latin typeface="Arial"/>
                <a:ea typeface="Times New Roman"/>
              </a:rPr>
              <a:t>Personel Ceza</a:t>
            </a:r>
            <a:r>
              <a:rPr lang="tr-TR" sz="2400" b="1" kern="0" spc="-200" dirty="0" smtClean="0">
                <a:solidFill>
                  <a:schemeClr val="bg1"/>
                </a:solidFill>
                <a:latin typeface="Arial"/>
                <a:ea typeface="Times New Roman"/>
              </a:rPr>
              <a:t>  S</a:t>
            </a:r>
            <a:r>
              <a:rPr lang="tr-TR" sz="2400" b="1" kern="0" dirty="0" smtClean="0">
                <a:solidFill>
                  <a:schemeClr val="bg1"/>
                </a:solidFill>
                <a:latin typeface="Arial"/>
                <a:ea typeface="Times New Roman"/>
              </a:rPr>
              <a:t>oruşturması </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2442400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512" y="873296"/>
            <a:ext cx="8533990" cy="5652048"/>
          </a:xfrm>
        </p:spPr>
        <p:txBody>
          <a:bodyPr>
            <a:normAutofit fontScale="92500" lnSpcReduction="20000"/>
          </a:bodyPr>
          <a:lstStyle/>
          <a:p>
            <a:pPr algn="l">
              <a:lnSpc>
                <a:spcPct val="120000"/>
              </a:lnSpc>
              <a:spcAft>
                <a:spcPts val="0"/>
              </a:spcAft>
            </a:pPr>
            <a:r>
              <a:rPr lang="tr-TR" sz="2000" dirty="0" smtClean="0">
                <a:solidFill>
                  <a:schemeClr val="tx1"/>
                </a:solidFill>
                <a:latin typeface="Times New Roman" panose="02020603050405020304" pitchFamily="18" charset="0"/>
                <a:ea typeface="Times New Roman"/>
                <a:cs typeface="Times New Roman" panose="02020603050405020304" pitchFamily="18" charset="0"/>
              </a:rPr>
              <a:t>Bu </a:t>
            </a:r>
            <a:r>
              <a:rPr lang="tr-TR" sz="2000" dirty="0">
                <a:solidFill>
                  <a:schemeClr val="tx1"/>
                </a:solidFill>
                <a:latin typeface="Times New Roman" panose="02020603050405020304" pitchFamily="18" charset="0"/>
                <a:ea typeface="Times New Roman"/>
                <a:cs typeface="Times New Roman" panose="02020603050405020304" pitchFamily="18" charset="0"/>
              </a:rPr>
              <a:t>düzenlemeye göre ihbar ve şikayetler üzerine yapılan işlemler 3 kısımdan oluşur;</a:t>
            </a:r>
            <a:endParaRPr lang="tr-TR" sz="2000" dirty="0">
              <a:solidFill>
                <a:schemeClr val="tx1"/>
              </a:solidFill>
              <a:latin typeface="Times New Roman" panose="02020603050405020304" pitchFamily="18" charset="0"/>
              <a:ea typeface="Arial"/>
              <a:cs typeface="Times New Roman" panose="02020603050405020304" pitchFamily="18" charset="0"/>
            </a:endParaRPr>
          </a:p>
          <a:p>
            <a:pPr algn="l">
              <a:lnSpc>
                <a:spcPct val="120000"/>
              </a:lnSpc>
              <a:spcAft>
                <a:spcPts val="0"/>
              </a:spcAft>
            </a:pPr>
            <a:r>
              <a:rPr lang="tr-TR" sz="2000" dirty="0">
                <a:solidFill>
                  <a:schemeClr val="tx1"/>
                </a:solidFill>
                <a:latin typeface="Times New Roman" panose="02020603050405020304" pitchFamily="18" charset="0"/>
                <a:ea typeface="Times New Roman"/>
                <a:cs typeface="Times New Roman" panose="02020603050405020304" pitchFamily="18" charset="0"/>
              </a:rPr>
              <a:t> </a:t>
            </a:r>
            <a:endParaRPr lang="tr-TR" sz="2000" dirty="0">
              <a:solidFill>
                <a:schemeClr val="tx1"/>
              </a:solidFill>
              <a:latin typeface="Times New Roman" panose="02020603050405020304" pitchFamily="18" charset="0"/>
              <a:ea typeface="Arial"/>
              <a:cs typeface="Times New Roman" panose="02020603050405020304" pitchFamily="18" charset="0"/>
            </a:endParaRPr>
          </a:p>
          <a:p>
            <a:pPr marL="285750" indent="-285750" algn="l">
              <a:lnSpc>
                <a:spcPct val="120000"/>
              </a:lnSpc>
              <a:spcAft>
                <a:spcPts val="0"/>
              </a:spcAft>
              <a:buClr>
                <a:srgbClr val="C00000"/>
              </a:buClr>
              <a:buFont typeface="Arial" panose="020B0604020202020204" pitchFamily="34" charset="0"/>
              <a:buChar char="•"/>
            </a:pPr>
            <a:r>
              <a:rPr lang="tr-TR" sz="2000" dirty="0" smtClean="0">
                <a:solidFill>
                  <a:schemeClr val="tx1"/>
                </a:solidFill>
                <a:latin typeface="Times New Roman" panose="02020603050405020304" pitchFamily="18" charset="0"/>
                <a:ea typeface="Times New Roman"/>
                <a:cs typeface="Times New Roman" panose="02020603050405020304" pitchFamily="18" charset="0"/>
              </a:rPr>
              <a:t>İnceleme</a:t>
            </a:r>
            <a:r>
              <a:rPr lang="tr-TR" sz="2000" dirty="0">
                <a:solidFill>
                  <a:schemeClr val="tx1"/>
                </a:solidFill>
                <a:latin typeface="Times New Roman" panose="02020603050405020304" pitchFamily="18" charset="0"/>
                <a:ea typeface="Times New Roman"/>
                <a:cs typeface="Times New Roman" panose="02020603050405020304" pitchFamily="18" charset="0"/>
              </a:rPr>
              <a:t>, (2547 53/c ) </a:t>
            </a:r>
            <a:endParaRPr lang="tr-TR" sz="2000" dirty="0">
              <a:solidFill>
                <a:schemeClr val="tx1"/>
              </a:solidFill>
              <a:latin typeface="Times New Roman" panose="02020603050405020304" pitchFamily="18" charset="0"/>
              <a:ea typeface="Arial"/>
              <a:cs typeface="Times New Roman" panose="02020603050405020304" pitchFamily="18" charset="0"/>
            </a:endParaRPr>
          </a:p>
          <a:p>
            <a:pPr algn="l">
              <a:lnSpc>
                <a:spcPct val="120000"/>
              </a:lnSpc>
              <a:spcAft>
                <a:spcPts val="0"/>
              </a:spcAft>
            </a:pPr>
            <a:r>
              <a:rPr lang="tr-TR" sz="2000" dirty="0">
                <a:solidFill>
                  <a:schemeClr val="tx1"/>
                </a:solidFill>
                <a:latin typeface="Times New Roman" panose="02020603050405020304" pitchFamily="18" charset="0"/>
                <a:ea typeface="Times New Roman"/>
                <a:cs typeface="Times New Roman" panose="02020603050405020304" pitchFamily="18" charset="0"/>
              </a:rPr>
              <a:t> </a:t>
            </a:r>
            <a:endParaRPr lang="tr-TR" sz="2000" dirty="0">
              <a:solidFill>
                <a:schemeClr val="tx1"/>
              </a:solidFill>
              <a:latin typeface="Times New Roman" panose="02020603050405020304" pitchFamily="18" charset="0"/>
              <a:ea typeface="Arial"/>
              <a:cs typeface="Times New Roman" panose="02020603050405020304" pitchFamily="18" charset="0"/>
            </a:endParaRPr>
          </a:p>
          <a:p>
            <a:pPr algn="l">
              <a:lnSpc>
                <a:spcPct val="120000"/>
              </a:lnSpc>
              <a:spcAft>
                <a:spcPts val="0"/>
              </a:spcAft>
            </a:pPr>
            <a:r>
              <a:rPr lang="tr-TR" sz="2000" dirty="0">
                <a:solidFill>
                  <a:schemeClr val="tx1"/>
                </a:solidFill>
                <a:latin typeface="Times New Roman" panose="02020603050405020304" pitchFamily="18" charset="0"/>
                <a:ea typeface="Times New Roman"/>
                <a:cs typeface="Times New Roman" panose="02020603050405020304" pitchFamily="18" charset="0"/>
              </a:rPr>
              <a:t>İnceleme sonucunda yetkili makamlarca (disiplin amirlerince) soruşturma açılmasına karar verildiği takdirde de;</a:t>
            </a:r>
          </a:p>
          <a:p>
            <a:pPr algn="l">
              <a:lnSpc>
                <a:spcPct val="120000"/>
              </a:lnSpc>
              <a:spcAft>
                <a:spcPts val="0"/>
              </a:spcAft>
            </a:pPr>
            <a:endParaRPr lang="tr-TR" sz="2000" dirty="0">
              <a:solidFill>
                <a:schemeClr val="tx1"/>
              </a:solidFill>
              <a:latin typeface="Times New Roman" panose="02020603050405020304" pitchFamily="18" charset="0"/>
              <a:ea typeface="Arial"/>
              <a:cs typeface="Times New Roman" panose="02020603050405020304" pitchFamily="18" charset="0"/>
            </a:endParaRPr>
          </a:p>
          <a:p>
            <a:pPr marL="285750" indent="-285750" algn="l">
              <a:lnSpc>
                <a:spcPct val="120000"/>
              </a:lnSpc>
              <a:spcAft>
                <a:spcPts val="0"/>
              </a:spcAft>
              <a:buClr>
                <a:srgbClr val="C00000"/>
              </a:buClr>
              <a:buFont typeface="Arial" panose="020B0604020202020204" pitchFamily="34" charset="0"/>
              <a:buChar char="•"/>
            </a:pPr>
            <a:r>
              <a:rPr lang="tr-TR" sz="2000" dirty="0" smtClean="0">
                <a:solidFill>
                  <a:schemeClr val="tx1"/>
                </a:solidFill>
                <a:latin typeface="Times New Roman" panose="02020603050405020304" pitchFamily="18" charset="0"/>
                <a:ea typeface="Times New Roman"/>
                <a:cs typeface="Times New Roman" panose="02020603050405020304" pitchFamily="18" charset="0"/>
              </a:rPr>
              <a:t>İlk </a:t>
            </a:r>
            <a:r>
              <a:rPr lang="tr-TR" sz="2000" dirty="0">
                <a:solidFill>
                  <a:schemeClr val="tx1"/>
                </a:solidFill>
                <a:latin typeface="Times New Roman" panose="02020603050405020304" pitchFamily="18" charset="0"/>
                <a:ea typeface="Times New Roman"/>
                <a:cs typeface="Times New Roman" panose="02020603050405020304" pitchFamily="18" charset="0"/>
              </a:rPr>
              <a:t>soruşturma (2547 53/c-(1) )</a:t>
            </a:r>
            <a:endParaRPr lang="tr-TR" sz="2000" dirty="0">
              <a:solidFill>
                <a:schemeClr val="tx1"/>
              </a:solidFill>
              <a:latin typeface="Times New Roman" panose="02020603050405020304" pitchFamily="18" charset="0"/>
              <a:ea typeface="Arial"/>
              <a:cs typeface="Times New Roman" panose="02020603050405020304" pitchFamily="18" charset="0"/>
            </a:endParaRPr>
          </a:p>
          <a:p>
            <a:pPr algn="l">
              <a:lnSpc>
                <a:spcPct val="120000"/>
              </a:lnSpc>
              <a:spcAft>
                <a:spcPts val="0"/>
              </a:spcAft>
            </a:pPr>
            <a:r>
              <a:rPr lang="tr-TR" sz="2000" dirty="0">
                <a:solidFill>
                  <a:schemeClr val="tx1"/>
                </a:solidFill>
                <a:latin typeface="Times New Roman" panose="02020603050405020304" pitchFamily="18" charset="0"/>
                <a:ea typeface="Times New Roman"/>
                <a:cs typeface="Times New Roman" panose="02020603050405020304" pitchFamily="18" charset="0"/>
              </a:rPr>
              <a:t> </a:t>
            </a:r>
            <a:endParaRPr lang="tr-TR" sz="2000" dirty="0">
              <a:solidFill>
                <a:schemeClr val="tx1"/>
              </a:solidFill>
              <a:latin typeface="Times New Roman" panose="02020603050405020304" pitchFamily="18" charset="0"/>
              <a:ea typeface="Arial"/>
              <a:cs typeface="Times New Roman" panose="02020603050405020304" pitchFamily="18" charset="0"/>
            </a:endParaRPr>
          </a:p>
          <a:p>
            <a:pPr marL="285750" indent="-285750" algn="l">
              <a:lnSpc>
                <a:spcPct val="120000"/>
              </a:lnSpc>
              <a:spcAft>
                <a:spcPts val="0"/>
              </a:spcAft>
              <a:buClr>
                <a:srgbClr val="C00000"/>
              </a:buClr>
              <a:buFont typeface="Arial" panose="020B0604020202020204" pitchFamily="34" charset="0"/>
              <a:buChar char="•"/>
            </a:pPr>
            <a:r>
              <a:rPr lang="tr-TR" sz="2000" dirty="0" smtClean="0">
                <a:solidFill>
                  <a:schemeClr val="tx1"/>
                </a:solidFill>
                <a:latin typeface="Times New Roman" panose="02020603050405020304" pitchFamily="18" charset="0"/>
                <a:ea typeface="Times New Roman"/>
                <a:cs typeface="Times New Roman" panose="02020603050405020304" pitchFamily="18" charset="0"/>
              </a:rPr>
              <a:t>Son </a:t>
            </a:r>
            <a:r>
              <a:rPr lang="tr-TR" sz="2000" dirty="0">
                <a:solidFill>
                  <a:schemeClr val="tx1"/>
                </a:solidFill>
                <a:latin typeface="Times New Roman" panose="02020603050405020304" pitchFamily="18" charset="0"/>
                <a:ea typeface="Times New Roman"/>
                <a:cs typeface="Times New Roman" panose="02020603050405020304" pitchFamily="18" charset="0"/>
              </a:rPr>
              <a:t>Soruşturma ( Kovuşturma ilgili mahkemece yürütülür )</a:t>
            </a:r>
            <a:endParaRPr lang="tr-TR" sz="2000" dirty="0">
              <a:solidFill>
                <a:schemeClr val="tx1"/>
              </a:solidFill>
              <a:latin typeface="Times New Roman" panose="02020603050405020304" pitchFamily="18" charset="0"/>
              <a:ea typeface="Arial"/>
              <a:cs typeface="Times New Roman" panose="02020603050405020304" pitchFamily="18" charset="0"/>
            </a:endParaRPr>
          </a:p>
          <a:p>
            <a:pPr algn="l">
              <a:lnSpc>
                <a:spcPct val="120000"/>
              </a:lnSpc>
              <a:spcAft>
                <a:spcPts val="0"/>
              </a:spcAft>
            </a:pPr>
            <a:r>
              <a:rPr lang="tr-TR" sz="2000" dirty="0">
                <a:solidFill>
                  <a:schemeClr val="tx1"/>
                </a:solidFill>
                <a:latin typeface="Times New Roman" panose="02020603050405020304" pitchFamily="18" charset="0"/>
                <a:ea typeface="Times New Roman"/>
                <a:cs typeface="Times New Roman" panose="02020603050405020304" pitchFamily="18" charset="0"/>
              </a:rPr>
              <a:t> </a:t>
            </a:r>
            <a:endParaRPr lang="tr-TR" sz="2000" dirty="0">
              <a:solidFill>
                <a:schemeClr val="tx1"/>
              </a:solidFill>
              <a:latin typeface="Times New Roman" panose="02020603050405020304" pitchFamily="18" charset="0"/>
              <a:ea typeface="Arial"/>
              <a:cs typeface="Times New Roman" panose="02020603050405020304" pitchFamily="18" charset="0"/>
            </a:endParaRPr>
          </a:p>
          <a:p>
            <a:pPr marL="240030" marR="189230" algn="just">
              <a:lnSpc>
                <a:spcPct val="120000"/>
              </a:lnSpc>
              <a:spcAft>
                <a:spcPts val="0"/>
              </a:spcAft>
            </a:pPr>
            <a:r>
              <a:rPr lang="tr-TR" sz="2000" dirty="0">
                <a:solidFill>
                  <a:schemeClr val="tx1"/>
                </a:solidFill>
                <a:latin typeface="Times New Roman" panose="02020603050405020304" pitchFamily="18" charset="0"/>
                <a:ea typeface="Arial"/>
                <a:cs typeface="Times New Roman" panose="02020603050405020304" pitchFamily="18" charset="0"/>
              </a:rPr>
              <a:t>Burada bir kez daha belirtmek gerekir ki; Yükseköğretim Kurumları personeli hakkında yapılan ihbar ve şikayetlerde TCK da suç olduğu belirtilen iddialarla ilgili olarak öncelikle 2547 sayılı Kanunun 53/c maddesi uygulanmakta olup, sözü edilen kanunda düzenleme bulunmayan, genel konularda 4483 sayılı kanun uygulanacaktır.</a:t>
            </a:r>
          </a:p>
          <a:p>
            <a:pPr marL="1371600" indent="-342900" algn="just">
              <a:spcAft>
                <a:spcPts val="0"/>
              </a:spcAft>
            </a:pPr>
            <a:endParaRPr lang="tr-TR" sz="1800" dirty="0">
              <a:latin typeface="Arial"/>
              <a:ea typeface="Arial"/>
            </a:endParaRPr>
          </a:p>
          <a:p>
            <a:endParaRPr lang="tr-TR" dirty="0"/>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Times New Roman"/>
              </a:rPr>
              <a:t>Ceza Soruşturması Usulü </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13546926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403754" y="908720"/>
            <a:ext cx="8280920" cy="5400600"/>
          </a:xfrm>
        </p:spPr>
        <p:txBody>
          <a:bodyPr>
            <a:normAutofit fontScale="25000" lnSpcReduction="20000"/>
          </a:bodyPr>
          <a:lstStyle/>
          <a:p>
            <a:pPr marL="1143000" indent="-342900" algn="just">
              <a:spcAft>
                <a:spcPts val="0"/>
              </a:spcAft>
              <a:tabLst>
                <a:tab pos="425450" algn="l"/>
              </a:tabLst>
            </a:pPr>
            <a:r>
              <a:rPr lang="tr-TR" sz="8000" b="1" dirty="0" smtClean="0">
                <a:solidFill>
                  <a:schemeClr val="tx1"/>
                </a:solidFill>
                <a:latin typeface="Times New Roman" panose="02020603050405020304" pitchFamily="18" charset="0"/>
                <a:ea typeface="Times New Roman"/>
                <a:cs typeface="Times New Roman" panose="02020603050405020304" pitchFamily="18" charset="0"/>
              </a:rPr>
              <a:t>İLK</a:t>
            </a:r>
            <a:r>
              <a:rPr lang="tr-TR" sz="8000" b="1" spc="-5" dirty="0" smtClean="0">
                <a:solidFill>
                  <a:schemeClr val="tx1"/>
                </a:solidFill>
                <a:latin typeface="Times New Roman" panose="02020603050405020304" pitchFamily="18" charset="0"/>
                <a:ea typeface="Times New Roman"/>
                <a:cs typeface="Times New Roman" panose="02020603050405020304" pitchFamily="18" charset="0"/>
              </a:rPr>
              <a:t> </a:t>
            </a:r>
            <a:r>
              <a:rPr lang="tr-TR" sz="8000" b="1" dirty="0">
                <a:solidFill>
                  <a:schemeClr val="tx1"/>
                </a:solidFill>
                <a:latin typeface="Times New Roman" panose="02020603050405020304" pitchFamily="18" charset="0"/>
                <a:ea typeface="Times New Roman"/>
                <a:cs typeface="Times New Roman" panose="02020603050405020304" pitchFamily="18" charset="0"/>
              </a:rPr>
              <a:t>SORUŞTURMA (2547 53/c-1) </a:t>
            </a:r>
            <a:endParaRPr lang="tr-TR" sz="8000" b="1" dirty="0" smtClean="0">
              <a:solidFill>
                <a:schemeClr val="tx1"/>
              </a:solidFill>
              <a:latin typeface="Times New Roman" panose="02020603050405020304" pitchFamily="18" charset="0"/>
              <a:ea typeface="Times New Roman"/>
              <a:cs typeface="Times New Roman" panose="02020603050405020304" pitchFamily="18" charset="0"/>
            </a:endParaRPr>
          </a:p>
          <a:p>
            <a:pPr marL="450215" indent="-342900" algn="just">
              <a:spcAft>
                <a:spcPts val="0"/>
              </a:spcAft>
              <a:tabLst>
                <a:tab pos="425450" algn="l"/>
              </a:tabLst>
            </a:pPr>
            <a:endParaRPr lang="tr-TR" sz="8000" dirty="0">
              <a:solidFill>
                <a:schemeClr val="tx1"/>
              </a:solidFill>
              <a:latin typeface="Times New Roman" panose="02020603050405020304" pitchFamily="18" charset="0"/>
              <a:ea typeface="Times New Roman"/>
              <a:cs typeface="Times New Roman" panose="02020603050405020304" pitchFamily="18" charset="0"/>
            </a:endParaRPr>
          </a:p>
          <a:p>
            <a:pPr marL="450215" indent="-342900" algn="just">
              <a:spcAft>
                <a:spcPts val="0"/>
              </a:spcAft>
              <a:tabLst>
                <a:tab pos="425450" algn="l"/>
              </a:tabLst>
            </a:pPr>
            <a:r>
              <a:rPr lang="tr-TR" sz="8000" b="1" dirty="0" smtClean="0">
                <a:solidFill>
                  <a:schemeClr val="tx1"/>
                </a:solidFill>
                <a:latin typeface="Times New Roman" panose="02020603050405020304" pitchFamily="18" charset="0"/>
                <a:ea typeface="Times New Roman"/>
                <a:cs typeface="Times New Roman" panose="02020603050405020304" pitchFamily="18" charset="0"/>
              </a:rPr>
              <a:t>Yetkili Amir</a:t>
            </a:r>
            <a:endParaRPr lang="tr-TR" sz="8000" dirty="0">
              <a:solidFill>
                <a:schemeClr val="tx1"/>
              </a:solidFill>
              <a:latin typeface="Times New Roman" panose="02020603050405020304" pitchFamily="18" charset="0"/>
              <a:ea typeface="Times New Roman"/>
              <a:cs typeface="Times New Roman" panose="02020603050405020304" pitchFamily="18" charset="0"/>
            </a:endParaRPr>
          </a:p>
          <a:p>
            <a:pPr marL="450215" indent="-342900" algn="l">
              <a:spcAft>
                <a:spcPts val="0"/>
              </a:spcAft>
              <a:tabLst>
                <a:tab pos="425450" algn="l"/>
              </a:tabLst>
            </a:pPr>
            <a:endParaRPr lang="tr-TR" sz="6400" dirty="0">
              <a:solidFill>
                <a:schemeClr val="tx1"/>
              </a:solidFill>
              <a:latin typeface="Times New Roman" panose="02020603050405020304" pitchFamily="18" charset="0"/>
              <a:cs typeface="Times New Roman" panose="02020603050405020304" pitchFamily="18" charset="0"/>
            </a:endParaRPr>
          </a:p>
          <a:p>
            <a:pPr marL="64135" marR="71120" indent="227330" algn="just">
              <a:tabLst>
                <a:tab pos="425450" algn="l"/>
              </a:tabLst>
            </a:pPr>
            <a:r>
              <a:rPr lang="tr-TR" sz="8000" dirty="0">
                <a:solidFill>
                  <a:schemeClr val="tx1"/>
                </a:solidFill>
                <a:latin typeface="Times New Roman" panose="02020603050405020304" pitchFamily="18" charset="0"/>
                <a:ea typeface="Times New Roman"/>
                <a:cs typeface="Times New Roman" panose="02020603050405020304" pitchFamily="18" charset="0"/>
              </a:rPr>
              <a:t>Soruşturma açmaya yetkili amir, Yükseköğretim Kurulu Başkanı veya diğer disiplin amirleridir.</a:t>
            </a:r>
          </a:p>
          <a:p>
            <a:pPr marL="64135" marR="71120" indent="227330" algn="just">
              <a:tabLst>
                <a:tab pos="425450" algn="l"/>
              </a:tabLst>
            </a:pPr>
            <a:endParaRPr lang="tr-TR" sz="8000" dirty="0">
              <a:solidFill>
                <a:schemeClr val="tx1"/>
              </a:solidFill>
              <a:latin typeface="Times New Roman" panose="02020603050405020304" pitchFamily="18" charset="0"/>
              <a:ea typeface="Times New Roman"/>
              <a:cs typeface="Times New Roman" panose="02020603050405020304" pitchFamily="18" charset="0"/>
            </a:endParaRPr>
          </a:p>
          <a:p>
            <a:pPr marL="64135" marR="71120" indent="227330" algn="just"/>
            <a:r>
              <a:rPr lang="tr-TR" sz="8000" dirty="0" smtClean="0">
                <a:solidFill>
                  <a:schemeClr val="tx1"/>
                </a:solidFill>
                <a:latin typeface="Times New Roman" panose="02020603050405020304" pitchFamily="18" charset="0"/>
                <a:ea typeface="Times New Roman"/>
                <a:cs typeface="Times New Roman" panose="02020603050405020304" pitchFamily="18" charset="0"/>
              </a:rPr>
              <a:t>Değişik </a:t>
            </a:r>
            <a:r>
              <a:rPr lang="tr-TR" sz="8000" dirty="0">
                <a:solidFill>
                  <a:schemeClr val="tx1"/>
                </a:solidFill>
                <a:latin typeface="Times New Roman" panose="02020603050405020304" pitchFamily="18" charset="0"/>
                <a:ea typeface="Times New Roman"/>
                <a:cs typeface="Times New Roman" panose="02020603050405020304" pitchFamily="18" charset="0"/>
              </a:rPr>
              <a:t>statüdeki kişilerin birlikte suç işlemeleri halinde soruşturma usulü ve yetkili yargılama mercii görev itibariyle üst dereceliye göre tayin olunur.</a:t>
            </a:r>
          </a:p>
          <a:p>
            <a:pPr>
              <a:spcAft>
                <a:spcPts val="0"/>
              </a:spcAft>
            </a:pPr>
            <a:r>
              <a:rPr lang="tr-TR" sz="8000" dirty="0">
                <a:solidFill>
                  <a:schemeClr val="tx1"/>
                </a:solidFill>
                <a:latin typeface="Times New Roman" panose="02020603050405020304" pitchFamily="18" charset="0"/>
                <a:ea typeface="Times New Roman"/>
                <a:cs typeface="Times New Roman" panose="02020603050405020304" pitchFamily="18" charset="0"/>
              </a:rPr>
              <a:t> </a:t>
            </a:r>
            <a:endParaRPr lang="tr-TR" sz="8000" dirty="0">
              <a:solidFill>
                <a:schemeClr val="tx1"/>
              </a:solidFill>
              <a:latin typeface="Times New Roman" panose="02020603050405020304" pitchFamily="18" charset="0"/>
              <a:ea typeface="Arial"/>
              <a:cs typeface="Times New Roman" panose="02020603050405020304" pitchFamily="18" charset="0"/>
            </a:endParaRPr>
          </a:p>
          <a:p>
            <a:pPr marL="64135" marR="71120" indent="227330" algn="just">
              <a:spcAft>
                <a:spcPts val="0"/>
              </a:spcAft>
            </a:pPr>
            <a:r>
              <a:rPr lang="tr-TR" sz="8000" dirty="0">
                <a:solidFill>
                  <a:schemeClr val="tx1"/>
                </a:solidFill>
                <a:latin typeface="Times New Roman" panose="02020603050405020304" pitchFamily="18" charset="0"/>
                <a:ea typeface="Times New Roman"/>
                <a:cs typeface="Times New Roman" panose="02020603050405020304" pitchFamily="18" charset="0"/>
              </a:rPr>
              <a:t>Öğretim elemanlarından soruşturmacı tayin edilmesi halinde, bunların, hakkında soruşturma yapılacak öğretim elemanının akademik unvanına veya daha üst akademik unvana sahip olmaları şarttır.</a:t>
            </a:r>
            <a:endParaRPr lang="tr-TR" sz="8000" dirty="0">
              <a:solidFill>
                <a:schemeClr val="tx1"/>
              </a:solidFill>
              <a:latin typeface="Times New Roman" panose="02020603050405020304" pitchFamily="18" charset="0"/>
              <a:ea typeface="Arial"/>
              <a:cs typeface="Times New Roman" panose="02020603050405020304" pitchFamily="18" charset="0"/>
            </a:endParaRPr>
          </a:p>
          <a:p>
            <a:pPr marL="64135" marR="71120" indent="227330" algn="just">
              <a:spcAft>
                <a:spcPts val="0"/>
              </a:spcAft>
            </a:pPr>
            <a:r>
              <a:rPr lang="tr-TR" sz="6400" dirty="0">
                <a:solidFill>
                  <a:schemeClr val="tx1"/>
                </a:solidFill>
                <a:latin typeface="Times New Roman" panose="02020603050405020304" pitchFamily="18" charset="0"/>
                <a:ea typeface="Times New Roman"/>
                <a:cs typeface="Times New Roman" panose="02020603050405020304" pitchFamily="18" charset="0"/>
              </a:rPr>
              <a:t> </a:t>
            </a:r>
          </a:p>
          <a:p>
            <a:pPr marL="64135" marR="71120" indent="227330" algn="just">
              <a:spcAft>
                <a:spcPts val="0"/>
              </a:spcAft>
            </a:pPr>
            <a:r>
              <a:rPr lang="tr-TR" sz="8000" b="1" dirty="0" smtClean="0">
                <a:solidFill>
                  <a:schemeClr val="tx1"/>
                </a:solidFill>
                <a:latin typeface="Times New Roman" panose="02020603050405020304" pitchFamily="18" charset="0"/>
                <a:ea typeface="Times New Roman"/>
                <a:cs typeface="Times New Roman" panose="02020603050405020304" pitchFamily="18" charset="0"/>
              </a:rPr>
              <a:t>Soruşturmanın </a:t>
            </a:r>
            <a:r>
              <a:rPr lang="tr-TR" sz="8000" b="1" dirty="0">
                <a:solidFill>
                  <a:schemeClr val="tx1"/>
                </a:solidFill>
                <a:latin typeface="Times New Roman" panose="02020603050405020304" pitchFamily="18" charset="0"/>
                <a:ea typeface="Times New Roman"/>
                <a:cs typeface="Times New Roman" panose="02020603050405020304" pitchFamily="18" charset="0"/>
              </a:rPr>
              <a:t>Başlatılması</a:t>
            </a:r>
            <a:endParaRPr lang="tr-TR" sz="8000" dirty="0">
              <a:solidFill>
                <a:schemeClr val="tx1"/>
              </a:solidFill>
              <a:latin typeface="Times New Roman" panose="02020603050405020304" pitchFamily="18" charset="0"/>
              <a:ea typeface="Arial"/>
              <a:cs typeface="Times New Roman" panose="02020603050405020304" pitchFamily="18" charset="0"/>
            </a:endParaRPr>
          </a:p>
          <a:p>
            <a:pPr marL="292100" algn="just">
              <a:spcAft>
                <a:spcPts val="0"/>
              </a:spcAft>
            </a:pPr>
            <a:r>
              <a:rPr lang="tr-TR" sz="8000" b="1" dirty="0">
                <a:solidFill>
                  <a:schemeClr val="tx1"/>
                </a:solidFill>
                <a:latin typeface="Times New Roman" panose="02020603050405020304" pitchFamily="18" charset="0"/>
                <a:ea typeface="Times New Roman"/>
                <a:cs typeface="Times New Roman" panose="02020603050405020304" pitchFamily="18" charset="0"/>
              </a:rPr>
              <a:t> </a:t>
            </a:r>
            <a:endParaRPr lang="tr-TR" sz="8000" dirty="0">
              <a:solidFill>
                <a:schemeClr val="tx1"/>
              </a:solidFill>
              <a:latin typeface="Times New Roman" panose="02020603050405020304" pitchFamily="18" charset="0"/>
              <a:ea typeface="Arial"/>
              <a:cs typeface="Times New Roman" panose="02020603050405020304" pitchFamily="18" charset="0"/>
            </a:endParaRPr>
          </a:p>
          <a:p>
            <a:pPr marL="64135" marR="72390" indent="227330" algn="just">
              <a:spcAft>
                <a:spcPts val="0"/>
              </a:spcAft>
            </a:pPr>
            <a:r>
              <a:rPr lang="tr-TR" sz="8000" dirty="0">
                <a:solidFill>
                  <a:schemeClr val="tx1"/>
                </a:solidFill>
                <a:latin typeface="Times New Roman" panose="02020603050405020304" pitchFamily="18" charset="0"/>
                <a:ea typeface="Times New Roman"/>
                <a:cs typeface="Times New Roman" panose="02020603050405020304" pitchFamily="18" charset="0"/>
              </a:rPr>
              <a:t>Disiplin amiri, personelin görevi sırasında veya görevinden doğan bir suç işlediğini öğrenmesi durumunda, imzalayacağı soruşturma onayı ile personel hakkında ceza soruşturması başlatır.</a:t>
            </a:r>
            <a:endParaRPr lang="tr-TR" sz="8000" dirty="0">
              <a:solidFill>
                <a:schemeClr val="tx1"/>
              </a:solidFill>
              <a:latin typeface="Times New Roman" panose="02020603050405020304" pitchFamily="18" charset="0"/>
              <a:ea typeface="Arial"/>
              <a:cs typeface="Times New Roman" panose="02020603050405020304" pitchFamily="18" charset="0"/>
            </a:endParaRPr>
          </a:p>
          <a:p>
            <a:pPr>
              <a:spcAft>
                <a:spcPts val="0"/>
              </a:spcAft>
            </a:pPr>
            <a:r>
              <a:rPr lang="tr-TR" sz="6400" dirty="0">
                <a:solidFill>
                  <a:srgbClr val="0070C0"/>
                </a:solidFill>
                <a:latin typeface="Arial"/>
                <a:ea typeface="Times New Roman"/>
              </a:rPr>
              <a:t> </a:t>
            </a:r>
            <a:endParaRPr lang="tr-TR" sz="6400" dirty="0">
              <a:latin typeface="Arial"/>
              <a:ea typeface="Arial"/>
            </a:endParaRPr>
          </a:p>
          <a:p>
            <a:pPr marL="64135" marR="73025" indent="227330" algn="just">
              <a:spcAft>
                <a:spcPts val="0"/>
              </a:spcAft>
            </a:pPr>
            <a:endParaRPr lang="tr-TR" sz="6400" dirty="0">
              <a:solidFill>
                <a:srgbClr val="0070C0"/>
              </a:solidFill>
              <a:latin typeface="Arial"/>
              <a:ea typeface="Times New Roman"/>
            </a:endParaRPr>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Times New Roman"/>
              </a:rPr>
              <a:t>Ceza Soruşturması Usulü </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384177751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251520" y="765746"/>
            <a:ext cx="8614216" cy="5831606"/>
          </a:xfrm>
        </p:spPr>
        <p:txBody>
          <a:bodyPr>
            <a:normAutofit fontScale="55000" lnSpcReduction="20000"/>
          </a:bodyPr>
          <a:lstStyle/>
          <a:p>
            <a:pPr>
              <a:spcAft>
                <a:spcPts val="0"/>
              </a:spcAft>
            </a:pPr>
            <a:r>
              <a:rPr lang="tr-TR" b="1" dirty="0">
                <a:solidFill>
                  <a:srgbClr val="0070C0"/>
                </a:solidFill>
                <a:latin typeface="Arial"/>
                <a:ea typeface="Times New Roman"/>
              </a:rPr>
              <a:t> </a:t>
            </a:r>
            <a:endParaRPr lang="tr-TR" sz="1800" dirty="0" smtClean="0">
              <a:latin typeface="Arial"/>
              <a:ea typeface="Arial"/>
            </a:endParaRPr>
          </a:p>
          <a:p>
            <a:pPr marL="64135" marR="71120" indent="227330" algn="just">
              <a:spcAft>
                <a:spcPts val="0"/>
              </a:spcAft>
            </a:pPr>
            <a:r>
              <a:rPr lang="tr-TR" sz="3600" dirty="0" smtClean="0">
                <a:solidFill>
                  <a:schemeClr val="tx1"/>
                </a:solidFill>
                <a:latin typeface="Times New Roman" panose="02020603050405020304" pitchFamily="18" charset="0"/>
                <a:ea typeface="Times New Roman"/>
                <a:cs typeface="Times New Roman" panose="02020603050405020304" pitchFamily="18" charset="0"/>
              </a:rPr>
              <a:t>Soruşturma onayı ile görevlendirilen soruşturmacının,  </a:t>
            </a:r>
          </a:p>
          <a:p>
            <a:pPr marL="64135" marR="71120" indent="227330" algn="just">
              <a:spcAft>
                <a:spcPts val="0"/>
              </a:spcAft>
            </a:pPr>
            <a:endParaRPr lang="tr-TR" sz="3600" dirty="0" smtClean="0">
              <a:solidFill>
                <a:schemeClr val="tx1"/>
              </a:solidFill>
              <a:latin typeface="Times New Roman" panose="02020603050405020304" pitchFamily="18" charset="0"/>
              <a:ea typeface="Arial"/>
              <a:cs typeface="Times New Roman" panose="02020603050405020304" pitchFamily="18" charset="0"/>
            </a:endParaRPr>
          </a:p>
          <a:p>
            <a:pPr marL="1943100" lvl="3" indent="-571500" algn="just">
              <a:spcAft>
                <a:spcPts val="0"/>
              </a:spcAft>
              <a:buClr>
                <a:srgbClr val="C00000"/>
              </a:buClr>
              <a:buFont typeface="Arial" panose="020B0604020202020204" pitchFamily="34" charset="0"/>
              <a:buChar char="•"/>
              <a:tabLst>
                <a:tab pos="425450" algn="l"/>
              </a:tabLst>
            </a:pPr>
            <a:r>
              <a:rPr lang="tr-TR" sz="3600" dirty="0" smtClean="0">
                <a:solidFill>
                  <a:schemeClr val="tx1"/>
                </a:solidFill>
                <a:latin typeface="Times New Roman" panose="02020603050405020304" pitchFamily="18" charset="0"/>
                <a:ea typeface="Times New Roman"/>
                <a:cs typeface="Times New Roman" panose="02020603050405020304" pitchFamily="18" charset="0"/>
              </a:rPr>
              <a:t> </a:t>
            </a:r>
            <a:r>
              <a:rPr lang="tr-TR" sz="3600" dirty="0">
                <a:solidFill>
                  <a:schemeClr val="tx1"/>
                </a:solidFill>
                <a:latin typeface="Times New Roman" panose="02020603050405020304" pitchFamily="18" charset="0"/>
                <a:ea typeface="Times New Roman"/>
                <a:cs typeface="Times New Roman" panose="02020603050405020304" pitchFamily="18" charset="0"/>
              </a:rPr>
              <a:t>Şikâyetçinin İfadesinin</a:t>
            </a:r>
            <a:r>
              <a:rPr lang="tr-TR" sz="3600" spc="-45" dirty="0">
                <a:solidFill>
                  <a:schemeClr val="tx1"/>
                </a:solidFill>
                <a:latin typeface="Times New Roman" panose="02020603050405020304" pitchFamily="18" charset="0"/>
                <a:ea typeface="Times New Roman"/>
                <a:cs typeface="Times New Roman" panose="02020603050405020304" pitchFamily="18" charset="0"/>
              </a:rPr>
              <a:t> </a:t>
            </a:r>
            <a:r>
              <a:rPr lang="tr-TR" sz="3600" dirty="0">
                <a:solidFill>
                  <a:schemeClr val="tx1"/>
                </a:solidFill>
                <a:latin typeface="Times New Roman" panose="02020603050405020304" pitchFamily="18" charset="0"/>
                <a:ea typeface="Times New Roman"/>
                <a:cs typeface="Times New Roman" panose="02020603050405020304" pitchFamily="18" charset="0"/>
              </a:rPr>
              <a:t>Alınması,</a:t>
            </a:r>
            <a:endParaRPr lang="tr-TR" sz="3600" dirty="0">
              <a:solidFill>
                <a:schemeClr val="tx1"/>
              </a:solidFill>
              <a:latin typeface="Times New Roman" panose="02020603050405020304" pitchFamily="18" charset="0"/>
              <a:ea typeface="Arial"/>
              <a:cs typeface="Times New Roman" panose="02020603050405020304" pitchFamily="18" charset="0"/>
            </a:endParaRPr>
          </a:p>
          <a:p>
            <a:pPr marL="1943100" lvl="3" indent="-571500" algn="just">
              <a:spcAft>
                <a:spcPts val="0"/>
              </a:spcAft>
              <a:buClr>
                <a:srgbClr val="C00000"/>
              </a:buClr>
              <a:buFont typeface="Arial" panose="020B0604020202020204" pitchFamily="34" charset="0"/>
              <a:buChar char="•"/>
              <a:tabLst>
                <a:tab pos="425450" algn="l"/>
              </a:tabLst>
            </a:pPr>
            <a:r>
              <a:rPr lang="tr-TR" sz="3600" dirty="0">
                <a:solidFill>
                  <a:schemeClr val="tx1"/>
                </a:solidFill>
                <a:latin typeface="Times New Roman" panose="02020603050405020304" pitchFamily="18" charset="0"/>
                <a:ea typeface="Times New Roman"/>
                <a:cs typeface="Times New Roman" panose="02020603050405020304" pitchFamily="18" charset="0"/>
              </a:rPr>
              <a:t> Şüphelilerin İfadesinin Alınması,</a:t>
            </a:r>
            <a:r>
              <a:rPr lang="tr-TR" sz="3600" spc="-15" dirty="0">
                <a:solidFill>
                  <a:schemeClr val="tx1"/>
                </a:solidFill>
                <a:latin typeface="Times New Roman" panose="02020603050405020304" pitchFamily="18" charset="0"/>
                <a:ea typeface="Times New Roman"/>
                <a:cs typeface="Times New Roman" panose="02020603050405020304" pitchFamily="18" charset="0"/>
              </a:rPr>
              <a:t> </a:t>
            </a:r>
            <a:endParaRPr lang="tr-TR" sz="3600" dirty="0">
              <a:solidFill>
                <a:schemeClr val="tx1"/>
              </a:solidFill>
              <a:latin typeface="Times New Roman" panose="02020603050405020304" pitchFamily="18" charset="0"/>
              <a:ea typeface="Arial"/>
              <a:cs typeface="Times New Roman" panose="02020603050405020304" pitchFamily="18" charset="0"/>
            </a:endParaRPr>
          </a:p>
          <a:p>
            <a:pPr marL="1943100" lvl="3" indent="-571500" algn="just">
              <a:spcAft>
                <a:spcPts val="0"/>
              </a:spcAft>
              <a:buClr>
                <a:srgbClr val="C00000"/>
              </a:buClr>
              <a:buFont typeface="Arial" panose="020B0604020202020204" pitchFamily="34" charset="0"/>
              <a:buChar char="•"/>
              <a:tabLst>
                <a:tab pos="425450" algn="l"/>
              </a:tabLst>
            </a:pPr>
            <a:r>
              <a:rPr lang="tr-TR" sz="3600" spc="-15" dirty="0">
                <a:solidFill>
                  <a:schemeClr val="tx1"/>
                </a:solidFill>
                <a:latin typeface="Times New Roman" panose="02020603050405020304" pitchFamily="18" charset="0"/>
                <a:ea typeface="Times New Roman"/>
                <a:cs typeface="Times New Roman" panose="02020603050405020304" pitchFamily="18" charset="0"/>
              </a:rPr>
              <a:t> Tanıkların </a:t>
            </a:r>
            <a:r>
              <a:rPr lang="tr-TR" sz="3600" dirty="0">
                <a:solidFill>
                  <a:schemeClr val="tx1"/>
                </a:solidFill>
                <a:latin typeface="Times New Roman" panose="02020603050405020304" pitchFamily="18" charset="0"/>
                <a:ea typeface="Times New Roman"/>
                <a:cs typeface="Times New Roman" panose="02020603050405020304" pitchFamily="18" charset="0"/>
              </a:rPr>
              <a:t>İfadesinin</a:t>
            </a:r>
            <a:r>
              <a:rPr lang="tr-TR" sz="3600" spc="-30" dirty="0">
                <a:solidFill>
                  <a:schemeClr val="tx1"/>
                </a:solidFill>
                <a:latin typeface="Times New Roman" panose="02020603050405020304" pitchFamily="18" charset="0"/>
                <a:ea typeface="Times New Roman"/>
                <a:cs typeface="Times New Roman" panose="02020603050405020304" pitchFamily="18" charset="0"/>
              </a:rPr>
              <a:t> </a:t>
            </a:r>
            <a:r>
              <a:rPr lang="tr-TR" sz="3600" dirty="0">
                <a:solidFill>
                  <a:schemeClr val="tx1"/>
                </a:solidFill>
                <a:latin typeface="Times New Roman" panose="02020603050405020304" pitchFamily="18" charset="0"/>
                <a:ea typeface="Times New Roman"/>
                <a:cs typeface="Times New Roman" panose="02020603050405020304" pitchFamily="18" charset="0"/>
              </a:rPr>
              <a:t>Alınması, </a:t>
            </a:r>
            <a:endParaRPr lang="tr-TR" sz="3600" dirty="0">
              <a:solidFill>
                <a:schemeClr val="tx1"/>
              </a:solidFill>
              <a:latin typeface="Times New Roman" panose="02020603050405020304" pitchFamily="18" charset="0"/>
              <a:ea typeface="Arial"/>
              <a:cs typeface="Times New Roman" panose="02020603050405020304" pitchFamily="18" charset="0"/>
            </a:endParaRPr>
          </a:p>
          <a:p>
            <a:pPr marL="1943100" lvl="3" indent="-571500" algn="just">
              <a:spcAft>
                <a:spcPts val="0"/>
              </a:spcAft>
              <a:buClr>
                <a:srgbClr val="C00000"/>
              </a:buClr>
              <a:buFont typeface="Arial" panose="020B0604020202020204" pitchFamily="34" charset="0"/>
              <a:buChar char="•"/>
              <a:tabLst>
                <a:tab pos="425450" algn="l"/>
              </a:tabLst>
            </a:pPr>
            <a:r>
              <a:rPr lang="tr-TR" sz="3600" dirty="0">
                <a:solidFill>
                  <a:schemeClr val="tx1"/>
                </a:solidFill>
                <a:latin typeface="Times New Roman" panose="02020603050405020304" pitchFamily="18" charset="0"/>
                <a:ea typeface="Times New Roman"/>
                <a:cs typeface="Times New Roman" panose="02020603050405020304" pitchFamily="18" charset="0"/>
              </a:rPr>
              <a:t> Diğer Delillerin</a:t>
            </a:r>
            <a:r>
              <a:rPr lang="tr-TR" sz="3600" spc="-40" dirty="0">
                <a:solidFill>
                  <a:schemeClr val="tx1"/>
                </a:solidFill>
                <a:latin typeface="Times New Roman" panose="02020603050405020304" pitchFamily="18" charset="0"/>
                <a:ea typeface="Times New Roman"/>
                <a:cs typeface="Times New Roman" panose="02020603050405020304" pitchFamily="18" charset="0"/>
              </a:rPr>
              <a:t> </a:t>
            </a:r>
            <a:r>
              <a:rPr lang="tr-TR" sz="3600" spc="-15" dirty="0">
                <a:solidFill>
                  <a:schemeClr val="tx1"/>
                </a:solidFill>
                <a:latin typeface="Times New Roman" panose="02020603050405020304" pitchFamily="18" charset="0"/>
                <a:ea typeface="Times New Roman"/>
                <a:cs typeface="Times New Roman" panose="02020603050405020304" pitchFamily="18" charset="0"/>
              </a:rPr>
              <a:t>Toplanması,</a:t>
            </a:r>
            <a:r>
              <a:rPr lang="tr-TR" sz="3600" dirty="0">
                <a:solidFill>
                  <a:schemeClr val="tx1"/>
                </a:solidFill>
                <a:latin typeface="Times New Roman" panose="02020603050405020304" pitchFamily="18" charset="0"/>
                <a:ea typeface="Times New Roman"/>
                <a:cs typeface="Times New Roman" panose="02020603050405020304" pitchFamily="18" charset="0"/>
              </a:rPr>
              <a:t> </a:t>
            </a:r>
            <a:endParaRPr lang="tr-TR" sz="3600" dirty="0">
              <a:solidFill>
                <a:schemeClr val="tx1"/>
              </a:solidFill>
              <a:latin typeface="Times New Roman" panose="02020603050405020304" pitchFamily="18" charset="0"/>
              <a:ea typeface="Arial"/>
              <a:cs typeface="Times New Roman" panose="02020603050405020304" pitchFamily="18" charset="0"/>
            </a:endParaRPr>
          </a:p>
          <a:p>
            <a:pPr marL="1943100" lvl="3" indent="-571500" algn="just">
              <a:spcAft>
                <a:spcPts val="0"/>
              </a:spcAft>
              <a:buClr>
                <a:srgbClr val="C00000"/>
              </a:buClr>
              <a:buFont typeface="Arial" panose="020B0604020202020204" pitchFamily="34" charset="0"/>
              <a:buChar char="•"/>
              <a:tabLst>
                <a:tab pos="425450" algn="l"/>
              </a:tabLst>
            </a:pPr>
            <a:r>
              <a:rPr lang="tr-TR" sz="3600" spc="-15" dirty="0">
                <a:solidFill>
                  <a:schemeClr val="tx1"/>
                </a:solidFill>
                <a:latin typeface="Times New Roman" panose="02020603050405020304" pitchFamily="18" charset="0"/>
                <a:ea typeface="Times New Roman"/>
                <a:cs typeface="Times New Roman" panose="02020603050405020304" pitchFamily="18" charset="0"/>
              </a:rPr>
              <a:t> Fezleke hazırlama,</a:t>
            </a:r>
            <a:endParaRPr lang="tr-TR" sz="3600" dirty="0">
              <a:solidFill>
                <a:schemeClr val="tx1"/>
              </a:solidFill>
              <a:latin typeface="Times New Roman" panose="02020603050405020304" pitchFamily="18" charset="0"/>
              <a:ea typeface="Arial"/>
              <a:cs typeface="Times New Roman" panose="02020603050405020304" pitchFamily="18" charset="0"/>
            </a:endParaRPr>
          </a:p>
          <a:p>
            <a:pPr marL="90170" indent="-342900" algn="just">
              <a:spcAft>
                <a:spcPts val="0"/>
              </a:spcAft>
              <a:tabLst>
                <a:tab pos="425450" algn="l"/>
              </a:tabLst>
            </a:pPr>
            <a:r>
              <a:rPr lang="tr-TR" sz="3600" spc="-15" dirty="0">
                <a:solidFill>
                  <a:schemeClr val="tx1"/>
                </a:solidFill>
                <a:latin typeface="Times New Roman" panose="02020603050405020304" pitchFamily="18" charset="0"/>
                <a:ea typeface="Times New Roman"/>
                <a:cs typeface="Times New Roman" panose="02020603050405020304" pitchFamily="18" charset="0"/>
              </a:rPr>
              <a:t> </a:t>
            </a:r>
            <a:endParaRPr lang="tr-TR" sz="3600" dirty="0">
              <a:solidFill>
                <a:schemeClr val="tx1"/>
              </a:solidFill>
              <a:latin typeface="Times New Roman" panose="02020603050405020304" pitchFamily="18" charset="0"/>
              <a:ea typeface="Arial"/>
              <a:cs typeface="Times New Roman" panose="02020603050405020304" pitchFamily="18" charset="0"/>
            </a:endParaRPr>
          </a:p>
          <a:p>
            <a:pPr marL="90170" indent="-342900" algn="just">
              <a:spcAft>
                <a:spcPts val="0"/>
              </a:spcAft>
              <a:tabLst>
                <a:tab pos="425450" algn="l"/>
              </a:tabLst>
            </a:pPr>
            <a:r>
              <a:rPr lang="tr-TR" sz="3600" spc="-15" dirty="0" smtClean="0">
                <a:solidFill>
                  <a:schemeClr val="tx1"/>
                </a:solidFill>
                <a:latin typeface="Times New Roman" panose="02020603050405020304" pitchFamily="18" charset="0"/>
                <a:ea typeface="Times New Roman"/>
                <a:cs typeface="Times New Roman" panose="02020603050405020304" pitchFamily="18" charset="0"/>
              </a:rPr>
              <a:t>	başlıca </a:t>
            </a:r>
            <a:r>
              <a:rPr lang="tr-TR" sz="3600" spc="-15" dirty="0">
                <a:solidFill>
                  <a:schemeClr val="tx1"/>
                </a:solidFill>
                <a:latin typeface="Times New Roman" panose="02020603050405020304" pitchFamily="18" charset="0"/>
                <a:ea typeface="Times New Roman"/>
                <a:cs typeface="Times New Roman" panose="02020603050405020304" pitchFamily="18" charset="0"/>
              </a:rPr>
              <a:t>görev ve yetkileridir. </a:t>
            </a:r>
            <a:endParaRPr lang="tr-TR" sz="3600" spc="-15" dirty="0" smtClean="0">
              <a:solidFill>
                <a:schemeClr val="tx1"/>
              </a:solidFill>
              <a:latin typeface="Times New Roman" panose="02020603050405020304" pitchFamily="18" charset="0"/>
              <a:ea typeface="Times New Roman"/>
              <a:cs typeface="Times New Roman" panose="02020603050405020304" pitchFamily="18" charset="0"/>
            </a:endParaRPr>
          </a:p>
          <a:p>
            <a:pPr marL="90170" indent="-342900" algn="just">
              <a:spcAft>
                <a:spcPts val="0"/>
              </a:spcAft>
              <a:tabLst>
                <a:tab pos="425450" algn="l"/>
              </a:tabLst>
            </a:pPr>
            <a:endParaRPr lang="tr-TR" sz="3600" spc="-15" dirty="0">
              <a:solidFill>
                <a:schemeClr val="tx1"/>
              </a:solidFill>
              <a:latin typeface="Times New Roman" panose="02020603050405020304" pitchFamily="18" charset="0"/>
              <a:ea typeface="Times New Roman"/>
              <a:cs typeface="Times New Roman" panose="02020603050405020304" pitchFamily="18" charset="0"/>
            </a:endParaRPr>
          </a:p>
          <a:p>
            <a:pPr marL="90170" indent="-342900" algn="just">
              <a:spcAft>
                <a:spcPts val="0"/>
              </a:spcAft>
              <a:tabLst>
                <a:tab pos="425450" algn="l"/>
              </a:tabLst>
            </a:pPr>
            <a:r>
              <a:rPr lang="tr-TR" sz="3600" spc="-15" dirty="0" smtClean="0">
                <a:solidFill>
                  <a:schemeClr val="tx1"/>
                </a:solidFill>
                <a:latin typeface="Times New Roman" panose="02020603050405020304" pitchFamily="18" charset="0"/>
                <a:ea typeface="Times New Roman"/>
                <a:cs typeface="Times New Roman" panose="02020603050405020304" pitchFamily="18" charset="0"/>
              </a:rPr>
              <a:t>		Esasen </a:t>
            </a:r>
            <a:r>
              <a:rPr lang="tr-TR" sz="3600" spc="-15" dirty="0">
                <a:solidFill>
                  <a:schemeClr val="tx1"/>
                </a:solidFill>
                <a:latin typeface="Times New Roman" panose="02020603050405020304" pitchFamily="18" charset="0"/>
                <a:ea typeface="Times New Roman"/>
                <a:cs typeface="Times New Roman" panose="02020603050405020304" pitchFamily="18" charset="0"/>
              </a:rPr>
              <a:t>2547 sayılı Kanun’da yer alan özel hüküm nedeniyle </a:t>
            </a:r>
            <a:r>
              <a:rPr lang="tr-TR" sz="3600" spc="-15" dirty="0" smtClean="0">
                <a:solidFill>
                  <a:schemeClr val="tx1"/>
                </a:solidFill>
                <a:latin typeface="Times New Roman" panose="02020603050405020304" pitchFamily="18" charset="0"/>
                <a:ea typeface="Times New Roman"/>
                <a:cs typeface="Times New Roman" panose="02020603050405020304" pitchFamily="18" charset="0"/>
              </a:rPr>
              <a:t>soruşturmacının, </a:t>
            </a:r>
            <a:r>
              <a:rPr lang="tr-TR" sz="3600" spc="-15" dirty="0">
                <a:solidFill>
                  <a:schemeClr val="tx1"/>
                </a:solidFill>
                <a:latin typeface="Times New Roman" panose="02020603050405020304" pitchFamily="18" charset="0"/>
                <a:ea typeface="Times New Roman"/>
                <a:cs typeface="Times New Roman" panose="02020603050405020304" pitchFamily="18" charset="0"/>
              </a:rPr>
              <a:t>soruşturma kapsamında Cumhuriyet Savcısının sahip olduğu tüm yetkilere sahip olduğu </a:t>
            </a:r>
            <a:r>
              <a:rPr lang="tr-TR" sz="3600" spc="-15" dirty="0" smtClean="0">
                <a:solidFill>
                  <a:schemeClr val="tx1"/>
                </a:solidFill>
                <a:latin typeface="Times New Roman" panose="02020603050405020304" pitchFamily="18" charset="0"/>
                <a:ea typeface="Times New Roman"/>
                <a:cs typeface="Times New Roman" panose="02020603050405020304" pitchFamily="18" charset="0"/>
              </a:rPr>
              <a:t>bilinmelidir.</a:t>
            </a:r>
          </a:p>
          <a:p>
            <a:pPr marL="90170" indent="-342900" algn="just">
              <a:spcAft>
                <a:spcPts val="0"/>
              </a:spcAft>
              <a:tabLst>
                <a:tab pos="425450" algn="l"/>
              </a:tabLst>
            </a:pPr>
            <a:endParaRPr lang="tr-TR" sz="3600" spc="-15" dirty="0">
              <a:solidFill>
                <a:schemeClr val="tx1"/>
              </a:solidFill>
              <a:latin typeface="Times New Roman" panose="02020603050405020304" pitchFamily="18" charset="0"/>
              <a:ea typeface="Times New Roman"/>
              <a:cs typeface="Times New Roman" panose="02020603050405020304" pitchFamily="18" charset="0"/>
            </a:endParaRPr>
          </a:p>
          <a:p>
            <a:pPr marL="90170" indent="-342900" algn="just">
              <a:spcAft>
                <a:spcPts val="0"/>
              </a:spcAft>
              <a:tabLst>
                <a:tab pos="425450" algn="l"/>
              </a:tabLst>
            </a:pPr>
            <a:r>
              <a:rPr lang="tr-TR" sz="3600" spc="-15" dirty="0" smtClean="0">
                <a:solidFill>
                  <a:schemeClr val="tx1"/>
                </a:solidFill>
                <a:latin typeface="Times New Roman" panose="02020603050405020304" pitchFamily="18" charset="0"/>
                <a:ea typeface="Times New Roman"/>
                <a:cs typeface="Times New Roman" panose="02020603050405020304" pitchFamily="18" charset="0"/>
              </a:rPr>
              <a:t>		Yukarıdaki </a:t>
            </a:r>
            <a:r>
              <a:rPr lang="tr-TR" sz="3600" spc="-15" dirty="0" smtClean="0">
                <a:solidFill>
                  <a:schemeClr val="tx1"/>
                </a:solidFill>
                <a:latin typeface="Times New Roman" panose="02020603050405020304" pitchFamily="18" charset="0"/>
                <a:ea typeface="Times New Roman"/>
                <a:cs typeface="Times New Roman" panose="02020603050405020304" pitchFamily="18" charset="0"/>
              </a:rPr>
              <a:t>aşamaların </a:t>
            </a:r>
            <a:r>
              <a:rPr lang="tr-TR" sz="3600" spc="-15" dirty="0">
                <a:solidFill>
                  <a:schemeClr val="tx1"/>
                </a:solidFill>
                <a:latin typeface="Times New Roman" panose="02020603050405020304" pitchFamily="18" charset="0"/>
                <a:ea typeface="Times New Roman"/>
                <a:cs typeface="Times New Roman" panose="02020603050405020304" pitchFamily="18" charset="0"/>
              </a:rPr>
              <a:t>usulüne uygun  tamamlanmasından sonra </a:t>
            </a:r>
            <a:r>
              <a:rPr lang="tr-TR" sz="3600" spc="-15" dirty="0" smtClean="0">
                <a:solidFill>
                  <a:schemeClr val="tx1"/>
                </a:solidFill>
                <a:latin typeface="Times New Roman" panose="02020603050405020304" pitchFamily="18" charset="0"/>
                <a:ea typeface="Times New Roman"/>
                <a:cs typeface="Times New Roman" panose="02020603050405020304" pitchFamily="18" charset="0"/>
              </a:rPr>
              <a:t>soruşturmacı, </a:t>
            </a:r>
            <a:r>
              <a:rPr lang="tr-TR" sz="3600" spc="-15" dirty="0">
                <a:solidFill>
                  <a:schemeClr val="tx1"/>
                </a:solidFill>
                <a:latin typeface="Times New Roman" panose="02020603050405020304" pitchFamily="18" charset="0"/>
                <a:ea typeface="Times New Roman"/>
                <a:cs typeface="Times New Roman" panose="02020603050405020304" pitchFamily="18" charset="0"/>
              </a:rPr>
              <a:t>hazırladığı fezleke ve dosyayı ilgili yetkili kurula gönderilmek üzere soruşturma emri veren makama iletir. Yetkili makama ulaşan </a:t>
            </a:r>
            <a:r>
              <a:rPr lang="tr-TR" sz="3600" spc="-15" dirty="0" smtClean="0">
                <a:solidFill>
                  <a:schemeClr val="tx1"/>
                </a:solidFill>
                <a:latin typeface="Times New Roman" panose="02020603050405020304" pitchFamily="18" charset="0"/>
                <a:ea typeface="Times New Roman"/>
                <a:cs typeface="Times New Roman" panose="02020603050405020304" pitchFamily="18" charset="0"/>
              </a:rPr>
              <a:t>dosya, fezleke </a:t>
            </a:r>
            <a:r>
              <a:rPr lang="tr-TR" sz="3600" spc="-15" dirty="0">
                <a:solidFill>
                  <a:schemeClr val="tx1"/>
                </a:solidFill>
                <a:latin typeface="Times New Roman" panose="02020603050405020304" pitchFamily="18" charset="0"/>
                <a:ea typeface="Times New Roman"/>
                <a:cs typeface="Times New Roman" panose="02020603050405020304" pitchFamily="18" charset="0"/>
              </a:rPr>
              <a:t>ve ekleri, karar vermeye yetkili kurula ulaştırılır. Böylece şüpheli hakkında son soruşturmanın açılıp açılmamasına karar verilmesi aşamasına gelinmiş olur.</a:t>
            </a:r>
            <a:endParaRPr lang="tr-TR" sz="3600" dirty="0">
              <a:solidFill>
                <a:schemeClr val="tx1"/>
              </a:solidFill>
              <a:latin typeface="Times New Roman" panose="02020603050405020304" pitchFamily="18" charset="0"/>
              <a:ea typeface="Arial"/>
              <a:cs typeface="Times New Roman" panose="02020603050405020304" pitchFamily="18" charset="0"/>
            </a:endParaRPr>
          </a:p>
          <a:p>
            <a:endParaRPr lang="tr-TR" dirty="0"/>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Times New Roman"/>
              </a:rPr>
              <a:t>Soruşturmacının Görev ve </a:t>
            </a:r>
            <a:r>
              <a:rPr lang="tr-TR" sz="2400" b="1" dirty="0" smtClean="0">
                <a:solidFill>
                  <a:schemeClr val="bg1"/>
                </a:solidFill>
                <a:latin typeface="Arial"/>
                <a:ea typeface="Times New Roman"/>
              </a:rPr>
              <a:t>Yetkileri</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18618599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23528" y="1052736"/>
            <a:ext cx="8280920" cy="4593778"/>
          </a:xfrm>
        </p:spPr>
        <p:txBody>
          <a:bodyPr>
            <a:normAutofit fontScale="62500" lnSpcReduction="20000"/>
          </a:bodyPr>
          <a:lstStyle/>
          <a:p>
            <a:pPr marL="292100" algn="l">
              <a:spcAft>
                <a:spcPts val="0"/>
              </a:spcAft>
            </a:pPr>
            <a:r>
              <a:rPr lang="tr-TR" dirty="0" smtClean="0">
                <a:solidFill>
                  <a:schemeClr val="tx1"/>
                </a:solidFill>
                <a:latin typeface="Times New Roman" panose="02020603050405020304" pitchFamily="18" charset="0"/>
                <a:ea typeface="Times New Roman"/>
                <a:cs typeface="Times New Roman" panose="02020603050405020304" pitchFamily="18" charset="0"/>
              </a:rPr>
              <a:t>Yetkili </a:t>
            </a:r>
            <a:r>
              <a:rPr lang="tr-TR" dirty="0">
                <a:solidFill>
                  <a:schemeClr val="tx1"/>
                </a:solidFill>
                <a:latin typeface="Times New Roman" panose="02020603050405020304" pitchFamily="18" charset="0"/>
                <a:ea typeface="Times New Roman"/>
                <a:cs typeface="Times New Roman" panose="02020603050405020304" pitchFamily="18" charset="0"/>
              </a:rPr>
              <a:t>Kurullar</a:t>
            </a:r>
            <a:endParaRPr lang="tr-TR" sz="1800" dirty="0">
              <a:solidFill>
                <a:schemeClr val="tx1"/>
              </a:solidFill>
              <a:latin typeface="Times New Roman" panose="02020603050405020304" pitchFamily="18" charset="0"/>
              <a:ea typeface="Arial"/>
              <a:cs typeface="Times New Roman" panose="02020603050405020304" pitchFamily="18" charset="0"/>
            </a:endParaRPr>
          </a:p>
          <a:p>
            <a:pPr marL="292100" algn="l">
              <a:spcAft>
                <a:spcPts val="0"/>
              </a:spcAft>
            </a:pPr>
            <a:r>
              <a:rPr lang="tr-TR" dirty="0">
                <a:solidFill>
                  <a:schemeClr val="tx1"/>
                </a:solidFill>
                <a:latin typeface="Times New Roman" panose="02020603050405020304" pitchFamily="18" charset="0"/>
                <a:ea typeface="Times New Roman"/>
                <a:cs typeface="Times New Roman" panose="02020603050405020304" pitchFamily="18" charset="0"/>
              </a:rPr>
              <a:t>Son soruşturmanın açılıp açılmamasına;</a:t>
            </a:r>
          </a:p>
          <a:p>
            <a:pPr marL="292100">
              <a:spcAft>
                <a:spcPts val="0"/>
              </a:spcAft>
            </a:pPr>
            <a:endParaRPr lang="tr-TR" sz="1800" dirty="0">
              <a:solidFill>
                <a:schemeClr val="tx1"/>
              </a:solidFill>
              <a:latin typeface="Times New Roman" panose="02020603050405020304" pitchFamily="18" charset="0"/>
              <a:ea typeface="Arial"/>
              <a:cs typeface="Times New Roman" panose="02020603050405020304" pitchFamily="18" charset="0"/>
            </a:endParaRPr>
          </a:p>
          <a:p>
            <a:pPr marL="457200" marR="71755" lvl="0" indent="-457200" algn="just">
              <a:spcAft>
                <a:spcPts val="0"/>
              </a:spcAft>
              <a:buClr>
                <a:srgbClr val="C00000"/>
              </a:buClr>
              <a:buSzPct val="100000"/>
              <a:buFont typeface="Arial" panose="020B0604020202020204" pitchFamily="34" charset="0"/>
              <a:buChar char="•"/>
              <a:tabLst>
                <a:tab pos="226060" algn="l"/>
              </a:tabLst>
            </a:pPr>
            <a:r>
              <a:rPr lang="tr-TR" spc="-5" dirty="0">
                <a:solidFill>
                  <a:schemeClr val="tx1"/>
                </a:solidFill>
                <a:latin typeface="Times New Roman" panose="02020603050405020304" pitchFamily="18" charset="0"/>
                <a:ea typeface="Times New Roman"/>
                <a:cs typeface="Times New Roman" panose="02020603050405020304" pitchFamily="18" charset="0"/>
              </a:rPr>
              <a:t>Rektör ve rektör yardımcıları hakkında, Yükseköğretim Kurulu üyelerinden teşkil edilecek üç kişilik</a:t>
            </a:r>
            <a:r>
              <a:rPr lang="tr-TR" spc="5" dirty="0">
                <a:solidFill>
                  <a:schemeClr val="tx1"/>
                </a:solidFill>
                <a:latin typeface="Times New Roman" panose="02020603050405020304" pitchFamily="18" charset="0"/>
                <a:ea typeface="Times New Roman"/>
                <a:cs typeface="Times New Roman" panose="02020603050405020304" pitchFamily="18" charset="0"/>
              </a:rPr>
              <a:t> </a:t>
            </a:r>
            <a:r>
              <a:rPr lang="tr-TR" spc="-5" dirty="0">
                <a:solidFill>
                  <a:schemeClr val="tx1"/>
                </a:solidFill>
                <a:latin typeface="Times New Roman" panose="02020603050405020304" pitchFamily="18" charset="0"/>
                <a:ea typeface="Times New Roman"/>
                <a:cs typeface="Times New Roman" panose="02020603050405020304" pitchFamily="18" charset="0"/>
              </a:rPr>
              <a:t>kurul,</a:t>
            </a:r>
            <a:endParaRPr lang="tr-TR" sz="1800" spc="-5" dirty="0">
              <a:solidFill>
                <a:schemeClr val="tx1"/>
              </a:solidFill>
              <a:latin typeface="Times New Roman" panose="02020603050405020304" pitchFamily="18" charset="0"/>
              <a:ea typeface="Times New Roman"/>
              <a:cs typeface="Times New Roman" panose="02020603050405020304" pitchFamily="18" charset="0"/>
            </a:endParaRPr>
          </a:p>
          <a:p>
            <a:pPr marL="457200" marR="71755" lvl="0" indent="-457200" algn="just">
              <a:spcAft>
                <a:spcPts val="0"/>
              </a:spcAft>
              <a:buClr>
                <a:srgbClr val="C00000"/>
              </a:buClr>
              <a:buSzPct val="100000"/>
              <a:buFont typeface="Arial" panose="020B0604020202020204" pitchFamily="34" charset="0"/>
              <a:buChar char="•"/>
              <a:tabLst>
                <a:tab pos="257810" algn="l"/>
              </a:tabLst>
            </a:pPr>
            <a:r>
              <a:rPr lang="tr-TR" spc="-5" dirty="0">
                <a:solidFill>
                  <a:schemeClr val="tx1"/>
                </a:solidFill>
                <a:latin typeface="Times New Roman" panose="02020603050405020304" pitchFamily="18" charset="0"/>
                <a:ea typeface="Times New Roman"/>
                <a:cs typeface="Times New Roman" panose="02020603050405020304" pitchFamily="18" charset="0"/>
              </a:rPr>
              <a:t>Üniversite, fakülte, enstitü ve yüksekokul yönetim kurulu üyeleri, fakülte dekanları ve dekan yardımcıları, enstitü ve yüksekokul müdürleri ve yardımcıları ile üniversite genel sekreterleri hakkında, rektörün başkanlığında rektörce görevlendirilen rektör yardımcılarından oluşacak üç kişilik</a:t>
            </a:r>
            <a:r>
              <a:rPr lang="tr-TR" spc="5" dirty="0">
                <a:solidFill>
                  <a:schemeClr val="tx1"/>
                </a:solidFill>
                <a:latin typeface="Times New Roman" panose="02020603050405020304" pitchFamily="18" charset="0"/>
                <a:ea typeface="Times New Roman"/>
                <a:cs typeface="Times New Roman" panose="02020603050405020304" pitchFamily="18" charset="0"/>
              </a:rPr>
              <a:t> </a:t>
            </a:r>
            <a:r>
              <a:rPr lang="tr-TR" spc="-5" dirty="0">
                <a:solidFill>
                  <a:schemeClr val="tx1"/>
                </a:solidFill>
                <a:latin typeface="Times New Roman" panose="02020603050405020304" pitchFamily="18" charset="0"/>
                <a:ea typeface="Times New Roman"/>
                <a:cs typeface="Times New Roman" panose="02020603050405020304" pitchFamily="18" charset="0"/>
              </a:rPr>
              <a:t>kurul,</a:t>
            </a:r>
            <a:endParaRPr lang="tr-TR" sz="1800" spc="-5" dirty="0">
              <a:solidFill>
                <a:schemeClr val="tx1"/>
              </a:solidFill>
              <a:latin typeface="Times New Roman" panose="02020603050405020304" pitchFamily="18" charset="0"/>
              <a:ea typeface="Times New Roman"/>
              <a:cs typeface="Times New Roman" panose="02020603050405020304" pitchFamily="18" charset="0"/>
            </a:endParaRPr>
          </a:p>
          <a:p>
            <a:pPr marL="457200" marR="73025" lvl="0" indent="-457200" algn="just">
              <a:spcBef>
                <a:spcPts val="5"/>
              </a:spcBef>
              <a:spcAft>
                <a:spcPts val="0"/>
              </a:spcAft>
              <a:buClr>
                <a:srgbClr val="C00000"/>
              </a:buClr>
              <a:buSzPct val="100000"/>
              <a:buFont typeface="Arial" panose="020B0604020202020204" pitchFamily="34" charset="0"/>
              <a:buChar char="•"/>
              <a:tabLst>
                <a:tab pos="279400" algn="l"/>
              </a:tabLst>
            </a:pPr>
            <a:r>
              <a:rPr lang="tr-TR" spc="-5" dirty="0">
                <a:solidFill>
                  <a:schemeClr val="tx1"/>
                </a:solidFill>
                <a:latin typeface="Times New Roman" panose="02020603050405020304" pitchFamily="18" charset="0"/>
                <a:ea typeface="Times New Roman"/>
                <a:cs typeface="Times New Roman" panose="02020603050405020304" pitchFamily="18" charset="0"/>
              </a:rPr>
              <a:t>Öğretim elemanları, fakülte, enstitü ve yüksekokul sekreterleri hakkında üniversite yönetim kurulu üyeleri arasından oluşturulacak üç kişilik</a:t>
            </a:r>
            <a:r>
              <a:rPr lang="tr-TR" spc="-10" dirty="0">
                <a:solidFill>
                  <a:schemeClr val="tx1"/>
                </a:solidFill>
                <a:latin typeface="Times New Roman" panose="02020603050405020304" pitchFamily="18" charset="0"/>
                <a:ea typeface="Times New Roman"/>
                <a:cs typeface="Times New Roman" panose="02020603050405020304" pitchFamily="18" charset="0"/>
              </a:rPr>
              <a:t> </a:t>
            </a:r>
            <a:r>
              <a:rPr lang="tr-TR" spc="-5" dirty="0">
                <a:solidFill>
                  <a:schemeClr val="tx1"/>
                </a:solidFill>
                <a:latin typeface="Times New Roman" panose="02020603050405020304" pitchFamily="18" charset="0"/>
                <a:ea typeface="Times New Roman"/>
                <a:cs typeface="Times New Roman" panose="02020603050405020304" pitchFamily="18" charset="0"/>
              </a:rPr>
              <a:t>kurul,</a:t>
            </a:r>
            <a:endParaRPr lang="tr-TR" sz="1800" spc="-5" dirty="0">
              <a:solidFill>
                <a:schemeClr val="tx1"/>
              </a:solidFill>
              <a:latin typeface="Times New Roman" panose="02020603050405020304" pitchFamily="18" charset="0"/>
              <a:ea typeface="Times New Roman"/>
              <a:cs typeface="Times New Roman" panose="02020603050405020304" pitchFamily="18" charset="0"/>
            </a:endParaRPr>
          </a:p>
          <a:p>
            <a:pPr marL="457200" marR="78740" lvl="0" indent="-457200" algn="just">
              <a:spcBef>
                <a:spcPts val="55"/>
              </a:spcBef>
              <a:spcAft>
                <a:spcPts val="0"/>
              </a:spcAft>
              <a:buClr>
                <a:srgbClr val="C00000"/>
              </a:buClr>
              <a:buSzPct val="100000"/>
              <a:buFont typeface="Arial" panose="020B0604020202020204" pitchFamily="34" charset="0"/>
              <a:buChar char="•"/>
              <a:tabLst>
                <a:tab pos="237490" algn="l"/>
              </a:tabLst>
            </a:pPr>
            <a:r>
              <a:rPr lang="tr-TR" spc="-5" dirty="0">
                <a:solidFill>
                  <a:schemeClr val="tx1"/>
                </a:solidFill>
                <a:latin typeface="Times New Roman" panose="02020603050405020304" pitchFamily="18" charset="0"/>
                <a:ea typeface="Times New Roman"/>
                <a:cs typeface="Times New Roman" panose="02020603050405020304" pitchFamily="18" charset="0"/>
              </a:rPr>
              <a:t>657 sayılı Devlet Memurları Kanununa tabi memurlar hakkında, mahal itibariyle yetkili il idare</a:t>
            </a:r>
            <a:r>
              <a:rPr lang="tr-TR" spc="-10" dirty="0">
                <a:solidFill>
                  <a:schemeClr val="tx1"/>
                </a:solidFill>
                <a:latin typeface="Times New Roman" panose="02020603050405020304" pitchFamily="18" charset="0"/>
                <a:ea typeface="Times New Roman"/>
                <a:cs typeface="Times New Roman" panose="02020603050405020304" pitchFamily="18" charset="0"/>
              </a:rPr>
              <a:t> </a:t>
            </a:r>
            <a:r>
              <a:rPr lang="tr-TR" spc="-5" dirty="0">
                <a:solidFill>
                  <a:schemeClr val="tx1"/>
                </a:solidFill>
                <a:latin typeface="Times New Roman" panose="02020603050405020304" pitchFamily="18" charset="0"/>
                <a:ea typeface="Times New Roman"/>
                <a:cs typeface="Times New Roman" panose="02020603050405020304" pitchFamily="18" charset="0"/>
              </a:rPr>
              <a:t>kurulu</a:t>
            </a:r>
            <a:r>
              <a:rPr lang="tr-TR" spc="-5" dirty="0" smtClean="0">
                <a:solidFill>
                  <a:schemeClr val="tx1"/>
                </a:solidFill>
                <a:latin typeface="Times New Roman" panose="02020603050405020304" pitchFamily="18" charset="0"/>
                <a:ea typeface="Times New Roman"/>
                <a:cs typeface="Times New Roman" panose="02020603050405020304" pitchFamily="18" charset="0"/>
              </a:rPr>
              <a:t>,</a:t>
            </a:r>
          </a:p>
          <a:p>
            <a:pPr marL="457200" marR="78740" lvl="0" indent="-457200" algn="just">
              <a:spcBef>
                <a:spcPts val="55"/>
              </a:spcBef>
              <a:spcAft>
                <a:spcPts val="0"/>
              </a:spcAft>
              <a:buClr>
                <a:srgbClr val="C00000"/>
              </a:buClr>
              <a:buSzPct val="100000"/>
              <a:buFont typeface="Arial" panose="020B0604020202020204" pitchFamily="34" charset="0"/>
              <a:buChar char="•"/>
              <a:tabLst>
                <a:tab pos="237490" algn="l"/>
              </a:tabLst>
            </a:pPr>
            <a:endParaRPr lang="tr-TR" spc="-5" dirty="0">
              <a:solidFill>
                <a:schemeClr val="tx1"/>
              </a:solidFill>
              <a:latin typeface="Times New Roman" panose="02020603050405020304" pitchFamily="18" charset="0"/>
              <a:ea typeface="Times New Roman"/>
              <a:cs typeface="Times New Roman" panose="02020603050405020304" pitchFamily="18" charset="0"/>
            </a:endParaRPr>
          </a:p>
          <a:p>
            <a:pPr marR="78740" lvl="0" algn="just">
              <a:spcBef>
                <a:spcPts val="55"/>
              </a:spcBef>
              <a:spcAft>
                <a:spcPts val="0"/>
              </a:spcAft>
              <a:buClr>
                <a:srgbClr val="C00000"/>
              </a:buClr>
              <a:buSzPct val="100000"/>
              <a:tabLst>
                <a:tab pos="237490" algn="l"/>
              </a:tabLst>
            </a:pPr>
            <a:r>
              <a:rPr lang="tr-TR" spc="-5" dirty="0" smtClean="0">
                <a:solidFill>
                  <a:schemeClr val="tx1"/>
                </a:solidFill>
                <a:latin typeface="Times New Roman" panose="02020603050405020304" pitchFamily="18" charset="0"/>
                <a:ea typeface="Times New Roman"/>
                <a:cs typeface="Times New Roman" panose="02020603050405020304" pitchFamily="18" charset="0"/>
              </a:rPr>
              <a:t>	</a:t>
            </a:r>
            <a:r>
              <a:rPr lang="tr-TR" dirty="0" smtClean="0">
                <a:solidFill>
                  <a:schemeClr val="tx1"/>
                </a:solidFill>
                <a:latin typeface="Times New Roman" panose="02020603050405020304" pitchFamily="18" charset="0"/>
                <a:ea typeface="Times New Roman"/>
                <a:cs typeface="Times New Roman" panose="02020603050405020304" pitchFamily="18" charset="0"/>
              </a:rPr>
              <a:t>karar </a:t>
            </a:r>
            <a:r>
              <a:rPr lang="tr-TR" dirty="0">
                <a:solidFill>
                  <a:schemeClr val="tx1"/>
                </a:solidFill>
                <a:latin typeface="Times New Roman" panose="02020603050405020304" pitchFamily="18" charset="0"/>
                <a:ea typeface="Times New Roman"/>
                <a:cs typeface="Times New Roman" panose="02020603050405020304" pitchFamily="18" charset="0"/>
              </a:rPr>
              <a:t>verir</a:t>
            </a:r>
            <a:r>
              <a:rPr lang="tr-TR" dirty="0" smtClean="0">
                <a:solidFill>
                  <a:schemeClr val="tx1"/>
                </a:solidFill>
                <a:latin typeface="Times New Roman" panose="02020603050405020304" pitchFamily="18" charset="0"/>
                <a:ea typeface="Times New Roman"/>
                <a:cs typeface="Times New Roman" panose="02020603050405020304" pitchFamily="18" charset="0"/>
              </a:rPr>
              <a:t>.</a:t>
            </a:r>
            <a:endParaRPr lang="tr-TR" sz="1800" dirty="0">
              <a:latin typeface="Arial"/>
              <a:ea typeface="Arial"/>
            </a:endParaRPr>
          </a:p>
        </p:txBody>
      </p:sp>
      <p:sp>
        <p:nvSpPr>
          <p:cNvPr id="4" name="Rectangle 5"/>
          <p:cNvSpPr txBox="1">
            <a:spLocks noChangeArrowheads="1"/>
          </p:cNvSpPr>
          <p:nvPr/>
        </p:nvSpPr>
        <p:spPr>
          <a:xfrm>
            <a:off x="-27786" y="-13692"/>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r>
              <a:rPr lang="tr-TR" sz="2400" b="1" dirty="0" smtClean="0">
                <a:solidFill>
                  <a:schemeClr val="bg1"/>
                </a:solidFill>
                <a:latin typeface="Arial"/>
                <a:ea typeface="Times New Roman"/>
              </a:rPr>
              <a:t>	Son Soruşturmanın Açılıp Açılmaması</a:t>
            </a:r>
            <a:r>
              <a:rPr lang="tr-TR" sz="2400" b="1" spc="-155" dirty="0" smtClean="0">
                <a:solidFill>
                  <a:schemeClr val="bg1"/>
                </a:solidFill>
                <a:latin typeface="Arial"/>
                <a:ea typeface="Times New Roman"/>
              </a:rPr>
              <a:t> </a:t>
            </a:r>
            <a:r>
              <a:rPr lang="tr-TR" sz="2400" b="1" dirty="0" smtClean="0">
                <a:solidFill>
                  <a:schemeClr val="bg1"/>
                </a:solidFill>
                <a:latin typeface="Arial"/>
                <a:ea typeface="Times New Roman"/>
              </a:rPr>
              <a:t>Kararı</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0598" y="-99392"/>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329154089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251520" y="1484784"/>
            <a:ext cx="8496944" cy="4248472"/>
          </a:xfrm>
        </p:spPr>
        <p:txBody>
          <a:bodyPr>
            <a:normAutofit fontScale="70000" lnSpcReduction="20000"/>
          </a:bodyPr>
          <a:lstStyle/>
          <a:p>
            <a:pPr marL="64135" marR="71120" indent="227330" algn="just">
              <a:spcBef>
                <a:spcPts val="300"/>
              </a:spcBef>
              <a:spcAft>
                <a:spcPts val="0"/>
              </a:spcAft>
            </a:pPr>
            <a:r>
              <a:rPr lang="tr-TR" sz="2900" dirty="0">
                <a:solidFill>
                  <a:schemeClr val="tx1"/>
                </a:solidFill>
                <a:latin typeface="Times New Roman" panose="02020603050405020304" pitchFamily="18" charset="0"/>
                <a:ea typeface="Times New Roman"/>
                <a:cs typeface="Times New Roman" panose="02020603050405020304" pitchFamily="18" charset="0"/>
              </a:rPr>
              <a:t>Yükseköğretim Kurulu ile üniversite yönetim kurullarınca oluşturulacak kurullarda görevlendirilecek asıl ve yedek üyeler bir yıl için seçilirler. Süresi sona erenlerin tekrar seçilmeleri mümkündür.</a:t>
            </a:r>
            <a:endParaRPr lang="tr-TR" sz="2900" dirty="0">
              <a:solidFill>
                <a:schemeClr val="tx1"/>
              </a:solidFill>
              <a:latin typeface="Times New Roman" panose="02020603050405020304" pitchFamily="18" charset="0"/>
              <a:ea typeface="Arial"/>
              <a:cs typeface="Times New Roman" panose="02020603050405020304" pitchFamily="18" charset="0"/>
            </a:endParaRPr>
          </a:p>
          <a:p>
            <a:pPr>
              <a:spcAft>
                <a:spcPts val="0"/>
              </a:spcAft>
            </a:pPr>
            <a:r>
              <a:rPr lang="tr-TR" sz="2900" dirty="0">
                <a:solidFill>
                  <a:schemeClr val="tx1"/>
                </a:solidFill>
                <a:latin typeface="Times New Roman" panose="02020603050405020304" pitchFamily="18" charset="0"/>
                <a:ea typeface="Times New Roman"/>
                <a:cs typeface="Times New Roman" panose="02020603050405020304" pitchFamily="18" charset="0"/>
              </a:rPr>
              <a:t> </a:t>
            </a:r>
            <a:endParaRPr lang="tr-TR" sz="2900" dirty="0">
              <a:solidFill>
                <a:schemeClr val="tx1"/>
              </a:solidFill>
              <a:latin typeface="Times New Roman" panose="02020603050405020304" pitchFamily="18" charset="0"/>
              <a:ea typeface="Arial"/>
              <a:cs typeface="Times New Roman" panose="02020603050405020304" pitchFamily="18" charset="0"/>
            </a:endParaRPr>
          </a:p>
          <a:p>
            <a:pPr marL="64135" marR="71120" indent="227330" algn="just">
              <a:spcAft>
                <a:spcPts val="0"/>
              </a:spcAft>
            </a:pPr>
            <a:r>
              <a:rPr lang="tr-TR" sz="2900" dirty="0">
                <a:solidFill>
                  <a:schemeClr val="tx1"/>
                </a:solidFill>
                <a:latin typeface="Times New Roman" panose="02020603050405020304" pitchFamily="18" charset="0"/>
                <a:ea typeface="Times New Roman"/>
                <a:cs typeface="Times New Roman" panose="02020603050405020304" pitchFamily="18" charset="0"/>
              </a:rPr>
              <a:t>Son soruşturmanın açılıp açılmamasına karar verecek kurullar üye tamsayısı ile toplanır. Kurullara ilk soruşturmayı yapmış olan üyeler ile haklarında karar verilecek üyeler katılamazlar. Noksanlar yedek üyelerle tamamlanır.</a:t>
            </a:r>
            <a:endParaRPr lang="tr-TR" sz="2900" dirty="0">
              <a:solidFill>
                <a:schemeClr val="tx1"/>
              </a:solidFill>
              <a:latin typeface="Times New Roman" panose="02020603050405020304" pitchFamily="18" charset="0"/>
              <a:ea typeface="Arial"/>
              <a:cs typeface="Times New Roman" panose="02020603050405020304" pitchFamily="18" charset="0"/>
            </a:endParaRPr>
          </a:p>
          <a:p>
            <a:pPr>
              <a:spcAft>
                <a:spcPts val="0"/>
              </a:spcAft>
            </a:pPr>
            <a:r>
              <a:rPr lang="tr-TR" sz="2900" dirty="0">
                <a:solidFill>
                  <a:schemeClr val="tx1"/>
                </a:solidFill>
                <a:latin typeface="Times New Roman" panose="02020603050405020304" pitchFamily="18" charset="0"/>
                <a:ea typeface="Times New Roman"/>
                <a:cs typeface="Times New Roman" panose="02020603050405020304" pitchFamily="18" charset="0"/>
              </a:rPr>
              <a:t> </a:t>
            </a:r>
            <a:endParaRPr lang="tr-TR" sz="2900" dirty="0">
              <a:solidFill>
                <a:schemeClr val="tx1"/>
              </a:solidFill>
              <a:latin typeface="Times New Roman" panose="02020603050405020304" pitchFamily="18" charset="0"/>
              <a:ea typeface="Arial"/>
              <a:cs typeface="Times New Roman" panose="02020603050405020304" pitchFamily="18" charset="0"/>
            </a:endParaRPr>
          </a:p>
          <a:p>
            <a:pPr marL="64135" marR="72390" indent="227330" algn="just">
              <a:spcAft>
                <a:spcPts val="0"/>
              </a:spcAft>
            </a:pPr>
            <a:r>
              <a:rPr lang="tr-TR" sz="2900" dirty="0">
                <a:solidFill>
                  <a:schemeClr val="tx1"/>
                </a:solidFill>
                <a:latin typeface="Times New Roman" panose="02020603050405020304" pitchFamily="18" charset="0"/>
                <a:ea typeface="Times New Roman"/>
                <a:cs typeface="Times New Roman" panose="02020603050405020304" pitchFamily="18" charset="0"/>
              </a:rPr>
              <a:t>Kurullarda, oylama 2547 </a:t>
            </a:r>
            <a:r>
              <a:rPr lang="tr-TR" sz="2900" dirty="0" err="1">
                <a:solidFill>
                  <a:schemeClr val="tx1"/>
                </a:solidFill>
                <a:latin typeface="Times New Roman" panose="02020603050405020304" pitchFamily="18" charset="0"/>
                <a:ea typeface="Times New Roman"/>
                <a:cs typeface="Times New Roman" panose="02020603050405020304" pitchFamily="18" charset="0"/>
              </a:rPr>
              <a:t>sk</a:t>
            </a:r>
            <a:r>
              <a:rPr lang="tr-TR" sz="2900" dirty="0">
                <a:solidFill>
                  <a:schemeClr val="tx1"/>
                </a:solidFill>
                <a:latin typeface="Times New Roman" panose="02020603050405020304" pitchFamily="18" charset="0"/>
                <a:ea typeface="Times New Roman"/>
                <a:cs typeface="Times New Roman" panose="02020603050405020304" pitchFamily="18" charset="0"/>
              </a:rPr>
              <a:t>. 61. maddesi hükümleri uygulanır. Yani  her üye oyunu kabul veya ret yoluyla vermekle görevlidir. Çekimser oy kullanılamaz. Kararlar toplantıya katılanların salt çoğunluğu ile alınır. Kararın oy çokluğu ile alınması halinde karara katılmayan üye imzasının yanına katılmadığını belirtmeli ve ayrıca katılmama gerekçesini yazılı olarak vermelidir.</a:t>
            </a:r>
            <a:endParaRPr lang="tr-TR" sz="2900" dirty="0">
              <a:solidFill>
                <a:schemeClr val="tx1"/>
              </a:solidFill>
              <a:latin typeface="Times New Roman" panose="02020603050405020304" pitchFamily="18" charset="0"/>
              <a:ea typeface="Arial"/>
              <a:cs typeface="Times New Roman" panose="02020603050405020304" pitchFamily="18" charset="0"/>
            </a:endParaRPr>
          </a:p>
          <a:p>
            <a:endParaRPr lang="tr-TR" dirty="0"/>
          </a:p>
        </p:txBody>
      </p:sp>
      <p:sp>
        <p:nvSpPr>
          <p:cNvPr id="4" name="Rectangle 5"/>
          <p:cNvSpPr txBox="1">
            <a:spLocks noChangeArrowheads="1"/>
          </p:cNvSpPr>
          <p:nvPr/>
        </p:nvSpPr>
        <p:spPr>
          <a:xfrm>
            <a:off x="0" y="3735"/>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r>
              <a:rPr lang="tr-TR" sz="2400" b="1" dirty="0" smtClean="0">
                <a:solidFill>
                  <a:schemeClr val="bg1"/>
                </a:solidFill>
                <a:latin typeface="Arial"/>
                <a:ea typeface="Times New Roman"/>
              </a:rPr>
              <a:t>Kurulların </a:t>
            </a:r>
            <a:r>
              <a:rPr lang="tr-TR" sz="2400" b="1" dirty="0">
                <a:solidFill>
                  <a:schemeClr val="bg1"/>
                </a:solidFill>
                <a:latin typeface="Arial"/>
                <a:ea typeface="Times New Roman"/>
              </a:rPr>
              <a:t>Oluşumu ve Toplanmasına İlişkin Esaslar</a:t>
            </a:r>
            <a:endParaRPr lang="tr-TR" sz="24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81965"/>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124591553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15169" y="1340768"/>
            <a:ext cx="8506345" cy="4320480"/>
          </a:xfrm>
        </p:spPr>
        <p:txBody>
          <a:bodyPr>
            <a:normAutofit fontScale="70000" lnSpcReduction="20000"/>
          </a:bodyPr>
          <a:lstStyle/>
          <a:p>
            <a:pPr marL="64135" marR="73025" indent="227330" algn="just">
              <a:spcAft>
                <a:spcPts val="0"/>
              </a:spcAft>
            </a:pPr>
            <a:r>
              <a:rPr lang="tr-TR" sz="2900" dirty="0" smtClean="0">
                <a:solidFill>
                  <a:schemeClr val="tx1"/>
                </a:solidFill>
                <a:latin typeface="Times New Roman" panose="02020603050405020304" pitchFamily="18" charset="0"/>
                <a:ea typeface="Times New Roman"/>
                <a:cs typeface="Times New Roman" panose="02020603050405020304" pitchFamily="18" charset="0"/>
              </a:rPr>
              <a:t>Soruşturma </a:t>
            </a:r>
            <a:r>
              <a:rPr lang="tr-TR" sz="2900" dirty="0">
                <a:solidFill>
                  <a:schemeClr val="tx1"/>
                </a:solidFill>
                <a:latin typeface="Times New Roman" panose="02020603050405020304" pitchFamily="18" charset="0"/>
                <a:ea typeface="Times New Roman"/>
                <a:cs typeface="Times New Roman" panose="02020603050405020304" pitchFamily="18" charset="0"/>
              </a:rPr>
              <a:t>sonunda toplanan deliller, suçun işlendiği hususunda yeterli şüphe oluşturuyorsa şüphelinin yargılanması yolunu açan lüzum-u muhakeme kararı verilir.</a:t>
            </a:r>
            <a:endParaRPr lang="tr-TR" sz="2900" dirty="0">
              <a:solidFill>
                <a:schemeClr val="tx1"/>
              </a:solidFill>
              <a:latin typeface="Times New Roman" panose="02020603050405020304" pitchFamily="18" charset="0"/>
              <a:ea typeface="Arial"/>
              <a:cs typeface="Times New Roman" panose="02020603050405020304" pitchFamily="18" charset="0"/>
            </a:endParaRPr>
          </a:p>
          <a:p>
            <a:pPr>
              <a:spcAft>
                <a:spcPts val="0"/>
              </a:spcAft>
            </a:pPr>
            <a:r>
              <a:rPr lang="tr-TR" sz="2900" dirty="0">
                <a:solidFill>
                  <a:schemeClr val="tx1"/>
                </a:solidFill>
                <a:latin typeface="Times New Roman" panose="02020603050405020304" pitchFamily="18" charset="0"/>
                <a:ea typeface="Times New Roman"/>
                <a:cs typeface="Times New Roman" panose="02020603050405020304" pitchFamily="18" charset="0"/>
              </a:rPr>
              <a:t> </a:t>
            </a:r>
            <a:endParaRPr lang="tr-TR" sz="2900" dirty="0">
              <a:solidFill>
                <a:schemeClr val="tx1"/>
              </a:solidFill>
              <a:latin typeface="Times New Roman" panose="02020603050405020304" pitchFamily="18" charset="0"/>
              <a:ea typeface="Arial"/>
              <a:cs typeface="Times New Roman" panose="02020603050405020304" pitchFamily="18" charset="0"/>
            </a:endParaRPr>
          </a:p>
          <a:p>
            <a:pPr marL="64135" marR="71755" indent="227330" algn="just">
              <a:spcAft>
                <a:spcPts val="0"/>
              </a:spcAft>
            </a:pPr>
            <a:r>
              <a:rPr lang="tr-TR" sz="2900" spc="-20" dirty="0">
                <a:solidFill>
                  <a:schemeClr val="tx1"/>
                </a:solidFill>
                <a:latin typeface="Times New Roman" panose="02020603050405020304" pitchFamily="18" charset="0"/>
                <a:ea typeface="Times New Roman"/>
                <a:cs typeface="Times New Roman" panose="02020603050405020304" pitchFamily="18" charset="0"/>
              </a:rPr>
              <a:t>Karar alınırken bazı kurallar vardır. Bu kurallarda  dikkat edilmesi gereken hususlar şunlardır ;Yetkili </a:t>
            </a:r>
            <a:r>
              <a:rPr lang="tr-TR" sz="2900" dirty="0">
                <a:solidFill>
                  <a:schemeClr val="tx1"/>
                </a:solidFill>
                <a:latin typeface="Times New Roman" panose="02020603050405020304" pitchFamily="18" charset="0"/>
                <a:ea typeface="Times New Roman"/>
                <a:cs typeface="Times New Roman" panose="02020603050405020304" pitchFamily="18" charset="0"/>
              </a:rPr>
              <a:t>kurul kararlarında, şüphelinin adı, soyadı, isnat edilen suçu işlediği sıradaki memuriyet unvanı ve görevi, şüpheliler hakkında cezai kovuşturmayı gerektiren suç konusu eylemin neden ibaret olduğu ve isnat edilen suç konusu eylemlerin hangi tarihte işlendiği, her eylem hakkında verilen kararın gerekçesi, verilen kararın oy birliği ile mi yoksa oy çokluğu ile mi verildiği ve deliller gösterilir.</a:t>
            </a:r>
            <a:endParaRPr lang="tr-TR" sz="2900" dirty="0">
              <a:solidFill>
                <a:schemeClr val="tx1"/>
              </a:solidFill>
              <a:latin typeface="Times New Roman" panose="02020603050405020304" pitchFamily="18" charset="0"/>
              <a:ea typeface="Arial"/>
              <a:cs typeface="Times New Roman" panose="02020603050405020304" pitchFamily="18" charset="0"/>
            </a:endParaRPr>
          </a:p>
          <a:p>
            <a:pPr>
              <a:spcAft>
                <a:spcPts val="0"/>
              </a:spcAft>
            </a:pPr>
            <a:r>
              <a:rPr lang="tr-TR" sz="2900" dirty="0">
                <a:solidFill>
                  <a:schemeClr val="tx1"/>
                </a:solidFill>
                <a:latin typeface="Times New Roman" panose="02020603050405020304" pitchFamily="18" charset="0"/>
                <a:ea typeface="Times New Roman"/>
                <a:cs typeface="Times New Roman" panose="02020603050405020304" pitchFamily="18" charset="0"/>
              </a:rPr>
              <a:t> </a:t>
            </a:r>
            <a:endParaRPr lang="tr-TR" sz="2900" dirty="0">
              <a:solidFill>
                <a:schemeClr val="tx1"/>
              </a:solidFill>
              <a:latin typeface="Times New Roman" panose="02020603050405020304" pitchFamily="18" charset="0"/>
              <a:ea typeface="Arial"/>
              <a:cs typeface="Times New Roman" panose="02020603050405020304" pitchFamily="18" charset="0"/>
            </a:endParaRPr>
          </a:p>
          <a:p>
            <a:pPr marL="64135" marR="74930" indent="227330" algn="just">
              <a:spcAft>
                <a:spcPts val="0"/>
              </a:spcAft>
            </a:pPr>
            <a:r>
              <a:rPr lang="tr-TR" sz="2900" dirty="0">
                <a:solidFill>
                  <a:schemeClr val="tx1"/>
                </a:solidFill>
                <a:latin typeface="Times New Roman" panose="02020603050405020304" pitchFamily="18" charset="0"/>
                <a:ea typeface="Times New Roman"/>
                <a:cs typeface="Times New Roman" panose="02020603050405020304" pitchFamily="18" charset="0"/>
              </a:rPr>
              <a:t>Lüzum-u muhakeme kararları şüpheliye ve şikâyetçiye tebliğ edilir. Şüphelinin bulunamaması durumunda, 7201 sayılı Tebligat Kanunu’nda belirtilen ilanen tebliğ yolu ile tebligat yapılır.</a:t>
            </a:r>
            <a:endParaRPr lang="tr-TR" sz="2900" dirty="0">
              <a:solidFill>
                <a:schemeClr val="tx1"/>
              </a:solidFill>
              <a:latin typeface="Times New Roman" panose="02020603050405020304" pitchFamily="18" charset="0"/>
              <a:ea typeface="Arial"/>
              <a:cs typeface="Times New Roman" panose="02020603050405020304" pitchFamily="18" charset="0"/>
            </a:endParaRPr>
          </a:p>
          <a:p>
            <a:endParaRPr lang="tr-TR" dirty="0"/>
          </a:p>
        </p:txBody>
      </p:sp>
      <p:sp>
        <p:nvSpPr>
          <p:cNvPr id="4" name="Rectangle 5"/>
          <p:cNvSpPr txBox="1">
            <a:spLocks noChangeArrowheads="1"/>
          </p:cNvSpPr>
          <p:nvPr/>
        </p:nvSpPr>
        <p:spPr>
          <a:xfrm>
            <a:off x="0" y="3735"/>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r>
              <a:rPr lang="tr-TR" sz="2200" b="1" dirty="0" smtClean="0">
                <a:solidFill>
                  <a:schemeClr val="bg1"/>
                </a:solidFill>
                <a:latin typeface="Arial"/>
                <a:ea typeface="Times New Roman"/>
              </a:rPr>
              <a:t>Lüzum-u Muhakeme (Son Soruşturmanın Açılması)</a:t>
            </a:r>
            <a:r>
              <a:rPr lang="tr-TR" sz="2200" b="1" spc="-55" dirty="0" smtClean="0">
                <a:solidFill>
                  <a:schemeClr val="bg1"/>
                </a:solidFill>
                <a:latin typeface="Arial"/>
                <a:ea typeface="Times New Roman"/>
              </a:rPr>
              <a:t> </a:t>
            </a:r>
            <a:r>
              <a:rPr lang="tr-TR" sz="2200" b="1" dirty="0" smtClean="0">
                <a:solidFill>
                  <a:schemeClr val="bg1"/>
                </a:solidFill>
                <a:latin typeface="Arial"/>
                <a:ea typeface="Times New Roman"/>
              </a:rPr>
              <a:t>Kararı</a:t>
            </a:r>
            <a:endParaRPr lang="tr-TR" sz="22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81965"/>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301025799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575556" y="1556792"/>
            <a:ext cx="7992888" cy="2448272"/>
          </a:xfrm>
        </p:spPr>
        <p:txBody>
          <a:bodyPr>
            <a:normAutofit/>
          </a:bodyPr>
          <a:lstStyle/>
          <a:p>
            <a:pPr algn="just"/>
            <a:r>
              <a:rPr lang="tr-TR" sz="2000" dirty="0" smtClean="0">
                <a:solidFill>
                  <a:schemeClr val="tx1"/>
                </a:solidFill>
                <a:latin typeface="Times New Roman" panose="02020603050405020304" pitchFamily="18" charset="0"/>
                <a:ea typeface="Times New Roman"/>
                <a:cs typeface="Times New Roman" panose="02020603050405020304" pitchFamily="18" charset="0"/>
              </a:rPr>
              <a:t>	Şüpheli </a:t>
            </a:r>
            <a:r>
              <a:rPr lang="tr-TR" sz="2000" dirty="0">
                <a:solidFill>
                  <a:schemeClr val="tx1"/>
                </a:solidFill>
                <a:latin typeface="Times New Roman" panose="02020603050405020304" pitchFamily="18" charset="0"/>
                <a:ea typeface="Times New Roman"/>
                <a:cs typeface="Times New Roman" panose="02020603050405020304" pitchFamily="18" charset="0"/>
              </a:rPr>
              <a:t>hakkında suç sabit bulunmaz, kanuni unsurları teşekkül etmez, suç şüpheliye atfedilemez ya da olay suç olmakla beraber şüphelinin suçu işlediği konusunda kamu davasının açılmasına yetecek ölçüde kanıt elde edilemezse   men-i muhakeme kararı verilir. Men-i muhakeme kararı, şüpheli hakkında son soruşturma yapılmasını önler ve bu karar şüpheliye ve varsa müştekiye bildirilir.</a:t>
            </a:r>
            <a:endParaRPr lang="tr-TR" sz="2000" dirty="0">
              <a:solidFill>
                <a:schemeClr val="tx1"/>
              </a:solidFill>
              <a:latin typeface="Times New Roman" panose="02020603050405020304" pitchFamily="18" charset="0"/>
              <a:cs typeface="Times New Roman" panose="02020603050405020304" pitchFamily="18" charset="0"/>
            </a:endParaRPr>
          </a:p>
        </p:txBody>
      </p:sp>
      <p:sp>
        <p:nvSpPr>
          <p:cNvPr id="4" name="Rectangle 5"/>
          <p:cNvSpPr txBox="1">
            <a:spLocks noChangeArrowheads="1"/>
          </p:cNvSpPr>
          <p:nvPr/>
        </p:nvSpPr>
        <p:spPr>
          <a:xfrm>
            <a:off x="0" y="3735"/>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r>
              <a:rPr lang="tr-TR" sz="2200" b="1" dirty="0">
                <a:solidFill>
                  <a:schemeClr val="bg1"/>
                </a:solidFill>
                <a:latin typeface="Arial"/>
                <a:ea typeface="Times New Roman"/>
              </a:rPr>
              <a:t>Men-i Muhakeme (Son Soruşturmanın Açılmaması)</a:t>
            </a:r>
            <a:r>
              <a:rPr lang="tr-TR" sz="2200" b="1" spc="-55" dirty="0">
                <a:solidFill>
                  <a:schemeClr val="bg1"/>
                </a:solidFill>
                <a:latin typeface="Arial"/>
                <a:ea typeface="Times New Roman"/>
              </a:rPr>
              <a:t> </a:t>
            </a:r>
            <a:r>
              <a:rPr lang="tr-TR" sz="2200" b="1" dirty="0">
                <a:solidFill>
                  <a:schemeClr val="bg1"/>
                </a:solidFill>
                <a:latin typeface="Arial"/>
                <a:ea typeface="Times New Roman"/>
              </a:rPr>
              <a:t>Kararı</a:t>
            </a:r>
            <a:endParaRPr lang="tr-TR" sz="22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81965"/>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13625982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467544" y="1196752"/>
            <a:ext cx="8136904" cy="4176464"/>
          </a:xfrm>
        </p:spPr>
        <p:txBody>
          <a:bodyPr>
            <a:normAutofit fontScale="70000" lnSpcReduction="20000"/>
          </a:bodyPr>
          <a:lstStyle/>
          <a:p>
            <a:pPr>
              <a:spcBef>
                <a:spcPts val="55"/>
              </a:spcBef>
              <a:spcAft>
                <a:spcPts val="0"/>
              </a:spcAft>
            </a:pPr>
            <a:r>
              <a:rPr lang="tr-TR" b="1" dirty="0">
                <a:solidFill>
                  <a:srgbClr val="0070C0"/>
                </a:solidFill>
                <a:latin typeface="Arial"/>
                <a:ea typeface="Times New Roman"/>
              </a:rPr>
              <a:t> </a:t>
            </a:r>
            <a:endParaRPr lang="tr-TR" sz="1800" dirty="0">
              <a:latin typeface="Arial"/>
              <a:ea typeface="Arial"/>
            </a:endParaRPr>
          </a:p>
          <a:p>
            <a:pPr marL="64135" marR="71120" indent="227330" algn="just">
              <a:spcAft>
                <a:spcPts val="0"/>
              </a:spcAft>
            </a:pPr>
            <a:r>
              <a:rPr lang="tr-TR" sz="2900" spc="-20" dirty="0">
                <a:solidFill>
                  <a:schemeClr val="tx1"/>
                </a:solidFill>
                <a:latin typeface="Times New Roman" panose="02020603050405020304" pitchFamily="18" charset="0"/>
                <a:ea typeface="Times New Roman"/>
                <a:cs typeface="Times New Roman" panose="02020603050405020304" pitchFamily="18" charset="0"/>
              </a:rPr>
              <a:t>Yetkili </a:t>
            </a:r>
            <a:r>
              <a:rPr lang="tr-TR" sz="2900" dirty="0">
                <a:solidFill>
                  <a:schemeClr val="tx1"/>
                </a:solidFill>
                <a:latin typeface="Times New Roman" panose="02020603050405020304" pitchFamily="18" charset="0"/>
                <a:ea typeface="Times New Roman"/>
                <a:cs typeface="Times New Roman" panose="02020603050405020304" pitchFamily="18" charset="0"/>
              </a:rPr>
              <a:t>kurullar, sanığın ölümü, genel af ilanı, zaman aşımı, takibi şikâyete bağlı suçlarda şikâyetçinin altı ay içinde dilekçe vermemesi, şikayetinden karar verilmeden önce vazgeçmesi, fiilin Türk Ceza Kanunu kapsamında suç olmaması, şüphelinin görevi dolayısıyla ya da görevini yaptığı sırada gerçekleştirilen bir eylemden kaynaklanmaması gibi durumların birinin varlığı halinde kovuşturmaya yer olmadığına dair karar</a:t>
            </a:r>
            <a:r>
              <a:rPr lang="tr-TR" sz="2900" spc="-35" dirty="0">
                <a:solidFill>
                  <a:schemeClr val="tx1"/>
                </a:solidFill>
                <a:latin typeface="Times New Roman" panose="02020603050405020304" pitchFamily="18" charset="0"/>
                <a:ea typeface="Times New Roman"/>
                <a:cs typeface="Times New Roman" panose="02020603050405020304" pitchFamily="18" charset="0"/>
              </a:rPr>
              <a:t> </a:t>
            </a:r>
            <a:r>
              <a:rPr lang="tr-TR" sz="2900" dirty="0">
                <a:solidFill>
                  <a:schemeClr val="tx1"/>
                </a:solidFill>
                <a:latin typeface="Times New Roman" panose="02020603050405020304" pitchFamily="18" charset="0"/>
                <a:ea typeface="Times New Roman"/>
                <a:cs typeface="Times New Roman" panose="02020603050405020304" pitchFamily="18" charset="0"/>
              </a:rPr>
              <a:t>verebilirler.</a:t>
            </a:r>
            <a:endParaRPr lang="tr-TR" sz="2900" dirty="0">
              <a:solidFill>
                <a:schemeClr val="tx1"/>
              </a:solidFill>
              <a:latin typeface="Times New Roman" panose="02020603050405020304" pitchFamily="18" charset="0"/>
              <a:ea typeface="Arial"/>
              <a:cs typeface="Times New Roman" panose="02020603050405020304" pitchFamily="18" charset="0"/>
            </a:endParaRPr>
          </a:p>
          <a:p>
            <a:pPr>
              <a:spcAft>
                <a:spcPts val="0"/>
              </a:spcAft>
            </a:pPr>
            <a:r>
              <a:rPr lang="tr-TR" sz="2900" dirty="0">
                <a:solidFill>
                  <a:schemeClr val="tx1"/>
                </a:solidFill>
                <a:latin typeface="Times New Roman" panose="02020603050405020304" pitchFamily="18" charset="0"/>
                <a:ea typeface="Times New Roman"/>
                <a:cs typeface="Times New Roman" panose="02020603050405020304" pitchFamily="18" charset="0"/>
              </a:rPr>
              <a:t> </a:t>
            </a:r>
            <a:endParaRPr lang="tr-TR" sz="2900" dirty="0">
              <a:solidFill>
                <a:schemeClr val="tx1"/>
              </a:solidFill>
              <a:latin typeface="Times New Roman" panose="02020603050405020304" pitchFamily="18" charset="0"/>
              <a:ea typeface="Arial"/>
              <a:cs typeface="Times New Roman" panose="02020603050405020304" pitchFamily="18" charset="0"/>
            </a:endParaRPr>
          </a:p>
          <a:p>
            <a:pPr marL="64135" marR="72390" indent="227330" algn="just">
              <a:spcAft>
                <a:spcPts val="0"/>
              </a:spcAft>
            </a:pPr>
            <a:r>
              <a:rPr lang="tr-TR" sz="2900" dirty="0">
                <a:solidFill>
                  <a:schemeClr val="tx1"/>
                </a:solidFill>
                <a:latin typeface="Times New Roman" panose="02020603050405020304" pitchFamily="18" charset="0"/>
                <a:ea typeface="Times New Roman"/>
                <a:cs typeface="Times New Roman" panose="02020603050405020304" pitchFamily="18" charset="0"/>
              </a:rPr>
              <a:t>Bu kararlar da Danıştay’ın incelemesine tabi olup men-i muhakeme kararında belirtilen usulle soruşturmayı açan makam tarafından Danıştay’a iletilmek üzere Rektörlük Makamına gönderilir. Danıştay’ın verdiği karar kesindir. Kararların müşteki ve şüpheliye tebliği ile bilgi için Personel Daire Başkanlığına ve şüphelinin daire amirine gönderilmesi gerekir.</a:t>
            </a:r>
            <a:endParaRPr lang="tr-TR" sz="2900" dirty="0">
              <a:solidFill>
                <a:schemeClr val="tx1"/>
              </a:solidFill>
              <a:latin typeface="Times New Roman" panose="02020603050405020304" pitchFamily="18" charset="0"/>
              <a:ea typeface="Arial"/>
              <a:cs typeface="Times New Roman" panose="02020603050405020304" pitchFamily="18" charset="0"/>
            </a:endParaRPr>
          </a:p>
          <a:p>
            <a:endParaRPr lang="tr-TR" dirty="0"/>
          </a:p>
        </p:txBody>
      </p:sp>
      <p:sp>
        <p:nvSpPr>
          <p:cNvPr id="4" name="Rectangle 5"/>
          <p:cNvSpPr txBox="1">
            <a:spLocks noChangeArrowheads="1"/>
          </p:cNvSpPr>
          <p:nvPr/>
        </p:nvSpPr>
        <p:spPr>
          <a:xfrm>
            <a:off x="0" y="3735"/>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smtClean="0">
                <a:solidFill>
                  <a:schemeClr val="bg1"/>
                </a:solidFill>
                <a:latin typeface="Arial"/>
                <a:ea typeface="Times New Roman"/>
              </a:rPr>
              <a:t>Kovuşturmaya </a:t>
            </a:r>
            <a:r>
              <a:rPr lang="tr-TR" sz="2400" b="1" spc="-55" dirty="0">
                <a:solidFill>
                  <a:schemeClr val="bg1"/>
                </a:solidFill>
                <a:latin typeface="Arial"/>
                <a:ea typeface="Times New Roman"/>
              </a:rPr>
              <a:t>Yer </a:t>
            </a:r>
            <a:r>
              <a:rPr lang="tr-TR" sz="2400" b="1" dirty="0">
                <a:solidFill>
                  <a:schemeClr val="bg1"/>
                </a:solidFill>
                <a:latin typeface="Arial"/>
                <a:ea typeface="Times New Roman"/>
              </a:rPr>
              <a:t>Olmadığı</a:t>
            </a:r>
            <a:r>
              <a:rPr lang="tr-TR" sz="2400" b="1" spc="-5" dirty="0">
                <a:solidFill>
                  <a:schemeClr val="bg1"/>
                </a:solidFill>
                <a:latin typeface="Arial"/>
                <a:ea typeface="Times New Roman"/>
              </a:rPr>
              <a:t> </a:t>
            </a:r>
            <a:r>
              <a:rPr lang="tr-TR" sz="2400" b="1" dirty="0" smtClean="0">
                <a:solidFill>
                  <a:schemeClr val="bg1"/>
                </a:solidFill>
                <a:latin typeface="Arial"/>
                <a:ea typeface="Times New Roman"/>
              </a:rPr>
              <a:t>Kararı</a:t>
            </a:r>
            <a:endParaRPr lang="tr-TR" sz="22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81965"/>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157594965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1268760"/>
            <a:ext cx="8137946" cy="3168352"/>
          </a:xfrm>
        </p:spPr>
        <p:txBody>
          <a:bodyPr>
            <a:normAutofit fontScale="85000" lnSpcReduction="10000"/>
          </a:bodyPr>
          <a:lstStyle/>
          <a:p>
            <a:pPr algn="just">
              <a:spcAft>
                <a:spcPts val="0"/>
              </a:spcAft>
            </a:pPr>
            <a:r>
              <a:rPr lang="tr-TR" sz="2400" dirty="0" smtClean="0">
                <a:solidFill>
                  <a:schemeClr val="tx1"/>
                </a:solidFill>
                <a:latin typeface="Times New Roman" panose="02020603050405020304" pitchFamily="18" charset="0"/>
                <a:ea typeface="Times New Roman"/>
                <a:cs typeface="Times New Roman" panose="02020603050405020304" pitchFamily="18" charset="0"/>
              </a:rPr>
              <a:t>	Soruşturma </a:t>
            </a:r>
            <a:r>
              <a:rPr lang="tr-TR" sz="2400" dirty="0">
                <a:solidFill>
                  <a:schemeClr val="tx1"/>
                </a:solidFill>
                <a:latin typeface="Times New Roman" panose="02020603050405020304" pitchFamily="18" charset="0"/>
                <a:ea typeface="Times New Roman"/>
                <a:cs typeface="Times New Roman" panose="02020603050405020304" pitchFamily="18" charset="0"/>
              </a:rPr>
              <a:t>konusu eylem ve kişi hakkında bu soruşturmadan daha önce başlatılmış bir soruşturma ya da verilmiş bir karar varsa “karar verilmesine yer olmadığına” karar verilmelidir. Bu kararın da şüpheliye ve müştekiye tebliğ edilmesi gerekmektedir</a:t>
            </a:r>
            <a:r>
              <a:rPr lang="tr-TR" sz="2400" dirty="0" smtClean="0">
                <a:solidFill>
                  <a:schemeClr val="tx1"/>
                </a:solidFill>
                <a:latin typeface="Times New Roman" panose="02020603050405020304" pitchFamily="18" charset="0"/>
                <a:ea typeface="Times New Roman"/>
                <a:cs typeface="Times New Roman" panose="02020603050405020304" pitchFamily="18" charset="0"/>
              </a:rPr>
              <a:t>.</a:t>
            </a:r>
          </a:p>
          <a:p>
            <a:pPr algn="just">
              <a:spcAft>
                <a:spcPts val="0"/>
              </a:spcAft>
            </a:pPr>
            <a:endParaRPr lang="tr-TR" sz="2400" dirty="0">
              <a:solidFill>
                <a:schemeClr val="tx1"/>
              </a:solidFill>
              <a:latin typeface="Times New Roman" panose="02020603050405020304" pitchFamily="18" charset="0"/>
              <a:ea typeface="Arial"/>
              <a:cs typeface="Times New Roman" panose="02020603050405020304" pitchFamily="18" charset="0"/>
            </a:endParaRPr>
          </a:p>
          <a:p>
            <a:pPr algn="just">
              <a:spcAft>
                <a:spcPts val="0"/>
              </a:spcAft>
            </a:pPr>
            <a:r>
              <a:rPr lang="tr-TR" sz="2400" dirty="0" smtClean="0">
                <a:solidFill>
                  <a:schemeClr val="tx1"/>
                </a:solidFill>
                <a:latin typeface="Times New Roman" panose="02020603050405020304" pitchFamily="18" charset="0"/>
                <a:ea typeface="Times New Roman"/>
                <a:cs typeface="Times New Roman" panose="02020603050405020304" pitchFamily="18" charset="0"/>
              </a:rPr>
              <a:t>	Bu </a:t>
            </a:r>
            <a:r>
              <a:rPr lang="tr-TR" sz="2400" dirty="0">
                <a:solidFill>
                  <a:schemeClr val="tx1"/>
                </a:solidFill>
                <a:latin typeface="Times New Roman" panose="02020603050405020304" pitchFamily="18" charset="0"/>
                <a:ea typeface="Times New Roman"/>
                <a:cs typeface="Times New Roman" panose="02020603050405020304" pitchFamily="18" charset="0"/>
              </a:rPr>
              <a:t>karar da Danıştay’ın incelemesine tabi olup men-i muhakeme kararında belirtilen usulle soruşturmayı açan makam tarafından Danıştay’a gönderilir. Danıştay’ın verdiği karar kesindir. Kesinleşen kararların müşteki ve şüpheliye tebliği ile bilgi için Personel Dairesi Başkanlığına ve şüphelinin daire amirine gönderilmesi gerekir.</a:t>
            </a:r>
            <a:endParaRPr lang="tr-TR" sz="2400" dirty="0">
              <a:solidFill>
                <a:schemeClr val="tx1"/>
              </a:solidFill>
              <a:latin typeface="Times New Roman" panose="02020603050405020304" pitchFamily="18" charset="0"/>
              <a:ea typeface="Arial"/>
              <a:cs typeface="Times New Roman" panose="02020603050405020304" pitchFamily="18" charset="0"/>
            </a:endParaRPr>
          </a:p>
          <a:p>
            <a:endParaRPr lang="tr-TR" dirty="0"/>
          </a:p>
        </p:txBody>
      </p:sp>
      <p:sp>
        <p:nvSpPr>
          <p:cNvPr id="4" name="Rectangle 5"/>
          <p:cNvSpPr txBox="1">
            <a:spLocks noChangeArrowheads="1"/>
          </p:cNvSpPr>
          <p:nvPr/>
        </p:nvSpPr>
        <p:spPr>
          <a:xfrm>
            <a:off x="0" y="3735"/>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Times New Roman"/>
              </a:rPr>
              <a:t>Karar </a:t>
            </a:r>
            <a:r>
              <a:rPr lang="tr-TR" sz="2400" b="1" spc="-15" dirty="0">
                <a:solidFill>
                  <a:schemeClr val="bg1"/>
                </a:solidFill>
                <a:latin typeface="Arial"/>
                <a:ea typeface="Times New Roman"/>
              </a:rPr>
              <a:t>Verilmesine</a:t>
            </a:r>
            <a:r>
              <a:rPr lang="tr-TR" sz="2400" b="1" dirty="0" smtClean="0">
                <a:solidFill>
                  <a:schemeClr val="bg1"/>
                </a:solidFill>
                <a:latin typeface="Arial"/>
                <a:ea typeface="Times New Roman"/>
              </a:rPr>
              <a:t> </a:t>
            </a:r>
            <a:r>
              <a:rPr lang="tr-TR" sz="2400" b="1" spc="-55" dirty="0">
                <a:solidFill>
                  <a:schemeClr val="bg1"/>
                </a:solidFill>
                <a:latin typeface="Arial"/>
                <a:ea typeface="Times New Roman"/>
              </a:rPr>
              <a:t>Yer </a:t>
            </a:r>
            <a:r>
              <a:rPr lang="tr-TR" sz="2400" b="1" dirty="0">
                <a:solidFill>
                  <a:schemeClr val="bg1"/>
                </a:solidFill>
                <a:latin typeface="Arial"/>
                <a:ea typeface="Times New Roman"/>
              </a:rPr>
              <a:t>Olmadığı</a:t>
            </a:r>
            <a:r>
              <a:rPr lang="tr-TR" sz="2400" b="1" spc="-5" dirty="0">
                <a:solidFill>
                  <a:schemeClr val="bg1"/>
                </a:solidFill>
                <a:latin typeface="Arial"/>
                <a:ea typeface="Times New Roman"/>
              </a:rPr>
              <a:t> </a:t>
            </a:r>
            <a:r>
              <a:rPr lang="tr-TR" sz="2400" b="1" dirty="0" smtClean="0">
                <a:solidFill>
                  <a:schemeClr val="bg1"/>
                </a:solidFill>
                <a:latin typeface="Arial"/>
                <a:ea typeface="Times New Roman"/>
              </a:rPr>
              <a:t>Kararı</a:t>
            </a:r>
            <a:endParaRPr lang="tr-TR" sz="22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81965"/>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708867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2836912"/>
          </a:xfrm>
        </p:spPr>
        <p:txBody>
          <a:bodyPr>
            <a:normAutofit/>
          </a:bodyPr>
          <a:lstStyle/>
          <a:p>
            <a:pPr marL="0" indent="0" algn="just">
              <a:buNone/>
            </a:pPr>
            <a:r>
              <a:rPr lang="tr-TR" sz="2000" dirty="0" smtClean="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Açıklamalardan </a:t>
            </a:r>
            <a:r>
              <a:rPr lang="tr-TR" sz="2000" dirty="0">
                <a:latin typeface="Times New Roman" panose="02020603050405020304" pitchFamily="18" charset="0"/>
                <a:cs typeface="Times New Roman" panose="02020603050405020304" pitchFamily="18" charset="0"/>
              </a:rPr>
              <a:t>da anlaşılacağı üzere Yükseköğretim Kurumlarında çalışan  öğretim elemanları, memurlar ve diğer personelin işledikleri disiplin suçları nedeniyle haklarında yürütülen soruşturmalar sonucunda teklif edilecek disiplin cezaları, ilgililerin tabi olduğu mevzuatta yer alan disiplin hükümlerine göre verilecektir</a:t>
            </a:r>
            <a:r>
              <a:rPr lang="tr-TR" sz="2000"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p:txBody>
      </p:sp>
      <p:sp>
        <p:nvSpPr>
          <p:cNvPr id="4" name="Rectangle 5"/>
          <p:cNvSpPr txBox="1">
            <a:spLocks noChangeArrowheads="1"/>
          </p:cNvSpPr>
          <p:nvPr/>
        </p:nvSpPr>
        <p:spPr>
          <a:xfrm>
            <a:off x="0" y="0"/>
            <a:ext cx="9144000" cy="693738"/>
          </a:xfrm>
          <a:prstGeom prst="rect">
            <a:avLst/>
          </a:prstGeom>
          <a:solidFill>
            <a:srgbClr val="9A0E20"/>
          </a:solidFill>
        </p:spPr>
        <p:txBody>
          <a:bodyPr/>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endParaRPr lang="tr-TR" sz="32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85700"/>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320116074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868873"/>
            <a:ext cx="8208912" cy="5760640"/>
          </a:xfrm>
        </p:spPr>
        <p:txBody>
          <a:bodyPr>
            <a:normAutofit fontScale="55000" lnSpcReduction="20000"/>
          </a:bodyPr>
          <a:lstStyle/>
          <a:p>
            <a:pPr marL="64135" marR="71120" indent="227330" algn="just">
              <a:spcAft>
                <a:spcPts val="0"/>
              </a:spcAft>
            </a:pPr>
            <a:r>
              <a:rPr lang="tr-TR" sz="3600" dirty="0" smtClean="0">
                <a:solidFill>
                  <a:schemeClr val="tx1"/>
                </a:solidFill>
                <a:latin typeface="Times New Roman" panose="02020603050405020304" pitchFamily="18" charset="0"/>
                <a:ea typeface="Times New Roman"/>
                <a:cs typeface="Times New Roman" panose="02020603050405020304" pitchFamily="18" charset="0"/>
              </a:rPr>
              <a:t>	Dosyayı </a:t>
            </a:r>
            <a:r>
              <a:rPr lang="tr-TR" sz="3600" dirty="0">
                <a:solidFill>
                  <a:schemeClr val="tx1"/>
                </a:solidFill>
                <a:latin typeface="Times New Roman" panose="02020603050405020304" pitchFamily="18" charset="0"/>
                <a:ea typeface="Times New Roman"/>
                <a:cs typeface="Times New Roman" panose="02020603050405020304" pitchFamily="18" charset="0"/>
              </a:rPr>
              <a:t>inceleyen yetkili kurul tarafından, soruşturma emrinin usule uygun alınmaması, soruşturmaya başka şüphelilerin de dahil edilmesi, şüpheli-tanık ifadelerinin hiç veya usulüne uygun alınmaması, eylemin bilirkişi incelemesini gerektiren bir suç olması halinde bilirkişi raporu düzenlettirilmemiş olması, soruşturmanın kanuna ve usule uyulmadan yapılması gibi durumların varlığı halinde eksiklikler giderilmek üzere dosyanın geri çevrilmesine karar verilebilir. Bu durumda soruşturmacı tarafından, kararda belirtilen eksiklikler giderilir ve yeniden fezleke düzenlenerek dosya, soruşturmayı açan makama teslim edilir. Soruşturmayı açan makam dosyayı yeniden yetkili kurula gönderir.</a:t>
            </a:r>
            <a:endParaRPr lang="tr-TR" sz="3600" dirty="0">
              <a:solidFill>
                <a:schemeClr val="tx1"/>
              </a:solidFill>
              <a:latin typeface="Times New Roman" panose="02020603050405020304" pitchFamily="18" charset="0"/>
              <a:ea typeface="Arial"/>
              <a:cs typeface="Times New Roman" panose="02020603050405020304" pitchFamily="18" charset="0"/>
            </a:endParaRPr>
          </a:p>
          <a:p>
            <a:pPr>
              <a:spcAft>
                <a:spcPts val="0"/>
              </a:spcAft>
            </a:pPr>
            <a:r>
              <a:rPr lang="tr-TR" sz="3600" dirty="0">
                <a:solidFill>
                  <a:schemeClr val="tx1"/>
                </a:solidFill>
                <a:latin typeface="Times New Roman" panose="02020603050405020304" pitchFamily="18" charset="0"/>
                <a:ea typeface="Times New Roman"/>
                <a:cs typeface="Times New Roman" panose="02020603050405020304" pitchFamily="18" charset="0"/>
              </a:rPr>
              <a:t> </a:t>
            </a:r>
            <a:endParaRPr lang="tr-TR" sz="3600" dirty="0">
              <a:solidFill>
                <a:schemeClr val="tx1"/>
              </a:solidFill>
              <a:latin typeface="Times New Roman" panose="02020603050405020304" pitchFamily="18" charset="0"/>
              <a:ea typeface="Arial"/>
              <a:cs typeface="Times New Roman" panose="02020603050405020304" pitchFamily="18" charset="0"/>
            </a:endParaRPr>
          </a:p>
          <a:p>
            <a:pPr marL="64135" marR="71120" indent="227330" algn="just">
              <a:spcAft>
                <a:spcPts val="0"/>
              </a:spcAft>
            </a:pPr>
            <a:r>
              <a:rPr lang="tr-TR" sz="3600" dirty="0" smtClean="0">
                <a:solidFill>
                  <a:schemeClr val="tx1"/>
                </a:solidFill>
                <a:latin typeface="Times New Roman" panose="02020603050405020304" pitchFamily="18" charset="0"/>
                <a:ea typeface="Times New Roman"/>
                <a:cs typeface="Times New Roman" panose="02020603050405020304" pitchFamily="18" charset="0"/>
              </a:rPr>
              <a:t>	Danıştay </a:t>
            </a:r>
            <a:r>
              <a:rPr lang="tr-TR" sz="3600" dirty="0">
                <a:solidFill>
                  <a:schemeClr val="tx1"/>
                </a:solidFill>
                <a:latin typeface="Times New Roman" panose="02020603050405020304" pitchFamily="18" charset="0"/>
                <a:ea typeface="Times New Roman"/>
                <a:cs typeface="Times New Roman" panose="02020603050405020304" pitchFamily="18" charset="0"/>
              </a:rPr>
              <a:t>tarafından yapılan inceleme neticesinde ise, yukarıda belirtilen eksikliklerin varlığı, yetkili kurulların kanun ve usule uygun olarak oluşmaması, toplanmaması ve usulsüz karar vermesi, verilen kararda noksanlık olması, oy çokluğu ile alınan kararlarda muhalefet görüşünün yazılmaması, kararda imzaların eksik olması, soruşturmacının karar organına üye olarak katılması, yasanın öngördüğü biçimde yazılı bildirimlerin yapılmaması, dosyanın başka bir kurula gönderilmesi gerekirken sehven yetkisiz ve görevsiz kurula gönderilmesi durumlarında dosyanın geri çevrilmesi kararı verilebilir. Bu durumda kararda belirtilen eksiklikler giderilerek yeniden karar verilir ve dosya usulüne uygun olarak Danıştay’a gönderilir</a:t>
            </a:r>
            <a:r>
              <a:rPr lang="tr-TR" sz="3600" dirty="0" smtClean="0">
                <a:solidFill>
                  <a:schemeClr val="tx1"/>
                </a:solidFill>
                <a:latin typeface="Times New Roman" panose="02020603050405020304" pitchFamily="18" charset="0"/>
                <a:ea typeface="Times New Roman"/>
                <a:cs typeface="Times New Roman" panose="02020603050405020304" pitchFamily="18" charset="0"/>
              </a:rPr>
              <a:t>.</a:t>
            </a:r>
            <a:endParaRPr lang="tr-TR" dirty="0"/>
          </a:p>
        </p:txBody>
      </p:sp>
      <p:sp>
        <p:nvSpPr>
          <p:cNvPr id="4" name="Rectangle 5"/>
          <p:cNvSpPr txBox="1">
            <a:spLocks noChangeArrowheads="1"/>
          </p:cNvSpPr>
          <p:nvPr/>
        </p:nvSpPr>
        <p:spPr>
          <a:xfrm>
            <a:off x="0" y="3735"/>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Times New Roman"/>
              </a:rPr>
              <a:t>Dosyanın Geri Çevrilmesi</a:t>
            </a:r>
            <a:r>
              <a:rPr lang="tr-TR" sz="2400" b="1" spc="-15" dirty="0">
                <a:solidFill>
                  <a:schemeClr val="bg1"/>
                </a:solidFill>
                <a:latin typeface="Arial"/>
                <a:ea typeface="Times New Roman"/>
              </a:rPr>
              <a:t> </a:t>
            </a:r>
            <a:r>
              <a:rPr lang="tr-TR" sz="2400" b="1" dirty="0">
                <a:solidFill>
                  <a:schemeClr val="bg1"/>
                </a:solidFill>
                <a:latin typeface="Arial"/>
                <a:ea typeface="Times New Roman"/>
              </a:rPr>
              <a:t>Kararı</a:t>
            </a:r>
            <a:endParaRPr lang="tr-TR" sz="22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81965"/>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126474958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251520" y="1196752"/>
            <a:ext cx="8208912" cy="4275856"/>
          </a:xfrm>
        </p:spPr>
        <p:txBody>
          <a:bodyPr>
            <a:noAutofit/>
          </a:bodyPr>
          <a:lstStyle/>
          <a:p>
            <a:pPr algn="just"/>
            <a:r>
              <a:rPr lang="tr-TR" sz="2000" dirty="0" smtClean="0">
                <a:solidFill>
                  <a:schemeClr val="tx1"/>
                </a:solidFill>
                <a:latin typeface="Times New Roman" panose="02020603050405020304" pitchFamily="18" charset="0"/>
                <a:ea typeface="Times New Roman"/>
                <a:cs typeface="Times New Roman" panose="02020603050405020304" pitchFamily="18" charset="0"/>
              </a:rPr>
              <a:t>	Kurullarca </a:t>
            </a:r>
            <a:r>
              <a:rPr lang="tr-TR" sz="2000" dirty="0">
                <a:solidFill>
                  <a:schemeClr val="tx1"/>
                </a:solidFill>
                <a:latin typeface="Times New Roman" panose="02020603050405020304" pitchFamily="18" charset="0"/>
                <a:ea typeface="Times New Roman"/>
                <a:cs typeface="Times New Roman" panose="02020603050405020304" pitchFamily="18" charset="0"/>
              </a:rPr>
              <a:t>verilen lüzum-u muhakeme kararı ilgililerin 10 gün içinde yapacağı itiraz üzerine ve men-i muhakeme kararları ise kendiliğinden Danıştay 2. Dairesince incelenerek karara bağlanır. Yükseköğretim Kurulu ve Yükseköğretim Denetleme Kurulu Başkan ve üyeleri </a:t>
            </a:r>
            <a:r>
              <a:rPr lang="tr-TR" sz="2000" dirty="0" err="1">
                <a:solidFill>
                  <a:schemeClr val="tx1"/>
                </a:solidFill>
                <a:latin typeface="Times New Roman" panose="02020603050405020304" pitchFamily="18" charset="0"/>
                <a:ea typeface="Times New Roman"/>
                <a:cs typeface="Times New Roman" panose="02020603050405020304" pitchFamily="18" charset="0"/>
              </a:rPr>
              <a:t>hakkında</a:t>
            </a:r>
            <a:r>
              <a:rPr lang="tr-TR" sz="2000" dirty="0">
                <a:solidFill>
                  <a:schemeClr val="tx1"/>
                </a:solidFill>
                <a:latin typeface="Times New Roman" panose="02020603050405020304" pitchFamily="18" charset="0"/>
                <a:ea typeface="Times New Roman"/>
                <a:cs typeface="Times New Roman" panose="02020603050405020304" pitchFamily="18" charset="0"/>
              </a:rPr>
              <a:t> </a:t>
            </a:r>
            <a:r>
              <a:rPr lang="tr-TR" sz="2000" dirty="0" err="1">
                <a:solidFill>
                  <a:schemeClr val="tx1"/>
                </a:solidFill>
                <a:latin typeface="Times New Roman" panose="02020603050405020304" pitchFamily="18" charset="0"/>
                <a:ea typeface="Times New Roman"/>
                <a:cs typeface="Times New Roman" panose="02020603050405020304" pitchFamily="18" charset="0"/>
              </a:rPr>
              <a:t>Danıştayın</a:t>
            </a:r>
            <a:r>
              <a:rPr lang="tr-TR" sz="2000" dirty="0">
                <a:solidFill>
                  <a:schemeClr val="tx1"/>
                </a:solidFill>
                <a:latin typeface="Times New Roman" panose="02020603050405020304" pitchFamily="18" charset="0"/>
                <a:ea typeface="Times New Roman"/>
                <a:cs typeface="Times New Roman" panose="02020603050405020304" pitchFamily="18" charset="0"/>
              </a:rPr>
              <a:t> 2 </a:t>
            </a:r>
            <a:r>
              <a:rPr lang="tr-TR" sz="2000" dirty="0" err="1">
                <a:solidFill>
                  <a:schemeClr val="tx1"/>
                </a:solidFill>
                <a:latin typeface="Times New Roman" panose="02020603050405020304" pitchFamily="18" charset="0"/>
                <a:ea typeface="Times New Roman"/>
                <a:cs typeface="Times New Roman" panose="02020603050405020304" pitchFamily="18" charset="0"/>
              </a:rPr>
              <a:t>nci</a:t>
            </a:r>
            <a:r>
              <a:rPr lang="tr-TR" sz="2000" dirty="0">
                <a:solidFill>
                  <a:schemeClr val="tx1"/>
                </a:solidFill>
                <a:latin typeface="Times New Roman" panose="02020603050405020304" pitchFamily="18" charset="0"/>
                <a:ea typeface="Times New Roman"/>
                <a:cs typeface="Times New Roman" panose="02020603050405020304" pitchFamily="18" charset="0"/>
              </a:rPr>
              <a:t> Dairesinde verilen lüzum-u muhakeme kararına itiraz ile men-i muhakeme  kararlarının kendiliğinden incelenmesi </a:t>
            </a:r>
            <a:r>
              <a:rPr lang="tr-TR" sz="2000" dirty="0" err="1">
                <a:solidFill>
                  <a:schemeClr val="tx1"/>
                </a:solidFill>
                <a:latin typeface="Times New Roman" panose="02020603050405020304" pitchFamily="18" charset="0"/>
                <a:ea typeface="Times New Roman"/>
                <a:cs typeface="Times New Roman" panose="02020603050405020304" pitchFamily="18" charset="0"/>
              </a:rPr>
              <a:t>Danıştayın</a:t>
            </a:r>
            <a:r>
              <a:rPr lang="tr-TR" sz="2000" dirty="0">
                <a:solidFill>
                  <a:schemeClr val="tx1"/>
                </a:solidFill>
                <a:latin typeface="Times New Roman" panose="02020603050405020304" pitchFamily="18" charset="0"/>
                <a:ea typeface="Times New Roman"/>
                <a:cs typeface="Times New Roman" panose="02020603050405020304" pitchFamily="18" charset="0"/>
              </a:rPr>
              <a:t> İdari İşler Kuruluna aittir. Diğer kurullarca  verilen lüzum-u muhakeme kararına ilgililerce yapılacak itiraz ile men-i muhakeme kararları  kendiliğinden Danıştay 2 </a:t>
            </a:r>
            <a:r>
              <a:rPr lang="tr-TR" sz="2000" dirty="0" err="1">
                <a:solidFill>
                  <a:schemeClr val="tx1"/>
                </a:solidFill>
                <a:latin typeface="Times New Roman" panose="02020603050405020304" pitchFamily="18" charset="0"/>
                <a:ea typeface="Times New Roman"/>
                <a:cs typeface="Times New Roman" panose="02020603050405020304" pitchFamily="18" charset="0"/>
              </a:rPr>
              <a:t>nci</a:t>
            </a:r>
            <a:r>
              <a:rPr lang="tr-TR" sz="2000" dirty="0">
                <a:solidFill>
                  <a:schemeClr val="tx1"/>
                </a:solidFill>
                <a:latin typeface="Times New Roman" panose="02020603050405020304" pitchFamily="18" charset="0"/>
                <a:ea typeface="Times New Roman"/>
                <a:cs typeface="Times New Roman" panose="02020603050405020304" pitchFamily="18" charset="0"/>
              </a:rPr>
              <a:t> Dairesince incelenerek karara bağlanır. Lüzum-u muhakemesi kesinleşen Yükseköğretim Kurulu ve Yükseköğretim Denetleme Kurulu Başkan ve üyelerinin yargılanması Yargıtay ilgili ceza dairesine, temyiz incelemesi Ceza Genel Kuruluna, diğer görevlilerin  yargılanmaları suçun işlendiği yer adliye mahkemelerine aittir.</a:t>
            </a:r>
            <a:endParaRPr lang="tr-TR" sz="2000" dirty="0">
              <a:solidFill>
                <a:schemeClr val="tx1"/>
              </a:solidFill>
              <a:latin typeface="Times New Roman" panose="02020603050405020304" pitchFamily="18" charset="0"/>
              <a:cs typeface="Times New Roman" panose="02020603050405020304" pitchFamily="18" charset="0"/>
            </a:endParaRPr>
          </a:p>
        </p:txBody>
      </p:sp>
      <p:sp>
        <p:nvSpPr>
          <p:cNvPr id="4" name="Rectangle 5"/>
          <p:cNvSpPr txBox="1">
            <a:spLocks noChangeArrowheads="1"/>
          </p:cNvSpPr>
          <p:nvPr/>
        </p:nvSpPr>
        <p:spPr>
          <a:xfrm>
            <a:off x="0" y="3735"/>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r>
              <a:rPr lang="tr-TR" sz="2400" b="1" dirty="0" smtClean="0">
                <a:solidFill>
                  <a:schemeClr val="bg1"/>
                </a:solidFill>
                <a:latin typeface="Arial"/>
                <a:ea typeface="Times New Roman"/>
              </a:rPr>
              <a:t>	İtiraz </a:t>
            </a:r>
            <a:r>
              <a:rPr lang="tr-TR" sz="2400" b="1" dirty="0">
                <a:solidFill>
                  <a:schemeClr val="bg1"/>
                </a:solidFill>
                <a:latin typeface="Arial"/>
                <a:ea typeface="Times New Roman"/>
              </a:rPr>
              <a:t>Üzerine veya Resen Danıştay</a:t>
            </a:r>
            <a:r>
              <a:rPr lang="tr-TR" sz="2400" b="1" spc="-15" dirty="0">
                <a:solidFill>
                  <a:schemeClr val="bg1"/>
                </a:solidFill>
                <a:latin typeface="Arial"/>
                <a:ea typeface="Times New Roman"/>
              </a:rPr>
              <a:t> </a:t>
            </a:r>
            <a:r>
              <a:rPr lang="tr-TR" sz="2400" b="1" dirty="0">
                <a:solidFill>
                  <a:schemeClr val="bg1"/>
                </a:solidFill>
                <a:latin typeface="Arial"/>
                <a:ea typeface="Times New Roman"/>
              </a:rPr>
              <a:t>İncelemesi</a:t>
            </a:r>
            <a:endParaRPr lang="tr-TR" sz="22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81965"/>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73382929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1196752"/>
            <a:ext cx="8136904" cy="4464496"/>
          </a:xfrm>
        </p:spPr>
        <p:txBody>
          <a:bodyPr>
            <a:normAutofit fontScale="62500" lnSpcReduction="20000"/>
          </a:bodyPr>
          <a:lstStyle/>
          <a:p>
            <a:pPr algn="just">
              <a:spcAft>
                <a:spcPts val="0"/>
              </a:spcAft>
            </a:pPr>
            <a:r>
              <a:rPr lang="tr-TR" b="1" dirty="0">
                <a:solidFill>
                  <a:srgbClr val="0070C0"/>
                </a:solidFill>
                <a:latin typeface="Arial"/>
                <a:ea typeface="Times New Roman"/>
              </a:rPr>
              <a:t>	</a:t>
            </a:r>
            <a:r>
              <a:rPr lang="tr-TR" dirty="0" smtClean="0">
                <a:solidFill>
                  <a:schemeClr val="tx1"/>
                </a:solidFill>
                <a:latin typeface="Times New Roman" panose="02020603050405020304" pitchFamily="18" charset="0"/>
                <a:ea typeface="Times New Roman"/>
                <a:cs typeface="Times New Roman" panose="02020603050405020304" pitchFamily="18" charset="0"/>
              </a:rPr>
              <a:t>İtiraz </a:t>
            </a:r>
            <a:r>
              <a:rPr lang="tr-TR" dirty="0">
                <a:solidFill>
                  <a:schemeClr val="tx1"/>
                </a:solidFill>
                <a:latin typeface="Times New Roman" panose="02020603050405020304" pitchFamily="18" charset="0"/>
                <a:ea typeface="Times New Roman"/>
                <a:cs typeface="Times New Roman" panose="02020603050405020304" pitchFamily="18" charset="0"/>
              </a:rPr>
              <a:t>dilekçesi doğrudan Danıştay Başkanlığına verilebileceği gibi Danıştay’a gönderilmek üzere soruşturmayı açan makama da verilebilir. Karara karşı itiraz edilmesi halinde, kararın tebliğine ilişkin belge ve itiraz dilekçesi de eklenmek suretiyle fezleke, yetkili kurul kararı ve soruşturma dosyası Danıştay’a gönderilmek üzere ivedilikle Rektörlük Makamına iletilir. Karara yasal süre içinde itiraz edilmez veya karar </a:t>
            </a:r>
            <a:r>
              <a:rPr lang="tr-TR" dirty="0" err="1">
                <a:solidFill>
                  <a:schemeClr val="tx1"/>
                </a:solidFill>
                <a:latin typeface="Times New Roman" panose="02020603050405020304" pitchFamily="18" charset="0"/>
                <a:ea typeface="Times New Roman"/>
                <a:cs typeface="Times New Roman" panose="02020603050405020304" pitchFamily="18" charset="0"/>
              </a:rPr>
              <a:t>Danıştayca</a:t>
            </a:r>
            <a:r>
              <a:rPr lang="tr-TR" spc="-20" dirty="0">
                <a:solidFill>
                  <a:schemeClr val="tx1"/>
                </a:solidFill>
                <a:latin typeface="Times New Roman" panose="02020603050405020304" pitchFamily="18" charset="0"/>
                <a:ea typeface="Times New Roman"/>
                <a:cs typeface="Times New Roman" panose="02020603050405020304" pitchFamily="18" charset="0"/>
              </a:rPr>
              <a:t> </a:t>
            </a:r>
            <a:r>
              <a:rPr lang="tr-TR" dirty="0">
                <a:solidFill>
                  <a:schemeClr val="tx1"/>
                </a:solidFill>
                <a:latin typeface="Times New Roman" panose="02020603050405020304" pitchFamily="18" charset="0"/>
                <a:ea typeface="Times New Roman"/>
                <a:cs typeface="Times New Roman" panose="02020603050405020304" pitchFamily="18" charset="0"/>
              </a:rPr>
              <a:t>onanırsa kesinleşir. Dosya, itiraz üzerine kesinleşmişse Danıştay Başkanlığınca; itiraz edilmeksizin kesinleşmişse Rektörlük Makamı tarafından yetkili Cumhuriyet Başsavcılığına gönderilir.</a:t>
            </a:r>
            <a:endParaRPr lang="tr-TR" sz="1800" dirty="0">
              <a:solidFill>
                <a:schemeClr val="tx1"/>
              </a:solidFill>
              <a:latin typeface="Times New Roman" panose="02020603050405020304" pitchFamily="18" charset="0"/>
              <a:ea typeface="Arial"/>
              <a:cs typeface="Times New Roman" panose="02020603050405020304" pitchFamily="18" charset="0"/>
            </a:endParaRPr>
          </a:p>
          <a:p>
            <a:pPr algn="just">
              <a:spcAft>
                <a:spcPts val="0"/>
              </a:spcAft>
            </a:pPr>
            <a:r>
              <a:rPr lang="tr-TR" dirty="0">
                <a:solidFill>
                  <a:schemeClr val="tx1"/>
                </a:solidFill>
                <a:latin typeface="Times New Roman" panose="02020603050405020304" pitchFamily="18" charset="0"/>
                <a:ea typeface="Times New Roman"/>
                <a:cs typeface="Times New Roman" panose="02020603050405020304" pitchFamily="18" charset="0"/>
              </a:rPr>
              <a:t> </a:t>
            </a:r>
            <a:endParaRPr lang="tr-TR" sz="1800" dirty="0">
              <a:solidFill>
                <a:schemeClr val="tx1"/>
              </a:solidFill>
              <a:latin typeface="Times New Roman" panose="02020603050405020304" pitchFamily="18" charset="0"/>
              <a:ea typeface="Arial"/>
              <a:cs typeface="Times New Roman" panose="02020603050405020304" pitchFamily="18" charset="0"/>
            </a:endParaRPr>
          </a:p>
          <a:p>
            <a:pPr algn="just"/>
            <a:r>
              <a:rPr lang="tr-TR" dirty="0" smtClean="0">
                <a:solidFill>
                  <a:schemeClr val="tx1"/>
                </a:solidFill>
                <a:latin typeface="Times New Roman" panose="02020603050405020304" pitchFamily="18" charset="0"/>
                <a:ea typeface="Times New Roman"/>
                <a:cs typeface="Times New Roman" panose="02020603050405020304" pitchFamily="18" charset="0"/>
              </a:rPr>
              <a:t>	İtiraz </a:t>
            </a:r>
            <a:r>
              <a:rPr lang="tr-TR" dirty="0">
                <a:solidFill>
                  <a:schemeClr val="tx1"/>
                </a:solidFill>
                <a:latin typeface="Times New Roman" panose="02020603050405020304" pitchFamily="18" charset="0"/>
                <a:ea typeface="Times New Roman"/>
                <a:cs typeface="Times New Roman" panose="02020603050405020304" pitchFamily="18" charset="0"/>
              </a:rPr>
              <a:t>sonucu kararı inceleyen Danıştay, lüzum-u muhakeme kararını bozarak şüphelinin men-i muhakemesine karar verebilir. Bu durumda ise şüpheli yargılanmaz ve bu karar kesindir. Kesinleşen kararların müşteki ve şüpheliye tebliği ile bilgi için Personel Dairesi Başkanlığına ve şüphelinin </a:t>
            </a:r>
            <a:r>
              <a:rPr lang="tr-TR" dirty="0" smtClean="0">
                <a:solidFill>
                  <a:schemeClr val="tx1"/>
                </a:solidFill>
                <a:latin typeface="Times New Roman" panose="02020603050405020304" pitchFamily="18" charset="0"/>
                <a:ea typeface="Times New Roman"/>
                <a:cs typeface="Times New Roman" panose="02020603050405020304" pitchFamily="18" charset="0"/>
              </a:rPr>
              <a:t>daire </a:t>
            </a:r>
            <a:r>
              <a:rPr lang="tr-TR" dirty="0">
                <a:solidFill>
                  <a:schemeClr val="tx1"/>
                </a:solidFill>
                <a:latin typeface="Times New Roman" panose="02020603050405020304" pitchFamily="18" charset="0"/>
                <a:ea typeface="Times New Roman"/>
                <a:cs typeface="Times New Roman" panose="02020603050405020304" pitchFamily="18" charset="0"/>
              </a:rPr>
              <a:t>amirine </a:t>
            </a:r>
            <a:r>
              <a:rPr lang="tr-TR" dirty="0" smtClean="0">
                <a:solidFill>
                  <a:schemeClr val="tx1"/>
                </a:solidFill>
                <a:latin typeface="Times New Roman" panose="02020603050405020304" pitchFamily="18" charset="0"/>
                <a:ea typeface="Times New Roman"/>
                <a:cs typeface="Times New Roman" panose="02020603050405020304" pitchFamily="18" charset="0"/>
              </a:rPr>
              <a:t>gönderilir. </a:t>
            </a:r>
            <a:endParaRPr lang="tr-TR" dirty="0">
              <a:solidFill>
                <a:schemeClr val="tx1"/>
              </a:solidFill>
              <a:latin typeface="Times New Roman" panose="02020603050405020304" pitchFamily="18" charset="0"/>
              <a:cs typeface="Times New Roman" panose="02020603050405020304" pitchFamily="18" charset="0"/>
            </a:endParaRPr>
          </a:p>
        </p:txBody>
      </p:sp>
      <p:sp>
        <p:nvSpPr>
          <p:cNvPr id="4" name="Rectangle 5"/>
          <p:cNvSpPr txBox="1">
            <a:spLocks noChangeArrowheads="1"/>
          </p:cNvSpPr>
          <p:nvPr/>
        </p:nvSpPr>
        <p:spPr>
          <a:xfrm>
            <a:off x="0" y="3735"/>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Times New Roman"/>
              </a:rPr>
              <a:t>Lüzum-u Muhakeme Kararına</a:t>
            </a:r>
            <a:r>
              <a:rPr lang="tr-TR" sz="2400" b="1" spc="-20" dirty="0">
                <a:solidFill>
                  <a:schemeClr val="bg1"/>
                </a:solidFill>
                <a:latin typeface="Arial"/>
                <a:ea typeface="Times New Roman"/>
              </a:rPr>
              <a:t> </a:t>
            </a:r>
            <a:r>
              <a:rPr lang="tr-TR" sz="2400" b="1" dirty="0">
                <a:solidFill>
                  <a:schemeClr val="bg1"/>
                </a:solidFill>
                <a:latin typeface="Arial"/>
                <a:ea typeface="Times New Roman"/>
              </a:rPr>
              <a:t>İtiraz</a:t>
            </a:r>
            <a:endParaRPr lang="tr-TR" sz="22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81965"/>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36701952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436329" y="1196752"/>
            <a:ext cx="8271342" cy="4302011"/>
          </a:xfrm>
        </p:spPr>
        <p:txBody>
          <a:bodyPr>
            <a:normAutofit fontScale="62500" lnSpcReduction="20000"/>
          </a:bodyPr>
          <a:lstStyle/>
          <a:p>
            <a:pPr algn="just">
              <a:spcAft>
                <a:spcPts val="0"/>
              </a:spcAft>
            </a:pPr>
            <a:r>
              <a:rPr lang="tr-TR" dirty="0" smtClean="0">
                <a:solidFill>
                  <a:schemeClr val="tx1"/>
                </a:solidFill>
                <a:latin typeface="Times New Roman" panose="02020603050405020304" pitchFamily="18" charset="0"/>
                <a:ea typeface="Times New Roman"/>
                <a:cs typeface="Times New Roman" panose="02020603050405020304" pitchFamily="18" charset="0"/>
              </a:rPr>
              <a:t>	Şikâyetçiler </a:t>
            </a:r>
            <a:r>
              <a:rPr lang="tr-TR" dirty="0">
                <a:solidFill>
                  <a:schemeClr val="tx1"/>
                </a:solidFill>
                <a:latin typeface="Times New Roman" panose="02020603050405020304" pitchFamily="18" charset="0"/>
                <a:ea typeface="Times New Roman"/>
                <a:cs typeface="Times New Roman" panose="02020603050405020304" pitchFamily="18" charset="0"/>
              </a:rPr>
              <a:t>men-i muhakeme kararına 10 gün içinde itiraz edebilirler. İtiraz dilekçesi doğrudan Danıştay Başkanlığına verilebileceği gibi Danıştay’a gönderilmek üzere soruşturmayı açan makama da verilebilir. Karara karşı itiraz edilmesi halinde, kararın tebliğine ilişkin belge ve itiraz dilekçesi de eklenmek suretiyle fezleke, yetkili kurul kararı ve soruşturma dosyası Danıştay’a iletilmek üzere Rektörlük Makamına gönderilir. İtiraz edilsin veya edilmesin, men-i muhakeme kararları incelenmek üzere kendiliğinden Danıştay’a gider ve yapılan inceleme sonucunda karar onanırsa men-i muhakeme kararı </a:t>
            </a:r>
            <a:r>
              <a:rPr lang="tr-TR" dirty="0" smtClean="0">
                <a:solidFill>
                  <a:schemeClr val="tx1"/>
                </a:solidFill>
                <a:latin typeface="Times New Roman" panose="02020603050405020304" pitchFamily="18" charset="0"/>
                <a:ea typeface="Times New Roman"/>
                <a:cs typeface="Times New Roman" panose="02020603050405020304" pitchFamily="18" charset="0"/>
              </a:rPr>
              <a:t>kesinleşir.</a:t>
            </a:r>
            <a:endParaRPr lang="tr-TR" sz="1800" dirty="0">
              <a:solidFill>
                <a:schemeClr val="tx1"/>
              </a:solidFill>
              <a:latin typeface="Times New Roman" panose="02020603050405020304" pitchFamily="18" charset="0"/>
              <a:ea typeface="Times New Roman"/>
              <a:cs typeface="Times New Roman" panose="02020603050405020304" pitchFamily="18" charset="0"/>
            </a:endParaRPr>
          </a:p>
          <a:p>
            <a:pPr algn="just">
              <a:spcAft>
                <a:spcPts val="0"/>
              </a:spcAft>
            </a:pPr>
            <a:endParaRPr lang="tr-TR" sz="1800" dirty="0">
              <a:solidFill>
                <a:schemeClr val="tx1"/>
              </a:solidFill>
              <a:latin typeface="Times New Roman" panose="02020603050405020304" pitchFamily="18" charset="0"/>
              <a:ea typeface="Times New Roman"/>
              <a:cs typeface="Times New Roman" panose="02020603050405020304" pitchFamily="18" charset="0"/>
            </a:endParaRPr>
          </a:p>
          <a:p>
            <a:pPr algn="just">
              <a:spcAft>
                <a:spcPts val="0"/>
              </a:spcAft>
            </a:pPr>
            <a:r>
              <a:rPr lang="tr-TR" dirty="0" smtClean="0">
                <a:solidFill>
                  <a:schemeClr val="tx1"/>
                </a:solidFill>
                <a:latin typeface="Times New Roman" panose="02020603050405020304" pitchFamily="18" charset="0"/>
                <a:ea typeface="Times New Roman"/>
                <a:cs typeface="Times New Roman" panose="02020603050405020304" pitchFamily="18" charset="0"/>
              </a:rPr>
              <a:t>	Danıştay </a:t>
            </a:r>
            <a:r>
              <a:rPr lang="tr-TR" dirty="0">
                <a:solidFill>
                  <a:schemeClr val="tx1"/>
                </a:solidFill>
                <a:latin typeface="Times New Roman" panose="02020603050405020304" pitchFamily="18" charset="0"/>
                <a:ea typeface="Times New Roman"/>
                <a:cs typeface="Times New Roman" panose="02020603050405020304" pitchFamily="18" charset="0"/>
              </a:rPr>
              <a:t>men-i muhakeme kararlarını bozup lüzum-u muhakeme kararı da verebilir. Danıştay tarafından verilen kararlar kesin olup bunlara karşı itiraz yoluna başvurulamaz. Kesinleşen kararların müşteki ve şüpheliye tebliği ile bilgi için Personel Dairesi Başkanlığına ve şüphelinin daire amirine gönderilmesi gerekir.</a:t>
            </a:r>
            <a:endParaRPr lang="tr-TR" sz="1800" dirty="0">
              <a:solidFill>
                <a:schemeClr val="tx1"/>
              </a:solidFill>
              <a:latin typeface="Times New Roman" panose="02020603050405020304" pitchFamily="18" charset="0"/>
              <a:ea typeface="Arial"/>
              <a:cs typeface="Times New Roman" panose="02020603050405020304" pitchFamily="18" charset="0"/>
            </a:endParaRPr>
          </a:p>
          <a:p>
            <a:endParaRPr lang="tr-TR" dirty="0"/>
          </a:p>
        </p:txBody>
      </p:sp>
      <p:sp>
        <p:nvSpPr>
          <p:cNvPr id="4" name="Rectangle 5"/>
          <p:cNvSpPr txBox="1">
            <a:spLocks noChangeArrowheads="1"/>
          </p:cNvSpPr>
          <p:nvPr/>
        </p:nvSpPr>
        <p:spPr>
          <a:xfrm>
            <a:off x="0" y="3735"/>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Times New Roman"/>
              </a:rPr>
              <a:t>Men-i Muhakeme Kararına</a:t>
            </a:r>
            <a:r>
              <a:rPr lang="tr-TR" sz="2400" b="1" spc="-15" dirty="0">
                <a:solidFill>
                  <a:schemeClr val="bg1"/>
                </a:solidFill>
                <a:latin typeface="Arial"/>
                <a:ea typeface="Times New Roman"/>
              </a:rPr>
              <a:t> </a:t>
            </a:r>
            <a:r>
              <a:rPr lang="tr-TR" sz="2400" b="1" dirty="0">
                <a:solidFill>
                  <a:schemeClr val="bg1"/>
                </a:solidFill>
                <a:latin typeface="Arial"/>
                <a:ea typeface="Times New Roman"/>
              </a:rPr>
              <a:t>İtiraz</a:t>
            </a:r>
            <a:endParaRPr lang="tr-TR" sz="22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81965"/>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230829347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827584" y="1844824"/>
            <a:ext cx="7344816" cy="3024336"/>
          </a:xfrm>
        </p:spPr>
        <p:txBody>
          <a:bodyPr>
            <a:normAutofit/>
          </a:bodyPr>
          <a:lstStyle/>
          <a:p>
            <a:pPr algn="just">
              <a:spcAft>
                <a:spcPts val="0"/>
              </a:spcAft>
            </a:pPr>
            <a:r>
              <a:rPr lang="tr-TR" sz="2000" dirty="0" smtClean="0">
                <a:solidFill>
                  <a:schemeClr val="tx1"/>
                </a:solidFill>
                <a:latin typeface="Times New Roman" panose="02020603050405020304" pitchFamily="18" charset="0"/>
                <a:ea typeface="Times New Roman"/>
                <a:cs typeface="Times New Roman" panose="02020603050405020304" pitchFamily="18" charset="0"/>
              </a:rPr>
              <a:t>	Lüzum-u </a:t>
            </a:r>
            <a:r>
              <a:rPr lang="tr-TR" sz="2000" dirty="0">
                <a:solidFill>
                  <a:schemeClr val="tx1"/>
                </a:solidFill>
                <a:latin typeface="Times New Roman" panose="02020603050405020304" pitchFamily="18" charset="0"/>
                <a:ea typeface="Times New Roman"/>
                <a:cs typeface="Times New Roman" panose="02020603050405020304" pitchFamily="18" charset="0"/>
              </a:rPr>
              <a:t>muhakemesi kesinleşen görevlilerin yargılanmaları suçun işlendiği </a:t>
            </a:r>
            <a:r>
              <a:rPr lang="tr-TR" sz="2000" dirty="0" smtClean="0">
                <a:solidFill>
                  <a:schemeClr val="tx1"/>
                </a:solidFill>
                <a:latin typeface="Times New Roman" panose="02020603050405020304" pitchFamily="18" charset="0"/>
                <a:ea typeface="Times New Roman"/>
                <a:cs typeface="Times New Roman" panose="02020603050405020304" pitchFamily="18" charset="0"/>
              </a:rPr>
              <a:t>yer </a:t>
            </a:r>
            <a:r>
              <a:rPr lang="tr-TR" sz="2000" dirty="0">
                <a:solidFill>
                  <a:schemeClr val="tx1"/>
                </a:solidFill>
                <a:latin typeface="Times New Roman" panose="02020603050405020304" pitchFamily="18" charset="0"/>
                <a:ea typeface="Times New Roman"/>
                <a:cs typeface="Times New Roman" panose="02020603050405020304" pitchFamily="18" charset="0"/>
              </a:rPr>
              <a:t>mahkemelerine aittir. </a:t>
            </a:r>
            <a:endParaRPr lang="tr-TR" sz="2000" dirty="0">
              <a:solidFill>
                <a:schemeClr val="tx1"/>
              </a:solidFill>
              <a:latin typeface="Times New Roman" panose="02020603050405020304" pitchFamily="18" charset="0"/>
              <a:cs typeface="Times New Roman" panose="02020603050405020304" pitchFamily="18" charset="0"/>
            </a:endParaRPr>
          </a:p>
        </p:txBody>
      </p:sp>
      <p:sp>
        <p:nvSpPr>
          <p:cNvPr id="4" name="Rectangle 5"/>
          <p:cNvSpPr txBox="1">
            <a:spLocks noChangeArrowheads="1"/>
          </p:cNvSpPr>
          <p:nvPr/>
        </p:nvSpPr>
        <p:spPr>
          <a:xfrm>
            <a:off x="0" y="3735"/>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smtClean="0">
                <a:solidFill>
                  <a:schemeClr val="bg1"/>
                </a:solidFill>
                <a:latin typeface="Arial"/>
                <a:ea typeface="Times New Roman"/>
              </a:rPr>
              <a:t>Yargı Yetkisi</a:t>
            </a:r>
            <a:endParaRPr lang="tr-TR" sz="2200" b="1"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81965"/>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118327333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extLst>
              <p:ext uri="{D42A27DB-BD31-4B8C-83A1-F6EECF244321}">
                <p14:modId xmlns:p14="http://schemas.microsoft.com/office/powerpoint/2010/main" val="1038503027"/>
              </p:ext>
            </p:extLst>
          </p:nvPr>
        </p:nvGraphicFramePr>
        <p:xfrm>
          <a:off x="431539" y="889019"/>
          <a:ext cx="8280921" cy="5472607"/>
        </p:xfrm>
        <a:graphic>
          <a:graphicData uri="http://schemas.openxmlformats.org/drawingml/2006/table">
            <a:tbl>
              <a:tblPr firstRow="1" firstCol="1" lastRow="1" lastCol="1" bandRow="1" bandCol="1"/>
              <a:tblGrid>
                <a:gridCol w="2247799">
                  <a:extLst>
                    <a:ext uri="{9D8B030D-6E8A-4147-A177-3AD203B41FA5}">
                      <a16:colId xmlns:a16="http://schemas.microsoft.com/office/drawing/2014/main" val="20000"/>
                    </a:ext>
                  </a:extLst>
                </a:gridCol>
                <a:gridCol w="1597061">
                  <a:extLst>
                    <a:ext uri="{9D8B030D-6E8A-4147-A177-3AD203B41FA5}">
                      <a16:colId xmlns:a16="http://schemas.microsoft.com/office/drawing/2014/main" val="20001"/>
                    </a:ext>
                  </a:extLst>
                </a:gridCol>
                <a:gridCol w="1951525">
                  <a:extLst>
                    <a:ext uri="{9D8B030D-6E8A-4147-A177-3AD203B41FA5}">
                      <a16:colId xmlns:a16="http://schemas.microsoft.com/office/drawing/2014/main" val="20002"/>
                    </a:ext>
                  </a:extLst>
                </a:gridCol>
                <a:gridCol w="798859">
                  <a:extLst>
                    <a:ext uri="{9D8B030D-6E8A-4147-A177-3AD203B41FA5}">
                      <a16:colId xmlns:a16="http://schemas.microsoft.com/office/drawing/2014/main" val="20003"/>
                    </a:ext>
                  </a:extLst>
                </a:gridCol>
                <a:gridCol w="1685677">
                  <a:extLst>
                    <a:ext uri="{9D8B030D-6E8A-4147-A177-3AD203B41FA5}">
                      <a16:colId xmlns:a16="http://schemas.microsoft.com/office/drawing/2014/main" val="20004"/>
                    </a:ext>
                  </a:extLst>
                </a:gridCol>
              </a:tblGrid>
              <a:tr h="773108">
                <a:tc>
                  <a:txBody>
                    <a:bodyPr/>
                    <a:lstStyle/>
                    <a:p>
                      <a:pPr algn="l">
                        <a:spcAft>
                          <a:spcPts val="0"/>
                        </a:spcAft>
                      </a:pPr>
                      <a:r>
                        <a:rPr lang="tr-TR" sz="1200" dirty="0">
                          <a:solidFill>
                            <a:schemeClr val="tx1"/>
                          </a:solidFill>
                          <a:effectLst/>
                          <a:latin typeface="Arial"/>
                          <a:ea typeface="Times New Roman"/>
                          <a:cs typeface="Times New Roman"/>
                        </a:rPr>
                        <a:t> </a:t>
                      </a:r>
                      <a:endParaRPr lang="tr-TR" sz="1100" dirty="0">
                        <a:solidFill>
                          <a:schemeClr val="tx1"/>
                        </a:solidFill>
                        <a:effectLst/>
                        <a:latin typeface="Arial"/>
                        <a:ea typeface="Arial"/>
                        <a:cs typeface="Times New Roman"/>
                      </a:endParaRPr>
                    </a:p>
                    <a:p>
                      <a:pPr marL="501650" marR="478155" algn="ctr">
                        <a:spcAft>
                          <a:spcPts val="0"/>
                        </a:spcAft>
                      </a:pPr>
                      <a:r>
                        <a:rPr lang="tr-TR" sz="1200" b="1" dirty="0">
                          <a:solidFill>
                            <a:schemeClr val="tx1"/>
                          </a:solidFill>
                          <a:effectLst/>
                          <a:latin typeface="Arial"/>
                          <a:ea typeface="Times New Roman"/>
                          <a:cs typeface="Times New Roman"/>
                        </a:rPr>
                        <a:t>Kişi</a:t>
                      </a:r>
                      <a:endParaRPr lang="tr-TR" sz="1100" dirty="0">
                        <a:solidFill>
                          <a:schemeClr val="tx1"/>
                        </a:solidFill>
                        <a:effectLst/>
                        <a:latin typeface="Arial"/>
                        <a:ea typeface="Arial"/>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1595" marR="48260" algn="ctr">
                        <a:lnSpc>
                          <a:spcPct val="110000"/>
                        </a:lnSpc>
                        <a:spcBef>
                          <a:spcPts val="40"/>
                        </a:spcBef>
                        <a:spcAft>
                          <a:spcPts val="0"/>
                        </a:spcAft>
                      </a:pPr>
                      <a:r>
                        <a:rPr lang="tr-TR" sz="1200" b="1" dirty="0">
                          <a:solidFill>
                            <a:schemeClr val="tx1"/>
                          </a:solidFill>
                          <a:effectLst/>
                          <a:latin typeface="Arial"/>
                          <a:ea typeface="Times New Roman"/>
                          <a:cs typeface="Times New Roman"/>
                        </a:rPr>
                        <a:t>İlk Soruşturmaya Yetkili</a:t>
                      </a:r>
                      <a:endParaRPr lang="tr-TR" sz="1100" dirty="0">
                        <a:solidFill>
                          <a:schemeClr val="tx1"/>
                        </a:solidFill>
                        <a:effectLst/>
                        <a:latin typeface="Arial"/>
                        <a:ea typeface="Arial"/>
                        <a:cs typeface="Times New Roman"/>
                      </a:endParaRPr>
                    </a:p>
                    <a:p>
                      <a:pPr marL="61595" marR="47625" algn="ctr">
                        <a:lnSpc>
                          <a:spcPts val="1295"/>
                        </a:lnSpc>
                        <a:spcAft>
                          <a:spcPts val="0"/>
                        </a:spcAft>
                      </a:pPr>
                      <a:r>
                        <a:rPr lang="tr-TR" sz="1200" b="1" dirty="0">
                          <a:solidFill>
                            <a:schemeClr val="tx1"/>
                          </a:solidFill>
                          <a:effectLst/>
                          <a:latin typeface="Arial"/>
                          <a:ea typeface="Times New Roman"/>
                          <a:cs typeface="Times New Roman"/>
                        </a:rPr>
                        <a:t>Amir/Kurul</a:t>
                      </a:r>
                      <a:endParaRPr lang="tr-TR" sz="1100" dirty="0">
                        <a:solidFill>
                          <a:schemeClr val="tx1"/>
                        </a:solidFill>
                        <a:effectLst/>
                        <a:latin typeface="Arial"/>
                        <a:ea typeface="Arial"/>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83870" marR="288290" indent="-169545" algn="l">
                        <a:lnSpc>
                          <a:spcPct val="110000"/>
                        </a:lnSpc>
                        <a:spcBef>
                          <a:spcPts val="795"/>
                        </a:spcBef>
                        <a:spcAft>
                          <a:spcPts val="0"/>
                        </a:spcAft>
                      </a:pPr>
                      <a:r>
                        <a:rPr lang="tr-TR" sz="1200" b="1" dirty="0">
                          <a:solidFill>
                            <a:schemeClr val="tx1"/>
                          </a:solidFill>
                          <a:effectLst/>
                          <a:latin typeface="Arial"/>
                          <a:ea typeface="Times New Roman"/>
                          <a:cs typeface="Times New Roman"/>
                        </a:rPr>
                        <a:t>     Son Soruşturmaya Yetkili Kurul</a:t>
                      </a:r>
                      <a:endParaRPr lang="tr-TR" sz="1100" dirty="0">
                        <a:solidFill>
                          <a:schemeClr val="tx1"/>
                        </a:solidFill>
                        <a:effectLst/>
                        <a:latin typeface="Arial"/>
                        <a:ea typeface="Arial"/>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7160" indent="33020" algn="l">
                        <a:lnSpc>
                          <a:spcPct val="110000"/>
                        </a:lnSpc>
                        <a:spcBef>
                          <a:spcPts val="795"/>
                        </a:spcBef>
                        <a:spcAft>
                          <a:spcPts val="0"/>
                        </a:spcAft>
                      </a:pPr>
                      <a:r>
                        <a:rPr lang="tr-TR" sz="1200" b="1" dirty="0">
                          <a:solidFill>
                            <a:schemeClr val="tx1"/>
                          </a:solidFill>
                          <a:effectLst/>
                          <a:latin typeface="Arial"/>
                          <a:ea typeface="Times New Roman"/>
                          <a:cs typeface="Times New Roman"/>
                        </a:rPr>
                        <a:t>İtiraz Mercii</a:t>
                      </a:r>
                      <a:endParaRPr lang="tr-TR" sz="1100" dirty="0">
                        <a:solidFill>
                          <a:schemeClr val="tx1"/>
                        </a:solidFill>
                        <a:effectLst/>
                        <a:latin typeface="Arial"/>
                        <a:ea typeface="Arial"/>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905" marR="188595" indent="-43180" algn="l">
                        <a:lnSpc>
                          <a:spcPct val="110000"/>
                        </a:lnSpc>
                        <a:spcBef>
                          <a:spcPts val="795"/>
                        </a:spcBef>
                        <a:spcAft>
                          <a:spcPts val="0"/>
                        </a:spcAft>
                      </a:pPr>
                      <a:r>
                        <a:rPr lang="tr-TR" sz="1200" b="1" dirty="0">
                          <a:solidFill>
                            <a:schemeClr val="tx1"/>
                          </a:solidFill>
                          <a:effectLst/>
                          <a:latin typeface="Arial"/>
                          <a:ea typeface="Times New Roman"/>
                          <a:cs typeface="Times New Roman"/>
                        </a:rPr>
                        <a:t>Yargı Yeri</a:t>
                      </a:r>
                      <a:endParaRPr lang="tr-TR" sz="1100" dirty="0">
                        <a:solidFill>
                          <a:schemeClr val="tx1"/>
                        </a:solidFill>
                        <a:effectLst/>
                        <a:latin typeface="Arial"/>
                        <a:ea typeface="Arial"/>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30811">
                <a:tc>
                  <a:txBody>
                    <a:bodyPr/>
                    <a:lstStyle/>
                    <a:p>
                      <a:pPr marL="25400" marR="23495" algn="l">
                        <a:lnSpc>
                          <a:spcPct val="110000"/>
                        </a:lnSpc>
                        <a:spcBef>
                          <a:spcPts val="450"/>
                        </a:spcBef>
                        <a:spcAft>
                          <a:spcPts val="0"/>
                        </a:spcAft>
                      </a:pPr>
                      <a:r>
                        <a:rPr lang="tr-TR" sz="1200" dirty="0">
                          <a:solidFill>
                            <a:schemeClr val="tx1"/>
                          </a:solidFill>
                          <a:effectLst/>
                          <a:latin typeface="Arial"/>
                          <a:ea typeface="Times New Roman"/>
                          <a:cs typeface="Times New Roman"/>
                        </a:rPr>
                        <a:t>Öğretim elemanları / fakülte, enstitü ve yüksekokul sekreterleri</a:t>
                      </a:r>
                      <a:endParaRPr lang="tr-TR" sz="1100" dirty="0">
                        <a:solidFill>
                          <a:schemeClr val="tx1"/>
                        </a:solidFill>
                        <a:effectLst/>
                        <a:latin typeface="Arial"/>
                        <a:ea typeface="Arial"/>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a:spcAft>
                          <a:spcPts val="0"/>
                        </a:spcAft>
                      </a:pPr>
                      <a:r>
                        <a:rPr lang="tr-TR" sz="1200" dirty="0" smtClean="0">
                          <a:solidFill>
                            <a:schemeClr val="tx1"/>
                          </a:solidFill>
                          <a:effectLst/>
                          <a:latin typeface="Arial"/>
                          <a:ea typeface="Times New Roman"/>
                          <a:cs typeface="Times New Roman"/>
                        </a:rPr>
                        <a:t>Disiplin </a:t>
                      </a:r>
                      <a:r>
                        <a:rPr lang="tr-TR" sz="1200" dirty="0">
                          <a:solidFill>
                            <a:schemeClr val="tx1"/>
                          </a:solidFill>
                          <a:effectLst/>
                          <a:latin typeface="Arial"/>
                          <a:ea typeface="Times New Roman"/>
                          <a:cs typeface="Times New Roman"/>
                        </a:rPr>
                        <a:t>Amiri / YÖK Bşk.</a:t>
                      </a:r>
                      <a:endParaRPr lang="tr-TR" sz="1100" dirty="0">
                        <a:solidFill>
                          <a:schemeClr val="tx1"/>
                        </a:solidFill>
                        <a:effectLst/>
                        <a:latin typeface="Arial"/>
                        <a:ea typeface="Arial"/>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4765" marR="10795" algn="l">
                        <a:lnSpc>
                          <a:spcPct val="110000"/>
                        </a:lnSpc>
                        <a:spcBef>
                          <a:spcPts val="450"/>
                        </a:spcBef>
                        <a:spcAft>
                          <a:spcPts val="0"/>
                        </a:spcAft>
                      </a:pPr>
                      <a:r>
                        <a:rPr lang="tr-TR" sz="1200" dirty="0">
                          <a:solidFill>
                            <a:schemeClr val="tx1"/>
                          </a:solidFill>
                          <a:effectLst/>
                          <a:latin typeface="Arial"/>
                          <a:ea typeface="Times New Roman"/>
                          <a:cs typeface="Times New Roman"/>
                        </a:rPr>
                        <a:t>Üniversite Yönetim Kurulu üyeleri arasından oluşturulacak üç kişilik kurul</a:t>
                      </a:r>
                      <a:endParaRPr lang="tr-TR" sz="1100" dirty="0">
                        <a:solidFill>
                          <a:schemeClr val="tx1"/>
                        </a:solidFill>
                        <a:effectLst/>
                        <a:latin typeface="Arial"/>
                        <a:ea typeface="Arial"/>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a:spcAft>
                          <a:spcPts val="0"/>
                        </a:spcAft>
                      </a:pPr>
                      <a:r>
                        <a:rPr lang="tr-TR" sz="1200" dirty="0" smtClean="0">
                          <a:solidFill>
                            <a:schemeClr val="tx1"/>
                          </a:solidFill>
                          <a:effectLst/>
                          <a:latin typeface="Arial"/>
                          <a:ea typeface="Times New Roman"/>
                          <a:cs typeface="Times New Roman"/>
                        </a:rPr>
                        <a:t>Danıştay</a:t>
                      </a:r>
                      <a:endParaRPr lang="tr-TR" sz="1100" dirty="0">
                        <a:solidFill>
                          <a:schemeClr val="tx1"/>
                        </a:solidFill>
                        <a:effectLst/>
                        <a:latin typeface="Arial"/>
                        <a:ea typeface="Arial"/>
                        <a:cs typeface="Times New Roman"/>
                      </a:endParaRPr>
                    </a:p>
                    <a:p>
                      <a:pPr marL="56515" algn="ctr">
                        <a:spcBef>
                          <a:spcPts val="130"/>
                        </a:spcBef>
                        <a:spcAft>
                          <a:spcPts val="0"/>
                        </a:spcAft>
                      </a:pPr>
                      <a:r>
                        <a:rPr lang="tr-TR" sz="1200" dirty="0">
                          <a:solidFill>
                            <a:schemeClr val="tx1"/>
                          </a:solidFill>
                          <a:effectLst/>
                          <a:latin typeface="Arial"/>
                          <a:ea typeface="Times New Roman"/>
                          <a:cs typeface="Times New Roman"/>
                        </a:rPr>
                        <a:t>1.</a:t>
                      </a:r>
                      <a:r>
                        <a:rPr lang="tr-TR" sz="1200" spc="-25" dirty="0">
                          <a:solidFill>
                            <a:schemeClr val="tx1"/>
                          </a:solidFill>
                          <a:effectLst/>
                          <a:latin typeface="Arial"/>
                          <a:ea typeface="Times New Roman"/>
                          <a:cs typeface="Times New Roman"/>
                        </a:rPr>
                        <a:t> </a:t>
                      </a:r>
                      <a:r>
                        <a:rPr lang="tr-TR" sz="1200" dirty="0">
                          <a:solidFill>
                            <a:schemeClr val="tx1"/>
                          </a:solidFill>
                          <a:effectLst/>
                          <a:latin typeface="Arial"/>
                          <a:ea typeface="Times New Roman"/>
                          <a:cs typeface="Times New Roman"/>
                        </a:rPr>
                        <a:t>Dairesi</a:t>
                      </a:r>
                      <a:endParaRPr lang="tr-TR" sz="1100" dirty="0">
                        <a:solidFill>
                          <a:schemeClr val="tx1"/>
                        </a:solidFill>
                        <a:effectLst/>
                        <a:latin typeface="Arial"/>
                        <a:ea typeface="Arial"/>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a:spcAft>
                          <a:spcPts val="0"/>
                        </a:spcAft>
                      </a:pPr>
                      <a:r>
                        <a:rPr lang="tr-TR" sz="1200" dirty="0" smtClean="0">
                          <a:solidFill>
                            <a:schemeClr val="tx1"/>
                          </a:solidFill>
                          <a:effectLst/>
                          <a:latin typeface="Arial"/>
                          <a:ea typeface="Times New Roman"/>
                          <a:cs typeface="Times New Roman"/>
                        </a:rPr>
                        <a:t>Suçun işlendiği</a:t>
                      </a:r>
                      <a:r>
                        <a:rPr lang="tr-TR" sz="1100" baseline="0" dirty="0">
                          <a:solidFill>
                            <a:schemeClr val="tx1"/>
                          </a:solidFill>
                          <a:effectLst/>
                          <a:latin typeface="Arial"/>
                          <a:ea typeface="Times New Roman"/>
                          <a:cs typeface="Times New Roman"/>
                        </a:rPr>
                        <a:t> </a:t>
                      </a:r>
                      <a:r>
                        <a:rPr lang="tr-TR" sz="1200" dirty="0" smtClean="0">
                          <a:solidFill>
                            <a:schemeClr val="tx1"/>
                          </a:solidFill>
                          <a:effectLst/>
                          <a:latin typeface="Arial"/>
                          <a:ea typeface="Times New Roman"/>
                          <a:cs typeface="Times New Roman"/>
                        </a:rPr>
                        <a:t>yer mahkemesi</a:t>
                      </a:r>
                      <a:endParaRPr lang="tr-TR" sz="1100" dirty="0">
                        <a:solidFill>
                          <a:schemeClr val="tx1"/>
                        </a:solidFill>
                        <a:effectLst/>
                        <a:latin typeface="Arial"/>
                        <a:ea typeface="Arial"/>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67847">
                <a:tc>
                  <a:txBody>
                    <a:bodyPr/>
                    <a:lstStyle/>
                    <a:p>
                      <a:pPr algn="l">
                        <a:spcBef>
                          <a:spcPts val="45"/>
                        </a:spcBef>
                        <a:spcAft>
                          <a:spcPts val="0"/>
                        </a:spcAft>
                      </a:pPr>
                      <a:r>
                        <a:rPr lang="tr-TR" sz="1200" dirty="0">
                          <a:solidFill>
                            <a:schemeClr val="tx1"/>
                          </a:solidFill>
                          <a:effectLst/>
                          <a:latin typeface="Arial"/>
                          <a:ea typeface="Times New Roman"/>
                          <a:cs typeface="Times New Roman"/>
                        </a:rPr>
                        <a:t> </a:t>
                      </a:r>
                      <a:endParaRPr lang="tr-TR" sz="1100" dirty="0">
                        <a:solidFill>
                          <a:schemeClr val="tx1"/>
                        </a:solidFill>
                        <a:effectLst/>
                        <a:latin typeface="Arial"/>
                        <a:ea typeface="Arial"/>
                        <a:cs typeface="Times New Roman"/>
                      </a:endParaRPr>
                    </a:p>
                    <a:p>
                      <a:pPr marL="501650" marR="478155" algn="ctr">
                        <a:spcBef>
                          <a:spcPts val="5"/>
                        </a:spcBef>
                        <a:spcAft>
                          <a:spcPts val="0"/>
                        </a:spcAft>
                      </a:pPr>
                      <a:r>
                        <a:rPr lang="tr-TR" sz="1200" dirty="0">
                          <a:solidFill>
                            <a:schemeClr val="tx1"/>
                          </a:solidFill>
                          <a:effectLst/>
                          <a:latin typeface="Arial"/>
                          <a:ea typeface="Times New Roman"/>
                          <a:cs typeface="Times New Roman"/>
                        </a:rPr>
                        <a:t>Memurlar</a:t>
                      </a:r>
                      <a:endParaRPr lang="tr-TR" sz="1100" dirty="0">
                        <a:solidFill>
                          <a:schemeClr val="tx1"/>
                        </a:solidFill>
                        <a:effectLst/>
                        <a:latin typeface="Arial"/>
                        <a:ea typeface="Arial"/>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tr-TR"/>
                    </a:p>
                  </a:txBody>
                  <a:tcPr/>
                </a:tc>
                <a:tc>
                  <a:txBody>
                    <a:bodyPr/>
                    <a:lstStyle/>
                    <a:p>
                      <a:pPr marL="24765" marR="320040" algn="l">
                        <a:lnSpc>
                          <a:spcPct val="110000"/>
                        </a:lnSpc>
                        <a:spcBef>
                          <a:spcPts val="555"/>
                        </a:spcBef>
                        <a:spcAft>
                          <a:spcPts val="0"/>
                        </a:spcAft>
                      </a:pPr>
                      <a:r>
                        <a:rPr lang="tr-TR" sz="1200" dirty="0">
                          <a:solidFill>
                            <a:schemeClr val="tx1"/>
                          </a:solidFill>
                          <a:effectLst/>
                          <a:latin typeface="Arial"/>
                          <a:ea typeface="Times New Roman"/>
                          <a:cs typeface="Times New Roman"/>
                        </a:rPr>
                        <a:t>Mahal itibariyle yetkili İl İdare Kurulu</a:t>
                      </a:r>
                      <a:endParaRPr lang="tr-TR" sz="1100" dirty="0">
                        <a:solidFill>
                          <a:schemeClr val="tx1"/>
                        </a:solidFill>
                        <a:effectLst/>
                        <a:latin typeface="Arial"/>
                        <a:ea typeface="Arial"/>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10002"/>
                  </a:ext>
                </a:extLst>
              </a:tr>
              <a:tr h="2258969">
                <a:tc>
                  <a:txBody>
                    <a:bodyPr/>
                    <a:lstStyle/>
                    <a:p>
                      <a:pPr marL="25400" marR="23495" algn="l">
                        <a:lnSpc>
                          <a:spcPct val="110000"/>
                        </a:lnSpc>
                        <a:spcBef>
                          <a:spcPts val="55"/>
                        </a:spcBef>
                        <a:spcAft>
                          <a:spcPts val="0"/>
                        </a:spcAft>
                      </a:pPr>
                      <a:r>
                        <a:rPr lang="tr-TR" sz="1200" dirty="0">
                          <a:solidFill>
                            <a:schemeClr val="tx1"/>
                          </a:solidFill>
                          <a:effectLst/>
                          <a:latin typeface="Arial"/>
                          <a:ea typeface="Times New Roman"/>
                          <a:cs typeface="Times New Roman"/>
                        </a:rPr>
                        <a:t>Üniversite, fakülte, enstitü ve yüksekokul yönetim kurulu üyeleri / dekan ve</a:t>
                      </a:r>
                      <a:endParaRPr lang="tr-TR" sz="1100" dirty="0">
                        <a:solidFill>
                          <a:schemeClr val="tx1"/>
                        </a:solidFill>
                        <a:effectLst/>
                        <a:latin typeface="Arial"/>
                        <a:ea typeface="Arial"/>
                        <a:cs typeface="Times New Roman"/>
                      </a:endParaRPr>
                    </a:p>
                    <a:p>
                      <a:pPr marL="25400" marR="23495" algn="l">
                        <a:lnSpc>
                          <a:spcPct val="110000"/>
                        </a:lnSpc>
                        <a:spcAft>
                          <a:spcPts val="0"/>
                        </a:spcAft>
                      </a:pPr>
                      <a:r>
                        <a:rPr lang="tr-TR" sz="1200" dirty="0">
                          <a:solidFill>
                            <a:schemeClr val="tx1"/>
                          </a:solidFill>
                          <a:effectLst/>
                          <a:latin typeface="Arial"/>
                          <a:ea typeface="Times New Roman"/>
                          <a:cs typeface="Times New Roman"/>
                        </a:rPr>
                        <a:t>dekan yardımcıları / enstitü ve yüksekokul</a:t>
                      </a:r>
                      <a:endParaRPr lang="tr-TR" sz="1100" dirty="0">
                        <a:solidFill>
                          <a:schemeClr val="tx1"/>
                        </a:solidFill>
                        <a:effectLst/>
                        <a:latin typeface="Arial"/>
                        <a:ea typeface="Arial"/>
                        <a:cs typeface="Times New Roman"/>
                      </a:endParaRPr>
                    </a:p>
                    <a:p>
                      <a:pPr marL="25400" algn="l">
                        <a:lnSpc>
                          <a:spcPts val="1370"/>
                        </a:lnSpc>
                        <a:spcAft>
                          <a:spcPts val="0"/>
                        </a:spcAft>
                      </a:pPr>
                      <a:r>
                        <a:rPr lang="tr-TR" sz="1200" dirty="0">
                          <a:solidFill>
                            <a:schemeClr val="tx1"/>
                          </a:solidFill>
                          <a:effectLst/>
                          <a:latin typeface="Arial"/>
                          <a:ea typeface="Times New Roman"/>
                          <a:cs typeface="Times New Roman"/>
                        </a:rPr>
                        <a:t>müdürleri ve yardımcıları</a:t>
                      </a:r>
                      <a:endParaRPr lang="tr-TR" sz="1100" dirty="0">
                        <a:solidFill>
                          <a:schemeClr val="tx1"/>
                        </a:solidFill>
                        <a:effectLst/>
                        <a:latin typeface="Arial"/>
                        <a:ea typeface="Arial"/>
                        <a:cs typeface="Times New Roman"/>
                      </a:endParaRPr>
                    </a:p>
                    <a:p>
                      <a:pPr marL="25400" marR="23495" algn="l">
                        <a:lnSpc>
                          <a:spcPts val="1500"/>
                        </a:lnSpc>
                        <a:spcAft>
                          <a:spcPts val="0"/>
                        </a:spcAft>
                      </a:pPr>
                      <a:r>
                        <a:rPr lang="tr-TR" sz="1200" dirty="0">
                          <a:solidFill>
                            <a:schemeClr val="tx1"/>
                          </a:solidFill>
                          <a:effectLst/>
                          <a:latin typeface="Arial"/>
                          <a:ea typeface="Times New Roman"/>
                          <a:cs typeface="Times New Roman"/>
                        </a:rPr>
                        <a:t>/ üniversite genel sekreterleri</a:t>
                      </a:r>
                      <a:endParaRPr lang="tr-TR" sz="1100" dirty="0">
                        <a:solidFill>
                          <a:schemeClr val="tx1"/>
                        </a:solidFill>
                        <a:effectLst/>
                        <a:latin typeface="Arial"/>
                        <a:ea typeface="Arial"/>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tr-TR"/>
                    </a:p>
                  </a:txBody>
                  <a:tcPr/>
                </a:tc>
                <a:tc>
                  <a:txBody>
                    <a:bodyPr/>
                    <a:lstStyle/>
                    <a:p>
                      <a:pPr algn="l">
                        <a:spcAft>
                          <a:spcPts val="0"/>
                        </a:spcAft>
                      </a:pPr>
                      <a:r>
                        <a:rPr lang="tr-TR" sz="1200" dirty="0">
                          <a:solidFill>
                            <a:schemeClr val="tx1"/>
                          </a:solidFill>
                          <a:effectLst/>
                          <a:latin typeface="Arial"/>
                          <a:ea typeface="Times New Roman"/>
                          <a:cs typeface="Times New Roman"/>
                        </a:rPr>
                        <a:t> </a:t>
                      </a:r>
                      <a:endParaRPr lang="tr-TR" sz="1100" dirty="0">
                        <a:solidFill>
                          <a:schemeClr val="tx1"/>
                        </a:solidFill>
                        <a:effectLst/>
                        <a:latin typeface="Arial"/>
                        <a:ea typeface="Arial"/>
                        <a:cs typeface="Times New Roman"/>
                      </a:endParaRPr>
                    </a:p>
                    <a:p>
                      <a:pPr algn="l">
                        <a:spcAft>
                          <a:spcPts val="0"/>
                        </a:spcAft>
                      </a:pPr>
                      <a:r>
                        <a:rPr lang="tr-TR" sz="1200" dirty="0">
                          <a:solidFill>
                            <a:schemeClr val="tx1"/>
                          </a:solidFill>
                          <a:effectLst/>
                          <a:latin typeface="Arial"/>
                          <a:ea typeface="Times New Roman"/>
                          <a:cs typeface="Times New Roman"/>
                        </a:rPr>
                        <a:t> </a:t>
                      </a:r>
                      <a:endParaRPr lang="tr-TR" sz="1100" dirty="0">
                        <a:solidFill>
                          <a:schemeClr val="tx1"/>
                        </a:solidFill>
                        <a:effectLst/>
                        <a:latin typeface="Arial"/>
                        <a:ea typeface="Arial"/>
                        <a:cs typeface="Times New Roman"/>
                      </a:endParaRPr>
                    </a:p>
                    <a:p>
                      <a:pPr marL="24765" marR="311150" algn="just">
                        <a:lnSpc>
                          <a:spcPct val="110000"/>
                        </a:lnSpc>
                        <a:spcBef>
                          <a:spcPts val="845"/>
                        </a:spcBef>
                        <a:spcAft>
                          <a:spcPts val="0"/>
                        </a:spcAft>
                      </a:pPr>
                      <a:r>
                        <a:rPr lang="tr-TR" sz="1200" dirty="0">
                          <a:solidFill>
                            <a:schemeClr val="tx1"/>
                          </a:solidFill>
                          <a:effectLst/>
                          <a:latin typeface="Arial"/>
                          <a:ea typeface="Times New Roman"/>
                          <a:cs typeface="Times New Roman"/>
                        </a:rPr>
                        <a:t>Rektörün başkanlığında rektörce görevlendirilen rektör yardımcılarından oluşacak üç kişilik kurul</a:t>
                      </a:r>
                      <a:endParaRPr lang="tr-TR" sz="1100" dirty="0">
                        <a:solidFill>
                          <a:schemeClr val="tx1"/>
                        </a:solidFill>
                        <a:effectLst/>
                        <a:latin typeface="Arial"/>
                        <a:ea typeface="Arial"/>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10003"/>
                  </a:ext>
                </a:extLst>
              </a:tr>
              <a:tr h="741872">
                <a:tc>
                  <a:txBody>
                    <a:bodyPr/>
                    <a:lstStyle/>
                    <a:p>
                      <a:pPr marL="199390" marR="151130" indent="367030" algn="l">
                        <a:lnSpc>
                          <a:spcPct val="110000"/>
                        </a:lnSpc>
                        <a:spcBef>
                          <a:spcPts val="775"/>
                        </a:spcBef>
                        <a:spcAft>
                          <a:spcPts val="0"/>
                        </a:spcAft>
                      </a:pPr>
                      <a:r>
                        <a:rPr lang="tr-TR" sz="1200" dirty="0">
                          <a:solidFill>
                            <a:schemeClr val="tx1"/>
                          </a:solidFill>
                          <a:effectLst/>
                          <a:latin typeface="Arial"/>
                          <a:ea typeface="Times New Roman"/>
                          <a:cs typeface="Times New Roman"/>
                        </a:rPr>
                        <a:t>Rektör / Rektör </a:t>
                      </a:r>
                      <a:r>
                        <a:rPr lang="tr-TR" sz="1200" dirty="0" smtClean="0">
                          <a:solidFill>
                            <a:schemeClr val="tx1"/>
                          </a:solidFill>
                          <a:effectLst/>
                          <a:latin typeface="Arial"/>
                          <a:ea typeface="Times New Roman"/>
                          <a:cs typeface="Times New Roman"/>
                        </a:rPr>
                        <a:t> Yardımcıları</a:t>
                      </a:r>
                      <a:endParaRPr lang="tr-TR" sz="1100" dirty="0">
                        <a:solidFill>
                          <a:schemeClr val="tx1"/>
                        </a:solidFill>
                        <a:effectLst/>
                        <a:latin typeface="Arial"/>
                        <a:ea typeface="Arial"/>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tr-TR"/>
                    </a:p>
                  </a:txBody>
                  <a:tcPr/>
                </a:tc>
                <a:tc>
                  <a:txBody>
                    <a:bodyPr/>
                    <a:lstStyle/>
                    <a:p>
                      <a:pPr marL="24765" marR="10795" algn="l">
                        <a:lnSpc>
                          <a:spcPct val="110000"/>
                        </a:lnSpc>
                        <a:spcBef>
                          <a:spcPts val="15"/>
                        </a:spcBef>
                        <a:spcAft>
                          <a:spcPts val="0"/>
                        </a:spcAft>
                      </a:pPr>
                      <a:r>
                        <a:rPr lang="tr-TR" sz="1200" dirty="0">
                          <a:solidFill>
                            <a:schemeClr val="tx1"/>
                          </a:solidFill>
                          <a:effectLst/>
                          <a:latin typeface="Arial"/>
                          <a:ea typeface="Times New Roman"/>
                          <a:cs typeface="Times New Roman"/>
                        </a:rPr>
                        <a:t>Yükseköğretim Kurulu üyelerinden teşkil edilecek</a:t>
                      </a:r>
                      <a:endParaRPr lang="tr-TR" sz="1100" dirty="0">
                        <a:solidFill>
                          <a:schemeClr val="tx1"/>
                        </a:solidFill>
                        <a:effectLst/>
                        <a:latin typeface="Arial"/>
                        <a:ea typeface="Arial"/>
                        <a:cs typeface="Times New Roman"/>
                      </a:endParaRPr>
                    </a:p>
                    <a:p>
                      <a:pPr marL="24765" algn="l">
                        <a:lnSpc>
                          <a:spcPts val="1320"/>
                        </a:lnSpc>
                        <a:spcAft>
                          <a:spcPts val="0"/>
                        </a:spcAft>
                      </a:pPr>
                      <a:r>
                        <a:rPr lang="tr-TR" sz="1200" dirty="0">
                          <a:solidFill>
                            <a:schemeClr val="tx1"/>
                          </a:solidFill>
                          <a:effectLst/>
                          <a:latin typeface="Arial"/>
                          <a:ea typeface="Times New Roman"/>
                          <a:cs typeface="Times New Roman"/>
                        </a:rPr>
                        <a:t>üç kişilik kurul</a:t>
                      </a:r>
                      <a:endParaRPr lang="tr-TR" sz="1100" dirty="0">
                        <a:solidFill>
                          <a:schemeClr val="tx1"/>
                        </a:solidFill>
                        <a:effectLst/>
                        <a:latin typeface="Arial"/>
                        <a:ea typeface="Arial"/>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10004"/>
                  </a:ext>
                </a:extLst>
              </a:tr>
            </a:tbl>
          </a:graphicData>
        </a:graphic>
      </p:graphicFrame>
      <p:sp>
        <p:nvSpPr>
          <p:cNvPr id="4" name="Rectangle 5"/>
          <p:cNvSpPr txBox="1">
            <a:spLocks noChangeArrowheads="1"/>
          </p:cNvSpPr>
          <p:nvPr/>
        </p:nvSpPr>
        <p:spPr>
          <a:xfrm>
            <a:off x="0" y="3735"/>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400" b="1" dirty="0">
                <a:solidFill>
                  <a:schemeClr val="bg1"/>
                </a:solidFill>
                <a:latin typeface="Arial"/>
                <a:ea typeface="Arial"/>
              </a:rPr>
              <a:t>Ceza Soruşturması Açma Yetkisi ve </a:t>
            </a:r>
            <a:br>
              <a:rPr lang="tr-TR" sz="2400" b="1" dirty="0">
                <a:solidFill>
                  <a:schemeClr val="bg1"/>
                </a:solidFill>
                <a:latin typeface="Arial"/>
                <a:ea typeface="Arial"/>
              </a:rPr>
            </a:br>
            <a:r>
              <a:rPr lang="tr-TR" sz="2400" b="1" dirty="0">
                <a:solidFill>
                  <a:schemeClr val="bg1"/>
                </a:solidFill>
                <a:latin typeface="Arial"/>
                <a:ea typeface="Arial"/>
              </a:rPr>
              <a:t>        İtiraz Tablosu</a:t>
            </a:r>
            <a:endParaRPr lang="tr-TR" sz="2200" b="1" dirty="0">
              <a:solidFill>
                <a:schemeClr val="bg1"/>
              </a:solidFill>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81965"/>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420388556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620688"/>
            <a:ext cx="5770984" cy="2980928"/>
          </a:xfrm>
        </p:spPr>
        <p:txBody>
          <a:bodyPr>
            <a:normAutofit/>
          </a:bodyPr>
          <a:lstStyle/>
          <a:p>
            <a:endParaRPr lang="tr-TR" dirty="0"/>
          </a:p>
          <a:p>
            <a:pPr marL="0" lvl="0" indent="0" algn="ctr">
              <a:buNone/>
            </a:pPr>
            <a:endParaRPr lang="tr-TR" b="1" dirty="0">
              <a:solidFill>
                <a:srgbClr val="00B0F0"/>
              </a:solidFill>
              <a:latin typeface="Arial"/>
              <a:ea typeface="Arial"/>
            </a:endParaRPr>
          </a:p>
          <a:p>
            <a:pPr marL="0" lvl="0" indent="0" algn="ctr">
              <a:buNone/>
            </a:pPr>
            <a:r>
              <a:rPr lang="tr-TR" sz="1600" b="1" dirty="0">
                <a:solidFill>
                  <a:srgbClr val="00B0F0"/>
                </a:solidFill>
                <a:latin typeface="Arial"/>
                <a:ea typeface="Arial"/>
              </a:rPr>
              <a:t/>
            </a:r>
            <a:br>
              <a:rPr lang="tr-TR" sz="1600" b="1" dirty="0">
                <a:solidFill>
                  <a:srgbClr val="00B0F0"/>
                </a:solidFill>
                <a:latin typeface="Arial"/>
                <a:ea typeface="Arial"/>
              </a:rPr>
            </a:br>
            <a:r>
              <a:rPr lang="tr-TR" b="1" dirty="0">
                <a:solidFill>
                  <a:srgbClr val="C00000"/>
                </a:solidFill>
                <a:latin typeface="Arial"/>
                <a:ea typeface="Arial"/>
              </a:rPr>
              <a:t>TEŞEKKÜR </a:t>
            </a:r>
            <a:r>
              <a:rPr lang="tr-TR" b="1" dirty="0" smtClean="0">
                <a:solidFill>
                  <a:srgbClr val="C00000"/>
                </a:solidFill>
                <a:latin typeface="Arial"/>
                <a:ea typeface="Arial"/>
              </a:rPr>
              <a:t>EDERİZ</a:t>
            </a:r>
            <a:endParaRPr lang="tr-TR" sz="1600" b="1" dirty="0">
              <a:solidFill>
                <a:srgbClr val="C00000"/>
              </a:solidFill>
              <a:latin typeface="Arial"/>
              <a:ea typeface="Arial"/>
            </a:endParaRPr>
          </a:p>
          <a:p>
            <a:pPr marL="0" indent="0">
              <a:buNone/>
            </a:pPr>
            <a:endParaRPr lang="tr-TR" dirty="0"/>
          </a:p>
        </p:txBody>
      </p:sp>
      <p:sp>
        <p:nvSpPr>
          <p:cNvPr id="4" name="Akış Çizelgesi: Önceden Tanımlı İşlem 3"/>
          <p:cNvSpPr/>
          <p:nvPr/>
        </p:nvSpPr>
        <p:spPr>
          <a:xfrm>
            <a:off x="7452320" y="0"/>
            <a:ext cx="1691679" cy="6858000"/>
          </a:xfrm>
          <a:prstGeom prst="flowChartPredefinedProcess">
            <a:avLst/>
          </a:prstGeom>
          <a:solidFill>
            <a:srgbClr val="9A0E20"/>
          </a:solidFill>
          <a:ln w="25400" cap="flat" cmpd="dbl">
            <a:solidFill>
              <a:schemeClr val="bg1">
                <a:alpha val="82000"/>
              </a:schemeClr>
            </a:solidFill>
            <a:round/>
          </a:ln>
          <a:effectLst>
            <a:outerShdw blurRad="50800" dist="50800" sx="1000" sy="1000" algn="ctr" rotWithShape="0">
              <a:srgbClr val="000000"/>
            </a:outerShdw>
            <a:reflection endPos="0" dir="5400000" sy="-100000" algn="bl" rotWithShape="0"/>
            <a:softEdge rad="88900"/>
          </a:effectLst>
        </p:spPr>
        <p:style>
          <a:lnRef idx="2">
            <a:schemeClr val="accent1">
              <a:shade val="50000"/>
            </a:schemeClr>
          </a:lnRef>
          <a:fillRef idx="1">
            <a:schemeClr val="accent1"/>
          </a:fillRef>
          <a:effectRef idx="0">
            <a:schemeClr val="accent1"/>
          </a:effectRef>
          <a:fontRef idx="minor">
            <a:schemeClr val="lt1"/>
          </a:fontRef>
        </p:style>
        <p:txBody>
          <a:bodyPr lIns="360000" rIns="360000" rtlCol="0" anchor="ctr"/>
          <a:lstStyle/>
          <a:p>
            <a:pPr algn="ctr"/>
            <a:endParaRPr lang="tr-TR" dirty="0"/>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4416" y="2465006"/>
            <a:ext cx="1659584" cy="1659584"/>
          </a:xfrm>
          <a:prstGeom prst="rect">
            <a:avLst/>
          </a:prstGeom>
          <a:effectLst>
            <a:outerShdw blurRad="50800" dist="50800" algn="ctr" rotWithShape="0">
              <a:srgbClr val="000000">
                <a:alpha val="43137"/>
              </a:srgbClr>
            </a:outerShdw>
          </a:effectLst>
        </p:spPr>
      </p:pic>
      <p:pic>
        <p:nvPicPr>
          <p:cNvPr id="2" name="Resim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7704" y="2750663"/>
            <a:ext cx="3439294" cy="2747853"/>
          </a:xfrm>
          <a:prstGeom prst="rect">
            <a:avLst/>
          </a:prstGeom>
        </p:spPr>
      </p:pic>
    </p:spTree>
    <p:extLst>
      <p:ext uri="{BB962C8B-B14F-4D97-AF65-F5344CB8AC3E}">
        <p14:creationId xmlns:p14="http://schemas.microsoft.com/office/powerpoint/2010/main" val="2916714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50784" y="1700808"/>
            <a:ext cx="8742738" cy="1728192"/>
          </a:xfrm>
        </p:spPr>
        <p:txBody>
          <a:bodyPr>
            <a:normAutofit fontScale="25000" lnSpcReduction="20000"/>
          </a:bodyPr>
          <a:lstStyle/>
          <a:p>
            <a:pPr algn="just">
              <a:spcBef>
                <a:spcPts val="50"/>
              </a:spcBef>
              <a:spcAft>
                <a:spcPts val="0"/>
              </a:spcAft>
            </a:pPr>
            <a:r>
              <a:rPr lang="tr-TR" sz="9600" spc="340" dirty="0" smtClean="0">
                <a:solidFill>
                  <a:schemeClr val="tx1"/>
                </a:solidFill>
                <a:effectLst/>
                <a:latin typeface="Times New Roman" panose="02020603050405020304" pitchFamily="18" charset="0"/>
                <a:ea typeface="Arial"/>
                <a:cs typeface="Times New Roman" panose="02020603050405020304" pitchFamily="18" charset="0"/>
              </a:rPr>
              <a:t>	</a:t>
            </a:r>
            <a:r>
              <a:rPr lang="tr-TR" sz="8000" spc="340" dirty="0" smtClean="0">
                <a:solidFill>
                  <a:schemeClr val="tx1"/>
                </a:solidFill>
                <a:effectLst/>
                <a:latin typeface="Times New Roman" panose="02020603050405020304" pitchFamily="18" charset="0"/>
                <a:ea typeface="Arial"/>
                <a:cs typeface="Times New Roman" panose="02020603050405020304" pitchFamily="18" charset="0"/>
              </a:rPr>
              <a:t>2547 </a:t>
            </a:r>
            <a:r>
              <a:rPr lang="tr-TR" sz="8000" spc="340" dirty="0">
                <a:solidFill>
                  <a:schemeClr val="tx1"/>
                </a:solidFill>
                <a:effectLst/>
                <a:latin typeface="Times New Roman" panose="02020603050405020304" pitchFamily="18" charset="0"/>
                <a:ea typeface="Arial"/>
                <a:cs typeface="Times New Roman" panose="02020603050405020304" pitchFamily="18" charset="0"/>
              </a:rPr>
              <a:t>sayılı </a:t>
            </a:r>
            <a:r>
              <a:rPr lang="tr-TR" sz="8000" spc="340" dirty="0" smtClean="0">
                <a:solidFill>
                  <a:schemeClr val="tx1"/>
                </a:solidFill>
                <a:effectLst/>
                <a:latin typeface="Times New Roman" panose="02020603050405020304" pitchFamily="18" charset="0"/>
                <a:ea typeface="Arial"/>
                <a:cs typeface="Times New Roman" panose="02020603050405020304" pitchFamily="18" charset="0"/>
              </a:rPr>
              <a:t>Kanunun </a:t>
            </a:r>
            <a:r>
              <a:rPr lang="tr-TR" sz="8000" dirty="0">
                <a:solidFill>
                  <a:schemeClr val="tx1"/>
                </a:solidFill>
                <a:effectLst/>
                <a:latin typeface="Times New Roman" panose="02020603050405020304" pitchFamily="18" charset="0"/>
                <a:ea typeface="Arial"/>
                <a:cs typeface="Times New Roman" panose="02020603050405020304" pitchFamily="18" charset="0"/>
              </a:rPr>
              <a:t>53.</a:t>
            </a:r>
            <a:r>
              <a:rPr lang="tr-TR" sz="8000" spc="320" dirty="0">
                <a:solidFill>
                  <a:schemeClr val="tx1"/>
                </a:solidFill>
                <a:effectLst/>
                <a:latin typeface="Times New Roman" panose="02020603050405020304" pitchFamily="18" charset="0"/>
                <a:ea typeface="Arial"/>
                <a:cs typeface="Times New Roman" panose="02020603050405020304" pitchFamily="18" charset="0"/>
              </a:rPr>
              <a:t> </a:t>
            </a:r>
            <a:r>
              <a:rPr lang="tr-TR" sz="8000" dirty="0" smtClean="0">
                <a:solidFill>
                  <a:schemeClr val="tx1"/>
                </a:solidFill>
                <a:effectLst/>
                <a:latin typeface="Times New Roman" panose="02020603050405020304" pitchFamily="18" charset="0"/>
                <a:ea typeface="Arial"/>
                <a:cs typeface="Times New Roman" panose="02020603050405020304" pitchFamily="18" charset="0"/>
              </a:rPr>
              <a:t>Maddesinin</a:t>
            </a:r>
            <a:r>
              <a:rPr lang="tr-TR" sz="8000" spc="325" dirty="0" smtClean="0">
                <a:solidFill>
                  <a:schemeClr val="tx1"/>
                </a:solidFill>
                <a:effectLst/>
                <a:latin typeface="Times New Roman" panose="02020603050405020304" pitchFamily="18" charset="0"/>
                <a:ea typeface="Arial"/>
                <a:cs typeface="Times New Roman" panose="02020603050405020304" pitchFamily="18" charset="0"/>
              </a:rPr>
              <a:t> </a:t>
            </a:r>
            <a:r>
              <a:rPr lang="tr-TR" sz="8000" spc="-15" dirty="0">
                <a:solidFill>
                  <a:schemeClr val="tx1"/>
                </a:solidFill>
                <a:effectLst/>
                <a:latin typeface="Times New Roman" panose="02020603050405020304" pitchFamily="18" charset="0"/>
                <a:ea typeface="Arial"/>
                <a:cs typeface="Times New Roman" panose="02020603050405020304" pitchFamily="18" charset="0"/>
              </a:rPr>
              <a:t>(b)</a:t>
            </a:r>
            <a:r>
              <a:rPr lang="tr-TR" sz="8000" spc="340" dirty="0">
                <a:solidFill>
                  <a:schemeClr val="tx1"/>
                </a:solidFill>
                <a:effectLst/>
                <a:latin typeface="Times New Roman" panose="02020603050405020304" pitchFamily="18" charset="0"/>
                <a:ea typeface="Arial"/>
                <a:cs typeface="Times New Roman" panose="02020603050405020304" pitchFamily="18" charset="0"/>
              </a:rPr>
              <a:t> </a:t>
            </a:r>
            <a:r>
              <a:rPr lang="tr-TR" sz="8000" dirty="0">
                <a:solidFill>
                  <a:schemeClr val="tx1"/>
                </a:solidFill>
                <a:effectLst/>
                <a:latin typeface="Times New Roman" panose="02020603050405020304" pitchFamily="18" charset="0"/>
                <a:ea typeface="Arial"/>
                <a:cs typeface="Times New Roman" panose="02020603050405020304" pitchFamily="18" charset="0"/>
              </a:rPr>
              <a:t>fıkrasında</a:t>
            </a:r>
            <a:r>
              <a:rPr lang="tr-TR" sz="8000" spc="325" dirty="0">
                <a:solidFill>
                  <a:schemeClr val="tx1"/>
                </a:solidFill>
                <a:effectLst/>
                <a:latin typeface="Times New Roman" panose="02020603050405020304" pitchFamily="18" charset="0"/>
                <a:ea typeface="Arial"/>
                <a:cs typeface="Times New Roman" panose="02020603050405020304" pitchFamily="18" charset="0"/>
              </a:rPr>
              <a:t> </a:t>
            </a:r>
            <a:r>
              <a:rPr lang="tr-TR" sz="8000" dirty="0">
                <a:solidFill>
                  <a:schemeClr val="tx1"/>
                </a:solidFill>
                <a:effectLst/>
                <a:latin typeface="Times New Roman" panose="02020603050405020304" pitchFamily="18" charset="0"/>
                <a:ea typeface="Arial"/>
                <a:cs typeface="Times New Roman" panose="02020603050405020304" pitchFamily="18" charset="0"/>
              </a:rPr>
              <a:t>sayılan</a:t>
            </a:r>
            <a:r>
              <a:rPr lang="tr-TR" sz="8000" spc="320" dirty="0">
                <a:solidFill>
                  <a:schemeClr val="tx1"/>
                </a:solidFill>
                <a:effectLst/>
                <a:latin typeface="Times New Roman" panose="02020603050405020304" pitchFamily="18" charset="0"/>
                <a:ea typeface="Arial"/>
                <a:cs typeface="Times New Roman" panose="02020603050405020304" pitchFamily="18" charset="0"/>
              </a:rPr>
              <a:t> </a:t>
            </a:r>
            <a:r>
              <a:rPr lang="tr-TR" sz="8000" spc="-40" dirty="0">
                <a:solidFill>
                  <a:schemeClr val="tx1"/>
                </a:solidFill>
                <a:effectLst/>
                <a:latin typeface="Times New Roman" panose="02020603050405020304" pitchFamily="18" charset="0"/>
                <a:ea typeface="Arial"/>
                <a:cs typeface="Times New Roman" panose="02020603050405020304" pitchFamily="18" charset="0"/>
              </a:rPr>
              <a:t>suçlar </a:t>
            </a:r>
            <a:r>
              <a:rPr lang="tr-TR" sz="8000" dirty="0">
                <a:solidFill>
                  <a:schemeClr val="tx1"/>
                </a:solidFill>
                <a:effectLst/>
                <a:latin typeface="Times New Roman" panose="02020603050405020304" pitchFamily="18" charset="0"/>
                <a:ea typeface="Arial"/>
                <a:cs typeface="Times New Roman" panose="02020603050405020304" pitchFamily="18" charset="0"/>
              </a:rPr>
              <a:t>ile 657 sayılı Kanunun 125. maddesinde sıralanan suçlar hem görev yerinde görevle ilgili </a:t>
            </a:r>
            <a:r>
              <a:rPr lang="tr-TR" sz="8000" dirty="0" smtClean="0">
                <a:solidFill>
                  <a:schemeClr val="tx1"/>
                </a:solidFill>
                <a:effectLst/>
                <a:latin typeface="Times New Roman" panose="02020603050405020304" pitchFamily="18" charset="0"/>
                <a:ea typeface="Arial"/>
                <a:cs typeface="Times New Roman" panose="02020603050405020304" pitchFamily="18" charset="0"/>
              </a:rPr>
              <a:t>suçları, hem de </a:t>
            </a:r>
            <a:r>
              <a:rPr lang="tr-TR" sz="8000" dirty="0">
                <a:solidFill>
                  <a:schemeClr val="tx1"/>
                </a:solidFill>
                <a:effectLst/>
                <a:latin typeface="Times New Roman" panose="02020603050405020304" pitchFamily="18" charset="0"/>
                <a:ea typeface="Arial"/>
                <a:cs typeface="Times New Roman" panose="02020603050405020304" pitchFamily="18" charset="0"/>
              </a:rPr>
              <a:t>kurum veya görev dışında işlenmesi mümkün olan suçları içermektedir.</a:t>
            </a:r>
          </a:p>
          <a:p>
            <a:pPr marL="524510" algn="just">
              <a:lnSpc>
                <a:spcPts val="2405"/>
              </a:lnSpc>
              <a:spcAft>
                <a:spcPts val="0"/>
              </a:spcAft>
            </a:pPr>
            <a:r>
              <a:rPr lang="tr-TR" sz="9600" dirty="0">
                <a:solidFill>
                  <a:schemeClr val="tx1"/>
                </a:solidFill>
                <a:effectLst/>
                <a:latin typeface="Times New Roman" panose="02020603050405020304" pitchFamily="18" charset="0"/>
                <a:ea typeface="Arial"/>
                <a:cs typeface="Times New Roman" panose="02020603050405020304" pitchFamily="18" charset="0"/>
              </a:rPr>
              <a:t>  </a:t>
            </a:r>
          </a:p>
          <a:p>
            <a:pPr marL="524510" marR="394970" algn="just">
              <a:lnSpc>
                <a:spcPct val="98000"/>
              </a:lnSpc>
              <a:spcAft>
                <a:spcPts val="0"/>
              </a:spcAft>
            </a:pPr>
            <a:endParaRPr lang="tr-TR" sz="9600" dirty="0" smtClean="0">
              <a:solidFill>
                <a:srgbClr val="C00000"/>
              </a:solidFill>
              <a:effectLst/>
              <a:latin typeface="Times New Roman" panose="02020603050405020304" pitchFamily="18" charset="0"/>
              <a:ea typeface="Arial"/>
              <a:cs typeface="Times New Roman" panose="02020603050405020304" pitchFamily="18" charset="0"/>
            </a:endParaRPr>
          </a:p>
          <a:p>
            <a:pPr marL="524510" marR="394970" algn="just">
              <a:lnSpc>
                <a:spcPct val="98000"/>
              </a:lnSpc>
              <a:spcAft>
                <a:spcPts val="0"/>
              </a:spcAft>
            </a:pPr>
            <a:r>
              <a:rPr lang="tr-TR" sz="11200" spc="-30" dirty="0">
                <a:solidFill>
                  <a:srgbClr val="C00000"/>
                </a:solidFill>
                <a:effectLst/>
                <a:latin typeface="Arial"/>
                <a:ea typeface="Arial"/>
              </a:rPr>
              <a:t> </a:t>
            </a:r>
            <a:endParaRPr lang="tr-TR" sz="11200" dirty="0">
              <a:solidFill>
                <a:srgbClr val="C00000"/>
              </a:solidFill>
              <a:effectLst/>
              <a:latin typeface="Arial"/>
              <a:ea typeface="Arial"/>
            </a:endParaRPr>
          </a:p>
          <a:p>
            <a:pPr marL="524510" marR="394970" algn="just">
              <a:lnSpc>
                <a:spcPct val="98000"/>
              </a:lnSpc>
              <a:spcAft>
                <a:spcPts val="0"/>
              </a:spcAft>
            </a:pPr>
            <a:r>
              <a:rPr lang="tr-TR" sz="11200" spc="-30" dirty="0">
                <a:solidFill>
                  <a:schemeClr val="tx1"/>
                </a:solidFill>
                <a:effectLst/>
                <a:latin typeface="Arial"/>
                <a:ea typeface="Arial"/>
              </a:rPr>
              <a:t> </a:t>
            </a:r>
            <a:endParaRPr lang="tr-TR" sz="11200" dirty="0">
              <a:solidFill>
                <a:schemeClr val="tx1"/>
              </a:solidFill>
              <a:effectLst/>
              <a:latin typeface="Arial"/>
              <a:ea typeface="Arial"/>
            </a:endParaRPr>
          </a:p>
          <a:p>
            <a:pPr marL="524510" marR="394970" algn="just">
              <a:lnSpc>
                <a:spcPct val="98000"/>
              </a:lnSpc>
              <a:spcAft>
                <a:spcPts val="0"/>
              </a:spcAft>
            </a:pPr>
            <a:r>
              <a:rPr lang="tr-TR" sz="11200" spc="-30" dirty="0">
                <a:solidFill>
                  <a:srgbClr val="001F5F"/>
                </a:solidFill>
                <a:effectLst/>
                <a:latin typeface="Arial"/>
                <a:ea typeface="Arial"/>
              </a:rPr>
              <a:t> </a:t>
            </a:r>
            <a:endParaRPr lang="tr-TR" sz="11200" dirty="0">
              <a:effectLst/>
              <a:latin typeface="Arial"/>
              <a:ea typeface="Arial"/>
            </a:endParaRPr>
          </a:p>
          <a:p>
            <a:endParaRPr lang="tr-TR" dirty="0"/>
          </a:p>
        </p:txBody>
      </p:sp>
      <p:sp>
        <p:nvSpPr>
          <p:cNvPr id="5" name="Rectangle 5"/>
          <p:cNvSpPr txBox="1">
            <a:spLocks noChangeArrowheads="1"/>
          </p:cNvSpPr>
          <p:nvPr/>
        </p:nvSpPr>
        <p:spPr>
          <a:xfrm>
            <a:off x="0" y="0"/>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sz="2600" b="1" dirty="0" smtClean="0">
                <a:solidFill>
                  <a:schemeClr val="bg1"/>
                </a:solidFill>
              </a:rPr>
              <a:t>Yer ve Konu Bakımından Disiplin Soruşturması</a:t>
            </a:r>
            <a:endParaRPr lang="tr-TR" sz="2600" b="1" dirty="0">
              <a:solidFill>
                <a:schemeClr val="bg1"/>
              </a:solidFill>
            </a:endParaRP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85700"/>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42070982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07504" y="980728"/>
            <a:ext cx="8687306" cy="5053056"/>
          </a:xfrm>
        </p:spPr>
        <p:txBody>
          <a:bodyPr>
            <a:normAutofit lnSpcReduction="10000"/>
          </a:bodyPr>
          <a:lstStyle/>
          <a:p>
            <a:pPr marL="645795" indent="74295" algn="l">
              <a:spcBef>
                <a:spcPts val="435"/>
              </a:spcBef>
              <a:spcAft>
                <a:spcPts val="0"/>
              </a:spcAft>
            </a:pPr>
            <a:r>
              <a:rPr lang="tr-TR" sz="2000" dirty="0">
                <a:solidFill>
                  <a:schemeClr val="tx1"/>
                </a:solidFill>
                <a:effectLst/>
                <a:latin typeface="Times New Roman" panose="02020603050405020304" pitchFamily="18" charset="0"/>
                <a:ea typeface="Arial"/>
                <a:cs typeface="Times New Roman" panose="02020603050405020304" pitchFamily="18" charset="0"/>
              </a:rPr>
              <a:t>2547 sayılı Yükseköğretim Kanununun 53. maddesinin (b) fıkrasında, Devlet ve vakıf</a:t>
            </a:r>
            <a:r>
              <a:rPr lang="tr-TR" sz="2000" spc="-345" dirty="0">
                <a:solidFill>
                  <a:schemeClr val="tx1"/>
                </a:solidFill>
                <a:effectLst/>
                <a:latin typeface="Times New Roman" panose="02020603050405020304" pitchFamily="18" charset="0"/>
                <a:ea typeface="Arial"/>
                <a:cs typeface="Times New Roman" panose="02020603050405020304" pitchFamily="18" charset="0"/>
              </a:rPr>
              <a:t> </a:t>
            </a:r>
            <a:r>
              <a:rPr lang="tr-TR" sz="2000" dirty="0">
                <a:solidFill>
                  <a:schemeClr val="tx1"/>
                </a:solidFill>
                <a:effectLst/>
                <a:latin typeface="Times New Roman" panose="02020603050405020304" pitchFamily="18" charset="0"/>
                <a:ea typeface="Arial"/>
                <a:cs typeface="Times New Roman" panose="02020603050405020304" pitchFamily="18" charset="0"/>
              </a:rPr>
              <a:t>yükseköğretim kurumlarının öğretim </a:t>
            </a:r>
            <a:r>
              <a:rPr lang="tr-TR" sz="2000" dirty="0" smtClean="0">
                <a:solidFill>
                  <a:schemeClr val="tx1"/>
                </a:solidFill>
                <a:effectLst/>
                <a:latin typeface="Times New Roman" panose="02020603050405020304" pitchFamily="18" charset="0"/>
                <a:ea typeface="Arial"/>
                <a:cs typeface="Times New Roman" panose="02020603050405020304" pitchFamily="18" charset="0"/>
              </a:rPr>
              <a:t>elemanlarına, </a:t>
            </a:r>
            <a:r>
              <a:rPr lang="tr-TR" sz="2000" dirty="0">
                <a:solidFill>
                  <a:schemeClr val="tx1"/>
                </a:solidFill>
                <a:effectLst/>
                <a:latin typeface="Times New Roman" panose="02020603050405020304" pitchFamily="18" charset="0"/>
                <a:ea typeface="Arial"/>
                <a:cs typeface="Times New Roman" panose="02020603050405020304" pitchFamily="18" charset="0"/>
              </a:rPr>
              <a:t>657 sayılı Kanunun 125. Maddesinde ise </a:t>
            </a:r>
            <a:r>
              <a:rPr lang="tr-TR" sz="2000" dirty="0">
                <a:solidFill>
                  <a:schemeClr val="tx1"/>
                </a:solidFill>
                <a:latin typeface="Times New Roman" panose="02020603050405020304" pitchFamily="18" charset="0"/>
                <a:ea typeface="Arial"/>
                <a:cs typeface="Times New Roman" panose="02020603050405020304" pitchFamily="18" charset="0"/>
              </a:rPr>
              <a:t>d</a:t>
            </a:r>
            <a:r>
              <a:rPr lang="tr-TR" sz="2000" dirty="0">
                <a:solidFill>
                  <a:schemeClr val="tx1"/>
                </a:solidFill>
                <a:effectLst/>
                <a:latin typeface="Times New Roman" panose="02020603050405020304" pitchFamily="18" charset="0"/>
                <a:ea typeface="Arial"/>
                <a:cs typeface="Times New Roman" panose="02020603050405020304" pitchFamily="18" charset="0"/>
              </a:rPr>
              <a:t>evlet </a:t>
            </a:r>
            <a:r>
              <a:rPr lang="tr-TR" sz="2000" dirty="0">
                <a:solidFill>
                  <a:schemeClr val="tx1"/>
                </a:solidFill>
                <a:latin typeface="Times New Roman" panose="02020603050405020304" pitchFamily="18" charset="0"/>
                <a:ea typeface="Arial"/>
                <a:cs typeface="Times New Roman" panose="02020603050405020304" pitchFamily="18" charset="0"/>
              </a:rPr>
              <a:t>m</a:t>
            </a:r>
            <a:r>
              <a:rPr lang="tr-TR" sz="2000" dirty="0">
                <a:solidFill>
                  <a:schemeClr val="tx1"/>
                </a:solidFill>
                <a:effectLst/>
                <a:latin typeface="Times New Roman" panose="02020603050405020304" pitchFamily="18" charset="0"/>
                <a:ea typeface="Arial"/>
                <a:cs typeface="Times New Roman" panose="02020603050405020304" pitchFamily="18" charset="0"/>
              </a:rPr>
              <a:t>emurlarına uygulanabilecek disiplin </a:t>
            </a:r>
            <a:r>
              <a:rPr lang="tr-TR" sz="2000" dirty="0" smtClean="0">
                <a:solidFill>
                  <a:schemeClr val="tx1"/>
                </a:solidFill>
                <a:effectLst/>
                <a:latin typeface="Times New Roman" panose="02020603050405020304" pitchFamily="18" charset="0"/>
                <a:ea typeface="Arial"/>
                <a:cs typeface="Times New Roman" panose="02020603050405020304" pitchFamily="18" charset="0"/>
              </a:rPr>
              <a:t>cezaları </a:t>
            </a:r>
            <a:r>
              <a:rPr lang="tr-TR" sz="2000" dirty="0">
                <a:solidFill>
                  <a:schemeClr val="tx1"/>
                </a:solidFill>
                <a:effectLst/>
                <a:latin typeface="Times New Roman" panose="02020603050405020304" pitchFamily="18" charset="0"/>
                <a:ea typeface="Arial"/>
                <a:cs typeface="Times New Roman" panose="02020603050405020304" pitchFamily="18" charset="0"/>
              </a:rPr>
              <a:t>tanımlanmaktadır. </a:t>
            </a:r>
            <a:endParaRPr lang="tr-TR" sz="2000" dirty="0">
              <a:solidFill>
                <a:schemeClr val="tx1"/>
              </a:solidFill>
              <a:latin typeface="Times New Roman" panose="02020603050405020304" pitchFamily="18" charset="0"/>
              <a:ea typeface="Arial"/>
              <a:cs typeface="Times New Roman" panose="02020603050405020304" pitchFamily="18" charset="0"/>
            </a:endParaRPr>
          </a:p>
          <a:p>
            <a:pPr marL="645795" indent="74295" algn="just">
              <a:spcBef>
                <a:spcPts val="435"/>
              </a:spcBef>
              <a:spcAft>
                <a:spcPts val="0"/>
              </a:spcAft>
            </a:pPr>
            <a:r>
              <a:rPr lang="tr-TR" sz="2000" dirty="0">
                <a:solidFill>
                  <a:schemeClr val="tx1"/>
                </a:solidFill>
                <a:effectLst/>
                <a:latin typeface="Times New Roman" panose="02020603050405020304" pitchFamily="18" charset="0"/>
                <a:ea typeface="Arial"/>
                <a:cs typeface="Times New Roman" panose="02020603050405020304" pitchFamily="18" charset="0"/>
              </a:rPr>
              <a:t>Bu cezalar;</a:t>
            </a:r>
          </a:p>
          <a:p>
            <a:pPr marL="742950" lvl="1" indent="-285750" algn="just">
              <a:spcBef>
                <a:spcPts val="1450"/>
              </a:spcBef>
              <a:spcAft>
                <a:spcPts val="0"/>
              </a:spcAft>
              <a:buClr>
                <a:srgbClr val="C00000"/>
              </a:buClr>
              <a:buSzPts val="2200"/>
              <a:buFont typeface="Arial"/>
              <a:buChar char="•"/>
              <a:tabLst>
                <a:tab pos="896620" algn="l"/>
                <a:tab pos="897255" algn="l"/>
              </a:tabLst>
            </a:pPr>
            <a:r>
              <a:rPr lang="tr-TR" sz="2000" dirty="0">
                <a:solidFill>
                  <a:schemeClr val="tx1"/>
                </a:solidFill>
                <a:effectLst/>
                <a:latin typeface="Times New Roman" panose="02020603050405020304" pitchFamily="18" charset="0"/>
                <a:ea typeface="Arial"/>
                <a:cs typeface="Times New Roman" panose="02020603050405020304" pitchFamily="18" charset="0"/>
              </a:rPr>
              <a:t>Uyarma,</a:t>
            </a:r>
          </a:p>
          <a:p>
            <a:pPr marL="742950" lvl="1" indent="-285750" algn="just">
              <a:spcBef>
                <a:spcPts val="1430"/>
              </a:spcBef>
              <a:spcAft>
                <a:spcPts val="0"/>
              </a:spcAft>
              <a:buClr>
                <a:srgbClr val="C00000"/>
              </a:buClr>
              <a:buSzPts val="2200"/>
              <a:buFont typeface="Arial"/>
              <a:buChar char="•"/>
              <a:tabLst>
                <a:tab pos="896620" algn="l"/>
                <a:tab pos="897255" algn="l"/>
              </a:tabLst>
            </a:pPr>
            <a:r>
              <a:rPr lang="tr-TR" sz="2000" dirty="0">
                <a:solidFill>
                  <a:schemeClr val="tx1"/>
                </a:solidFill>
                <a:effectLst/>
                <a:latin typeface="Times New Roman" panose="02020603050405020304" pitchFamily="18" charset="0"/>
                <a:ea typeface="Arial"/>
                <a:cs typeface="Times New Roman" panose="02020603050405020304" pitchFamily="18" charset="0"/>
              </a:rPr>
              <a:t>Kınama,</a:t>
            </a:r>
          </a:p>
          <a:p>
            <a:pPr marL="742950" lvl="1" indent="-285750" algn="just">
              <a:spcBef>
                <a:spcPts val="1430"/>
              </a:spcBef>
              <a:buClr>
                <a:srgbClr val="C00000"/>
              </a:buClr>
              <a:buSzPts val="2200"/>
              <a:buFont typeface="Arial"/>
              <a:buChar char="•"/>
              <a:tabLst>
                <a:tab pos="896620" algn="l"/>
                <a:tab pos="897255" algn="l"/>
              </a:tabLst>
            </a:pPr>
            <a:r>
              <a:rPr lang="tr-TR" sz="2000" dirty="0">
                <a:solidFill>
                  <a:schemeClr val="tx1"/>
                </a:solidFill>
                <a:effectLst/>
                <a:latin typeface="Times New Roman" panose="02020603050405020304" pitchFamily="18" charset="0"/>
                <a:ea typeface="Arial"/>
                <a:cs typeface="Times New Roman" panose="02020603050405020304" pitchFamily="18" charset="0"/>
              </a:rPr>
              <a:t>Aylıktan veya ücretten</a:t>
            </a:r>
            <a:r>
              <a:rPr lang="tr-TR" sz="2000" spc="-25" dirty="0">
                <a:solidFill>
                  <a:schemeClr val="tx1"/>
                </a:solidFill>
                <a:effectLst/>
                <a:latin typeface="Times New Roman" panose="02020603050405020304" pitchFamily="18" charset="0"/>
                <a:ea typeface="Arial"/>
                <a:cs typeface="Times New Roman" panose="02020603050405020304" pitchFamily="18" charset="0"/>
              </a:rPr>
              <a:t> </a:t>
            </a:r>
            <a:r>
              <a:rPr lang="tr-TR" sz="2000" dirty="0">
                <a:solidFill>
                  <a:schemeClr val="tx1"/>
                </a:solidFill>
                <a:effectLst/>
                <a:latin typeface="Times New Roman" panose="02020603050405020304" pitchFamily="18" charset="0"/>
                <a:ea typeface="Arial"/>
                <a:cs typeface="Times New Roman" panose="02020603050405020304" pitchFamily="18" charset="0"/>
              </a:rPr>
              <a:t>kesme,</a:t>
            </a:r>
            <a:r>
              <a:rPr lang="tr-TR" sz="2000" dirty="0">
                <a:solidFill>
                  <a:schemeClr val="tx1"/>
                </a:solidFill>
                <a:latin typeface="Times New Roman" panose="02020603050405020304" pitchFamily="18" charset="0"/>
                <a:ea typeface="Arial"/>
                <a:cs typeface="Times New Roman" panose="02020603050405020304" pitchFamily="18" charset="0"/>
              </a:rPr>
              <a:t> birden fazla ücretten</a:t>
            </a:r>
            <a:r>
              <a:rPr lang="tr-TR" sz="2000" spc="-30" dirty="0">
                <a:solidFill>
                  <a:schemeClr val="tx1"/>
                </a:solidFill>
                <a:latin typeface="Times New Roman" panose="02020603050405020304" pitchFamily="18" charset="0"/>
                <a:ea typeface="Arial"/>
                <a:cs typeface="Times New Roman" panose="02020603050405020304" pitchFamily="18" charset="0"/>
              </a:rPr>
              <a:t> </a:t>
            </a:r>
            <a:r>
              <a:rPr lang="tr-TR" sz="2000" dirty="0">
                <a:solidFill>
                  <a:schemeClr val="tx1"/>
                </a:solidFill>
                <a:latin typeface="Times New Roman" panose="02020603050405020304" pitchFamily="18" charset="0"/>
                <a:ea typeface="Arial"/>
                <a:cs typeface="Times New Roman" panose="02020603050405020304" pitchFamily="18" charset="0"/>
              </a:rPr>
              <a:t>kesme,</a:t>
            </a:r>
          </a:p>
          <a:p>
            <a:pPr marL="742950" lvl="1" indent="-285750" algn="just">
              <a:spcBef>
                <a:spcPts val="1430"/>
              </a:spcBef>
              <a:spcAft>
                <a:spcPts val="0"/>
              </a:spcAft>
              <a:buClr>
                <a:srgbClr val="C00000"/>
              </a:buClr>
              <a:buSzPts val="2200"/>
              <a:buFont typeface="Arial"/>
              <a:buChar char="•"/>
              <a:tabLst>
                <a:tab pos="896620" algn="l"/>
                <a:tab pos="897255" algn="l"/>
              </a:tabLst>
            </a:pPr>
            <a:r>
              <a:rPr lang="tr-TR" sz="2000" dirty="0">
                <a:solidFill>
                  <a:schemeClr val="tx1"/>
                </a:solidFill>
                <a:effectLst/>
                <a:latin typeface="Times New Roman" panose="02020603050405020304" pitchFamily="18" charset="0"/>
                <a:ea typeface="Arial"/>
                <a:cs typeface="Times New Roman" panose="02020603050405020304" pitchFamily="18" charset="0"/>
              </a:rPr>
              <a:t>Kademe ilerlemesinin durdurulması, </a:t>
            </a:r>
          </a:p>
          <a:p>
            <a:pPr marL="742950" lvl="1" indent="-285750" algn="just">
              <a:spcBef>
                <a:spcPts val="1430"/>
              </a:spcBef>
              <a:spcAft>
                <a:spcPts val="0"/>
              </a:spcAft>
              <a:buClr>
                <a:srgbClr val="C00000"/>
              </a:buClr>
              <a:buSzPts val="2200"/>
              <a:buFont typeface="Arial"/>
              <a:buChar char="•"/>
              <a:tabLst>
                <a:tab pos="896620" algn="l"/>
                <a:tab pos="897255" algn="l"/>
              </a:tabLst>
            </a:pPr>
            <a:r>
              <a:rPr lang="tr-TR" sz="2000" dirty="0">
                <a:solidFill>
                  <a:schemeClr val="tx1"/>
                </a:solidFill>
                <a:effectLst/>
                <a:latin typeface="Times New Roman" panose="02020603050405020304" pitchFamily="18" charset="0"/>
                <a:ea typeface="Arial"/>
                <a:cs typeface="Times New Roman" panose="02020603050405020304" pitchFamily="18" charset="0"/>
              </a:rPr>
              <a:t>Üniversite öğretim mesleğinden</a:t>
            </a:r>
            <a:r>
              <a:rPr lang="tr-TR" sz="2000" spc="-15" dirty="0">
                <a:solidFill>
                  <a:schemeClr val="tx1"/>
                </a:solidFill>
                <a:effectLst/>
                <a:latin typeface="Times New Roman" panose="02020603050405020304" pitchFamily="18" charset="0"/>
                <a:ea typeface="Arial"/>
                <a:cs typeface="Times New Roman" panose="02020603050405020304" pitchFamily="18" charset="0"/>
              </a:rPr>
              <a:t> </a:t>
            </a:r>
            <a:r>
              <a:rPr lang="tr-TR" sz="2000" dirty="0">
                <a:solidFill>
                  <a:schemeClr val="tx1"/>
                </a:solidFill>
                <a:effectLst/>
                <a:latin typeface="Times New Roman" panose="02020603050405020304" pitchFamily="18" charset="0"/>
                <a:ea typeface="Arial"/>
                <a:cs typeface="Times New Roman" panose="02020603050405020304" pitchFamily="18" charset="0"/>
              </a:rPr>
              <a:t>çıkarma,</a:t>
            </a:r>
          </a:p>
          <a:p>
            <a:pPr marL="742950" lvl="1" indent="-285750" algn="just">
              <a:spcBef>
                <a:spcPts val="1430"/>
              </a:spcBef>
              <a:spcAft>
                <a:spcPts val="0"/>
              </a:spcAft>
              <a:buClr>
                <a:srgbClr val="C00000"/>
              </a:buClr>
              <a:buSzPts val="2200"/>
              <a:buFont typeface="Arial"/>
              <a:buChar char="•"/>
              <a:tabLst>
                <a:tab pos="896620" algn="l"/>
                <a:tab pos="897255" algn="l"/>
              </a:tabLst>
            </a:pPr>
            <a:r>
              <a:rPr lang="tr-TR" sz="2000" dirty="0">
                <a:solidFill>
                  <a:schemeClr val="tx1"/>
                </a:solidFill>
                <a:effectLst/>
                <a:latin typeface="Times New Roman" panose="02020603050405020304" pitchFamily="18" charset="0"/>
                <a:ea typeface="Arial"/>
                <a:cs typeface="Times New Roman" panose="02020603050405020304" pitchFamily="18" charset="0"/>
              </a:rPr>
              <a:t>Kamu Görevinden</a:t>
            </a:r>
            <a:r>
              <a:rPr lang="tr-TR" sz="2000" spc="-10" dirty="0">
                <a:solidFill>
                  <a:schemeClr val="tx1"/>
                </a:solidFill>
                <a:effectLst/>
                <a:latin typeface="Times New Roman" panose="02020603050405020304" pitchFamily="18" charset="0"/>
                <a:ea typeface="Arial"/>
                <a:cs typeface="Times New Roman" panose="02020603050405020304" pitchFamily="18" charset="0"/>
              </a:rPr>
              <a:t> </a:t>
            </a:r>
            <a:r>
              <a:rPr lang="tr-TR" sz="2000" dirty="0">
                <a:solidFill>
                  <a:schemeClr val="tx1"/>
                </a:solidFill>
                <a:effectLst/>
                <a:latin typeface="Times New Roman" panose="02020603050405020304" pitchFamily="18" charset="0"/>
                <a:ea typeface="Arial"/>
                <a:cs typeface="Times New Roman" panose="02020603050405020304" pitchFamily="18" charset="0"/>
              </a:rPr>
              <a:t>Çıkarma,</a:t>
            </a:r>
            <a:r>
              <a:rPr lang="tr-TR" sz="2000" dirty="0">
                <a:solidFill>
                  <a:schemeClr val="tx1"/>
                </a:solidFill>
                <a:latin typeface="Times New Roman" panose="02020603050405020304" pitchFamily="18" charset="0"/>
                <a:ea typeface="Arial"/>
                <a:cs typeface="Times New Roman" panose="02020603050405020304" pitchFamily="18" charset="0"/>
              </a:rPr>
              <a:t> cezalarıdır. </a:t>
            </a:r>
            <a:endParaRPr lang="tr-TR" sz="2000" dirty="0">
              <a:solidFill>
                <a:schemeClr val="tx1"/>
              </a:solidFill>
              <a:effectLst/>
              <a:latin typeface="Times New Roman" panose="02020603050405020304" pitchFamily="18" charset="0"/>
              <a:ea typeface="Arial"/>
              <a:cs typeface="Times New Roman" panose="02020603050405020304" pitchFamily="18" charset="0"/>
            </a:endParaRPr>
          </a:p>
          <a:p>
            <a:pPr marL="210820" algn="just">
              <a:spcBef>
                <a:spcPts val="1475"/>
              </a:spcBef>
              <a:spcAft>
                <a:spcPts val="0"/>
              </a:spcAft>
            </a:pPr>
            <a:r>
              <a:rPr lang="tr-TR" sz="2000" dirty="0" smtClean="0">
                <a:solidFill>
                  <a:schemeClr val="tx1"/>
                </a:solidFill>
                <a:effectLst/>
                <a:latin typeface="Times New Roman" panose="02020603050405020304" pitchFamily="18" charset="0"/>
                <a:ea typeface="Arial"/>
                <a:cs typeface="Times New Roman" panose="02020603050405020304" pitchFamily="18" charset="0"/>
              </a:rPr>
              <a:t>	Enstitümüzde </a:t>
            </a:r>
            <a:r>
              <a:rPr lang="tr-TR" sz="2000" dirty="0">
                <a:solidFill>
                  <a:schemeClr val="tx1"/>
                </a:solidFill>
                <a:effectLst/>
                <a:latin typeface="Times New Roman" panose="02020603050405020304" pitchFamily="18" charset="0"/>
                <a:ea typeface="Arial"/>
                <a:cs typeface="Times New Roman" panose="02020603050405020304" pitchFamily="18" charset="0"/>
              </a:rPr>
              <a:t>Sürekli işçilerin ise toplu iş sözleşmesinin </a:t>
            </a:r>
            <a:r>
              <a:rPr lang="tr-TR" sz="2000" dirty="0" smtClean="0">
                <a:solidFill>
                  <a:schemeClr val="tx1"/>
                </a:solidFill>
                <a:latin typeface="Times New Roman" panose="02020603050405020304" pitchFamily="18" charset="0"/>
                <a:ea typeface="Arial"/>
                <a:cs typeface="Times New Roman" panose="02020603050405020304" pitchFamily="18" charset="0"/>
              </a:rPr>
              <a:t>41</a:t>
            </a:r>
            <a:r>
              <a:rPr lang="tr-TR" sz="2000" dirty="0" smtClean="0">
                <a:solidFill>
                  <a:schemeClr val="tx1"/>
                </a:solidFill>
                <a:effectLst/>
                <a:latin typeface="Times New Roman" panose="02020603050405020304" pitchFamily="18" charset="0"/>
                <a:ea typeface="Arial"/>
                <a:cs typeface="Times New Roman" panose="02020603050405020304" pitchFamily="18" charset="0"/>
              </a:rPr>
              <a:t>. </a:t>
            </a:r>
            <a:r>
              <a:rPr lang="tr-TR" sz="2000" dirty="0">
                <a:solidFill>
                  <a:schemeClr val="tx1"/>
                </a:solidFill>
                <a:latin typeface="Times New Roman" panose="02020603050405020304" pitchFamily="18" charset="0"/>
                <a:ea typeface="Arial"/>
                <a:cs typeface="Times New Roman" panose="02020603050405020304" pitchFamily="18" charset="0"/>
              </a:rPr>
              <a:t>m</a:t>
            </a:r>
            <a:r>
              <a:rPr lang="tr-TR" sz="2000" dirty="0" smtClean="0">
                <a:solidFill>
                  <a:schemeClr val="tx1"/>
                </a:solidFill>
                <a:effectLst/>
                <a:latin typeface="Times New Roman" panose="02020603050405020304" pitchFamily="18" charset="0"/>
                <a:ea typeface="Arial"/>
                <a:cs typeface="Times New Roman" panose="02020603050405020304" pitchFamily="18" charset="0"/>
              </a:rPr>
              <a:t>addesi </a:t>
            </a:r>
            <a:r>
              <a:rPr lang="tr-TR" sz="2000" dirty="0">
                <a:solidFill>
                  <a:schemeClr val="tx1"/>
                </a:solidFill>
                <a:effectLst/>
                <a:latin typeface="Times New Roman" panose="02020603050405020304" pitchFamily="18" charset="0"/>
                <a:ea typeface="Arial"/>
                <a:cs typeface="Times New Roman" panose="02020603050405020304" pitchFamily="18" charset="0"/>
              </a:rPr>
              <a:t>ve ekinde belirtilen </a:t>
            </a:r>
            <a:r>
              <a:rPr lang="tr-TR" sz="2000" dirty="0" smtClean="0">
                <a:solidFill>
                  <a:schemeClr val="tx1"/>
                </a:solidFill>
                <a:effectLst/>
                <a:latin typeface="Times New Roman" panose="02020603050405020304" pitchFamily="18" charset="0"/>
                <a:ea typeface="Arial"/>
                <a:cs typeface="Times New Roman" panose="02020603050405020304" pitchFamily="18" charset="0"/>
              </a:rPr>
              <a:t>cezalar uygulanmaktadır.</a:t>
            </a:r>
            <a:endParaRPr lang="tr-TR" sz="2000" dirty="0">
              <a:solidFill>
                <a:srgbClr val="C00000"/>
              </a:solidFill>
            </a:endParaRPr>
          </a:p>
        </p:txBody>
      </p:sp>
      <p:sp>
        <p:nvSpPr>
          <p:cNvPr id="4" name="Rectangle 5"/>
          <p:cNvSpPr txBox="1">
            <a:spLocks noChangeArrowheads="1"/>
          </p:cNvSpPr>
          <p:nvPr/>
        </p:nvSpPr>
        <p:spPr>
          <a:xfrm>
            <a:off x="0" y="0"/>
            <a:ext cx="9144000" cy="693738"/>
          </a:xfrm>
          <a:prstGeom prst="rect">
            <a:avLst/>
          </a:prstGeom>
          <a:solidFill>
            <a:srgbClr val="9A0E20"/>
          </a:solidFill>
        </p:spPr>
        <p:txBody>
          <a:bodyPr anchor="ctr" anchorCtr="0"/>
          <a:lstStyle>
            <a:lvl1pPr algn="l" defTabSz="914400" rtl="0" eaLnBrk="1" latinLnBrk="0" hangingPunct="1">
              <a:spcBef>
                <a:spcPct val="0"/>
              </a:spcBef>
              <a:buNone/>
              <a:defRPr sz="3600" kern="1200">
                <a:solidFill>
                  <a:schemeClr val="tx1"/>
                </a:solidFill>
                <a:latin typeface="+mj-lt"/>
                <a:ea typeface="+mj-ea"/>
                <a:cs typeface="+mj-cs"/>
              </a:defRPr>
            </a:lvl1pPr>
          </a:lstStyle>
          <a:p>
            <a:pPr algn="ctr"/>
            <a:r>
              <a:rPr lang="tr-TR" b="1" dirty="0" smtClean="0">
                <a:solidFill>
                  <a:schemeClr val="bg1"/>
                </a:solidFill>
              </a:rPr>
              <a:t>CEZALAR</a:t>
            </a:r>
            <a:endParaRPr lang="tr-TR" b="1" dirty="0">
              <a:solidFill>
                <a:schemeClr val="bg1"/>
              </a:solidFill>
            </a:endParaRPr>
          </a:p>
        </p:txBody>
      </p:sp>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85700"/>
            <a:ext cx="865138" cy="865138"/>
          </a:xfrm>
          <a:prstGeom prst="rect">
            <a:avLst/>
          </a:prstGeom>
          <a:effectLst>
            <a:glow rad="977900">
              <a:schemeClr val="bg1">
                <a:alpha val="40000"/>
              </a:schemeClr>
            </a:glow>
          </a:effectLst>
        </p:spPr>
      </p:pic>
    </p:spTree>
    <p:extLst>
      <p:ext uri="{BB962C8B-B14F-4D97-AF65-F5344CB8AC3E}">
        <p14:creationId xmlns:p14="http://schemas.microsoft.com/office/powerpoint/2010/main" val="40435143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9139</TotalTime>
  <Words>2800</Words>
  <Application>Microsoft Office PowerPoint</Application>
  <PresentationFormat>Ekran Gösterisi (4:3)</PresentationFormat>
  <Paragraphs>753</Paragraphs>
  <Slides>76</Slides>
  <Notes>8</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76</vt:i4>
      </vt:variant>
    </vt:vector>
  </HeadingPairs>
  <TitlesOfParts>
    <vt:vector size="81" baseType="lpstr">
      <vt:lpstr>Arial</vt:lpstr>
      <vt:lpstr>Arial Black</vt:lpstr>
      <vt:lpstr>Calibri</vt:lpstr>
      <vt:lpstr>Times New Roman</vt:lpstr>
      <vt:lpstr>Ofis Teması</vt:lpstr>
      <vt:lpstr>İZMİR YÜKSEK TEKNOLOJİ ENSTİTÜSÜ</vt:lpstr>
      <vt:lpstr>PowerPoint Sunusu</vt:lpstr>
      <vt:lpstr>PowerPoint Sunusu</vt:lpstr>
      <vt:lpst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Karar Süresi </vt:lpstr>
      <vt:lpstr>Suçların birleşmesi – 53/D-1</vt:lpstr>
      <vt:lpstr>Tekerrür – 53/D-2</vt:lpstr>
      <vt:lpstr>  İyi Halin Değerlendirilmesi (2547 SK.53/D-3 ve 657 Sk 125. Mad. 3. fıkra) </vt:lpstr>
      <vt:lpstr>Öngörülmemiş Disiplin Suçları- 53/D-5</vt:lpstr>
      <vt:lpstr>Ceza Uygulaması - 53/D- 4, 6, 7</vt:lpstr>
      <vt:lpstr>PowerPoint Sunusu</vt:lpstr>
      <vt:lpstr>PowerPoint Sunusu</vt:lpstr>
      <vt:lpstr>PowerPoint Sunusu</vt:lpstr>
      <vt:lpstr>İtiraz (2547 53/F ve 657 135 md.)</vt:lpstr>
      <vt:lpstr>PowerPoint Sunusu</vt:lpstr>
      <vt:lpstr>PowerPoint Sunusu</vt:lpstr>
      <vt:lpstr>PowerPoint Sunusu</vt:lpstr>
      <vt:lpstr>PowerPoint Sunusu</vt:lpstr>
      <vt:lpstr>Cezanın Özlük Dosyasından Çıkarılması  (2547 Sk.53/G ve 657 SK. 133 Maddesi)</vt:lpstr>
      <vt:lpstr>PowerPoint Sunusu</vt:lpstr>
      <vt:lpstr>İstisnalar</vt:lpstr>
      <vt:lpstr> Hukuki Dayanak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pervinkitis@iyte.edu.tr</cp:lastModifiedBy>
  <cp:revision>477</cp:revision>
  <dcterms:created xsi:type="dcterms:W3CDTF">2021-10-19T05:29:11Z</dcterms:created>
  <dcterms:modified xsi:type="dcterms:W3CDTF">2024-05-20T13:18:12Z</dcterms:modified>
</cp:coreProperties>
</file>